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61" r:id="rId6"/>
    <p:sldId id="269" r:id="rId7"/>
    <p:sldId id="267" r:id="rId8"/>
    <p:sldId id="268" r:id="rId9"/>
    <p:sldId id="263" r:id="rId10"/>
    <p:sldId id="262" r:id="rId11"/>
    <p:sldId id="260" r:id="rId12"/>
    <p:sldId id="274" r:id="rId13"/>
    <p:sldId id="266" r:id="rId14"/>
    <p:sldId id="264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233" autoAdjust="0"/>
    <p:restoredTop sz="92987" autoAdjust="0"/>
  </p:normalViewPr>
  <p:slideViewPr>
    <p:cSldViewPr>
      <p:cViewPr>
        <p:scale>
          <a:sx n="33" d="100"/>
          <a:sy n="33" d="100"/>
        </p:scale>
        <p:origin x="-96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4504-54DE-4BD5-A5FD-60B8E1E4D62D}" type="datetimeFigureOut">
              <a:rPr lang="bg-BG" smtClean="0"/>
              <a:pPr/>
              <a:t>22.11.2017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BFA0-605D-4D98-BC6A-A1BAC5AFEF9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>
                <a:latin typeface="All Times New Roman" pitchFamily="18" charset="0"/>
                <a:cs typeface="All Times New Roman" pitchFamily="18" charset="0"/>
              </a:rPr>
              <a:t>Екип на група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 ’’К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атеричка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’’: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</a:p>
          <a:p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                                          Пом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.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възпитател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1600" dirty="0">
              <a:latin typeface="All Times New Roman" pitchFamily="18" charset="0"/>
              <a:cs typeface="All 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 smtClean="0"/>
              <a:t>Тук</a:t>
            </a:r>
            <a:r>
              <a:rPr lang="bg-BG" baseline="0" dirty="0" smtClean="0"/>
              <a:t> растем с любов и ласки</a:t>
            </a:r>
          </a:p>
          <a:p>
            <a:r>
              <a:rPr lang="bg-BG" baseline="0" dirty="0" smtClean="0"/>
              <a:t> като пролетни цветя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Всеки ден е детски празник</a:t>
            </a:r>
          </a:p>
          <a:p>
            <a:r>
              <a:rPr lang="bg-BG" baseline="0" dirty="0" smtClean="0"/>
              <a:t> в тази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dirty="0" smtClean="0"/>
              <a:t> в тази</a:t>
            </a:r>
            <a:r>
              <a:rPr lang="bg-BG" baseline="0" dirty="0" smtClean="0"/>
              <a:t>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 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5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                </a:t>
            </a:r>
            <a:endParaRPr lang="en-GB" sz="3200" b="1" dirty="0" smtClean="0"/>
          </a:p>
          <a:p>
            <a:r>
              <a:rPr lang="bg-BG" sz="3200" b="1" dirty="0" smtClean="0"/>
              <a:t> </a:t>
            </a:r>
            <a:r>
              <a:rPr lang="en-GB" sz="3200" b="1" dirty="0" smtClean="0"/>
              <a:t>             </a:t>
            </a:r>
            <a:r>
              <a:rPr lang="bg-BG" sz="3200" b="1" dirty="0" smtClean="0"/>
              <a:t> </a:t>
            </a:r>
            <a:r>
              <a:rPr lang="bg-BG" sz="2800" b="1" dirty="0" smtClean="0"/>
              <a:t>Детска градина </a:t>
            </a:r>
            <a:r>
              <a:rPr lang="en-GB" sz="2800" b="1" dirty="0" smtClean="0"/>
              <a:t>‘’ </a:t>
            </a:r>
            <a:r>
              <a:rPr lang="bg-BG" sz="2800" b="1" dirty="0" smtClean="0"/>
              <a:t>ЕДЕЛВАЙС</a:t>
            </a:r>
            <a:r>
              <a:rPr lang="en-GB" sz="2800" b="1" dirty="0" smtClean="0"/>
              <a:t>’’</a:t>
            </a:r>
          </a:p>
          <a:p>
            <a:endParaRPr lang="bg-BG" sz="3200" b="1" dirty="0" smtClean="0"/>
          </a:p>
          <a:p>
            <a:r>
              <a:rPr lang="bg-BG" sz="2000" b="1" dirty="0" smtClean="0"/>
              <a:t>                                            град Кюстендил</a:t>
            </a:r>
            <a:endParaRPr lang="en-GB" sz="2000" b="1" dirty="0" smtClean="0"/>
          </a:p>
          <a:p>
            <a:r>
              <a:rPr lang="en-GB" sz="2000" b="1" dirty="0" smtClean="0"/>
              <a:t>                                             </a:t>
            </a:r>
            <a:r>
              <a:rPr lang="bg-BG" sz="2000" b="1" dirty="0" smtClean="0"/>
              <a:t>ул</a:t>
            </a:r>
            <a:r>
              <a:rPr lang="en-GB" sz="2000" b="1" dirty="0" smtClean="0"/>
              <a:t>. ’’</a:t>
            </a:r>
            <a:r>
              <a:rPr lang="bg-BG" sz="2000" b="1" dirty="0" smtClean="0"/>
              <a:t>Спартак</a:t>
            </a:r>
            <a:r>
              <a:rPr lang="en-GB" sz="2000" b="1" dirty="0" smtClean="0"/>
              <a:t>’’ 21</a:t>
            </a:r>
            <a:endParaRPr lang="bg-BG" sz="2000" b="1" dirty="0" smtClean="0"/>
          </a:p>
          <a:p>
            <a:endParaRPr lang="bg-BG" sz="3200" b="1" dirty="0" smtClean="0"/>
          </a:p>
          <a:p>
            <a:endParaRPr lang="bg-BG" sz="3200" b="1" dirty="0" smtClean="0"/>
          </a:p>
          <a:p>
            <a:r>
              <a:rPr lang="bg-BG" sz="2400" b="1" dirty="0" smtClean="0"/>
              <a:t>                </a:t>
            </a:r>
            <a:r>
              <a:rPr lang="en-GB" sz="2400" b="1" dirty="0" smtClean="0"/>
              <a:t>  </a:t>
            </a:r>
            <a:r>
              <a:rPr lang="bg-BG" sz="2400" b="1" dirty="0" smtClean="0"/>
              <a:t> </a:t>
            </a:r>
            <a:r>
              <a:rPr lang="en-GB" sz="2400" b="1" dirty="0" smtClean="0"/>
              <a:t>       IV </a:t>
            </a:r>
            <a:r>
              <a:rPr lang="bg-BG" sz="2400" b="1" dirty="0" smtClean="0"/>
              <a:t>възрастова подготвителна </a:t>
            </a:r>
            <a:r>
              <a:rPr lang="en-GB" sz="2400" b="1" dirty="0" smtClean="0"/>
              <a:t> </a:t>
            </a:r>
            <a:r>
              <a:rPr lang="bg-BG" sz="2400" b="1" dirty="0" smtClean="0"/>
              <a:t>група</a:t>
            </a:r>
            <a:endParaRPr lang="bg-BG" sz="2400" b="1" dirty="0" smtClean="0"/>
          </a:p>
          <a:p>
            <a:r>
              <a:rPr lang="bg-BG" sz="2400" b="1" dirty="0" smtClean="0"/>
              <a:t>                  </a:t>
            </a:r>
            <a:r>
              <a:rPr lang="en-GB" sz="2400" b="1" dirty="0" smtClean="0"/>
              <a:t>       </a:t>
            </a:r>
            <a:r>
              <a:rPr lang="bg-BG" sz="2400" b="1" dirty="0" smtClean="0"/>
              <a:t>  </a:t>
            </a:r>
            <a:r>
              <a:rPr lang="en-GB" sz="2400" b="1" dirty="0" smtClean="0"/>
              <a:t> </a:t>
            </a:r>
            <a:r>
              <a:rPr lang="en-GB" sz="2400" b="1" dirty="0" smtClean="0"/>
              <a:t>        </a:t>
            </a:r>
            <a:r>
              <a:rPr lang="en-GB" sz="2400" b="1" dirty="0" smtClean="0"/>
              <a:t> </a:t>
            </a:r>
            <a:r>
              <a:rPr lang="en-GB" sz="2400" b="1" dirty="0" smtClean="0"/>
              <a:t>’’ </a:t>
            </a:r>
            <a:r>
              <a:rPr lang="bg-BG" sz="2400" b="1" dirty="0" smtClean="0"/>
              <a:t>КАТЕРИЧКА</a:t>
            </a:r>
            <a:r>
              <a:rPr lang="en-GB" sz="2400" b="1" dirty="0" smtClean="0"/>
              <a:t>’’</a:t>
            </a:r>
            <a:endParaRPr lang="bg-BG" sz="2400" b="1" dirty="0" smtClean="0"/>
          </a:p>
          <a:p>
            <a:r>
              <a:rPr lang="bg-BG" sz="3200" b="1" dirty="0" smtClean="0"/>
              <a:t>                              </a:t>
            </a:r>
          </a:p>
          <a:p>
            <a:r>
              <a:rPr lang="bg-BG" sz="3200" b="1" dirty="0" smtClean="0"/>
              <a:t>                      </a:t>
            </a:r>
          </a:p>
          <a:p>
            <a:r>
              <a:rPr lang="bg-BG" sz="2000" b="1" dirty="0" smtClean="0"/>
              <a:t>                      </a:t>
            </a:r>
            <a:r>
              <a:rPr lang="bg-BG" sz="2000" b="1" dirty="0" smtClean="0"/>
              <a:t>                      </a:t>
            </a:r>
            <a:r>
              <a:rPr lang="en-GB" sz="2000" b="1" dirty="0" smtClean="0"/>
              <a:t>                  </a:t>
            </a:r>
            <a:r>
              <a:rPr lang="bg-BG" sz="2000" b="1" dirty="0" smtClean="0"/>
              <a:t>2017</a:t>
            </a:r>
            <a:r>
              <a:rPr lang="en-GB" sz="2000" b="1" dirty="0" smtClean="0"/>
              <a:t> /</a:t>
            </a:r>
            <a:r>
              <a:rPr lang="bg-BG" sz="2000" b="1" dirty="0" smtClean="0"/>
              <a:t> </a:t>
            </a:r>
            <a:r>
              <a:rPr lang="en-GB" sz="2000" b="1" dirty="0" smtClean="0"/>
              <a:t> </a:t>
            </a:r>
            <a:r>
              <a:rPr lang="en-GB" sz="2000" b="1" dirty="0" smtClean="0"/>
              <a:t>2018 </a:t>
            </a:r>
            <a:r>
              <a:rPr lang="bg-BG" sz="2000" b="1" dirty="0" smtClean="0"/>
              <a:t>учебна година</a:t>
            </a:r>
          </a:p>
          <a:p>
            <a:r>
              <a:rPr lang="bg-BG" sz="2000" b="1" dirty="0" smtClean="0"/>
              <a:t>                      </a:t>
            </a:r>
            <a:r>
              <a:rPr lang="en-GB" sz="2000" b="1" dirty="0" smtClean="0"/>
              <a:t>                                 </a:t>
            </a:r>
          </a:p>
          <a:p>
            <a:r>
              <a:rPr lang="en-GB" sz="2000" b="1" dirty="0" smtClean="0"/>
              <a:t>                                       </a:t>
            </a:r>
            <a:r>
              <a:rPr lang="bg-BG" sz="2000" b="1" dirty="0" smtClean="0"/>
              <a:t> </a:t>
            </a:r>
          </a:p>
        </p:txBody>
      </p:sp>
      <p:pic>
        <p:nvPicPr>
          <p:cNvPr id="12289" name="Picture 1" descr="C:\Documents and Settings\pile\Desktop\received_18017885634207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609600"/>
            <a:ext cx="9906000" cy="7467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Documents and Settings\pile\Desktop\received_1710721569240246.jpe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47800" y="2971800"/>
            <a:ext cx="2133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pile\Desktop\received_1710721259240277.jpe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72000" y="2209800"/>
            <a:ext cx="2209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Callout 5"/>
          <p:cNvSpPr/>
          <p:nvPr/>
        </p:nvSpPr>
        <p:spPr>
          <a:xfrm>
            <a:off x="1752600" y="0"/>
            <a:ext cx="4191000" cy="1981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Акценти от занималнята</a:t>
            </a:r>
            <a:r>
              <a:rPr lang="en-GB" dirty="0" smtClean="0"/>
              <a:t>...</a:t>
            </a:r>
          </a:p>
          <a:p>
            <a:pPr algn="ctr"/>
            <a:r>
              <a:rPr lang="bg-BG" dirty="0" smtClean="0"/>
              <a:t>Табла и обособени кътове осигуряват развиваща среда за децата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963400" y="3276600"/>
          <a:ext cx="2895600" cy="323850"/>
        </p:xfrm>
        <a:graphic>
          <a:graphicData uri="http://schemas.openxmlformats.org/presentationml/2006/ole">
            <p:oleObj spid="_x0000_s1027" name="Document" r:id="rId5" imgW="5759988" imgH="323292" progId="">
              <p:embed/>
            </p:oleObj>
          </a:graphicData>
        </a:graphic>
      </p:graphicFrame>
      <p:pic>
        <p:nvPicPr>
          <p:cNvPr id="1028" name="Picture 4" descr="C:\Documents and Settings\pile\Desktop\received_1710722612573475.jpe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53000" y="35814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4" descr="C:\Documents and Settings\pile\Desktop\received_171072088590698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00200"/>
            <a:ext cx="1905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C:\Documents and Settings\pile\Desktop\received_1711899952455741.jpe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2286000" y="1828800"/>
            <a:ext cx="1981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3" descr="C:\Documents and Settings\pile\Desktop\received_171072108924029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524000" y="2209800"/>
            <a:ext cx="1600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pile\Desktop\received_1710720982573638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2895600"/>
            <a:ext cx="1905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elaxedModerately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C:\Documents and Settings\pile\Desktop\IMG_20170928_200822_04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81400" y="2133600"/>
            <a:ext cx="2057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400" b="1" i="1" dirty="0" smtClean="0">
                <a:solidFill>
                  <a:srgbClr val="FF0000"/>
                </a:solidFill>
              </a:rPr>
              <a:t/>
            </a:r>
            <a:br>
              <a:rPr lang="bg-BG" sz="2400" b="1" i="1" dirty="0" smtClean="0">
                <a:solidFill>
                  <a:srgbClr val="FF0000"/>
                </a:solidFill>
              </a:rPr>
            </a:br>
            <a:endParaRPr lang="bg-BG" sz="2400" b="1" i="1" dirty="0">
              <a:solidFill>
                <a:srgbClr val="FF0000"/>
              </a:solidFill>
            </a:endParaRPr>
          </a:p>
        </p:txBody>
      </p:sp>
      <p:pic>
        <p:nvPicPr>
          <p:cNvPr id="26627" name="Picture 3" descr="C:\Documents and Settings\pile\Desktop\received_171082338923006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752600" y="30480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pile\Desktop\stihcheta-za-bukvite-stranici-ot-tazi-kn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2133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ular Callout 6"/>
          <p:cNvSpPr/>
          <p:nvPr/>
        </p:nvSpPr>
        <p:spPr>
          <a:xfrm>
            <a:off x="2438400" y="990600"/>
            <a:ext cx="3581400" cy="11430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000" b="1" dirty="0" smtClean="0">
              <a:solidFill>
                <a:srgbClr val="FF000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Азбуката свята – дар от</a:t>
            </a: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Солунските братя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C:\Documents and Settings\pile\Desktop\received_17107211959069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648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74638"/>
            <a:ext cx="9144000" cy="6583362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25603" name="Picture 3" descr="C:\Documents and Settings\pile\Desktop\received_17107209425736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2209800" y="838200"/>
            <a:ext cx="4267200" cy="1219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Ежедневни ситуации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bg-BG" b="1" dirty="0" smtClean="0">
                <a:solidFill>
                  <a:srgbClr val="FF0000"/>
                </a:solidFill>
              </a:rPr>
              <a:t>съобразени с </a:t>
            </a:r>
          </a:p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ДОС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0723" name="Picture 3" descr="C:\Documents and Settings\pile\Desktop\received_50860760285009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514600"/>
            <a:ext cx="1905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C:\Documents and Settings\pile\Desktop\received_50858146285270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14600"/>
            <a:ext cx="1905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C:\Documents and Settings\pile\Desktop\received_50858157618602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267200"/>
            <a:ext cx="1676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pile\Desktop\received_50858149951936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343400"/>
            <a:ext cx="1676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 descr="C:\Documents and Settings\pile\Desktop\IMG_20170324_183320_402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90800" y="3352800"/>
            <a:ext cx="4191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838200" y="0"/>
            <a:ext cx="76200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Има в родният ни град малък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чуден детски свят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Там като цветя в полята весело растат децата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  <a:endParaRPr lang="bg-BG" sz="20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Еделвайс  - градина мила - е  вратите си открила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Сбира мънички деца с весели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добри сърца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bg-BG" sz="2000" b="1" dirty="0" smtClean="0">
              <a:solidFill>
                <a:srgbClr val="C00000"/>
              </a:solidFill>
            </a:endParaRPr>
          </a:p>
          <a:p>
            <a:pPr algn="ctr"/>
            <a:endParaRPr lang="bg-B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bg-BG" sz="2200" b="1" dirty="0" smtClean="0">
                <a:solidFill>
                  <a:srgbClr val="FF0000"/>
                </a:solidFill>
              </a:rPr>
              <a:t>Група </a:t>
            </a:r>
            <a:r>
              <a:rPr lang="en-GB" sz="2200" b="1" dirty="0" smtClean="0">
                <a:solidFill>
                  <a:srgbClr val="FF0000"/>
                </a:solidFill>
              </a:rPr>
              <a:t>’’</a:t>
            </a:r>
            <a:r>
              <a:rPr lang="bg-BG" sz="22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200" b="1" dirty="0" smtClean="0">
                <a:solidFill>
                  <a:srgbClr val="FF0000"/>
                </a:solidFill>
              </a:rPr>
              <a:t>’’ </a:t>
            </a:r>
            <a:r>
              <a:rPr lang="en-GB" sz="2200" b="1" dirty="0" smtClean="0"/>
              <a:t>e</a:t>
            </a:r>
            <a:r>
              <a:rPr lang="bg-BG" sz="2200" b="1" dirty="0" smtClean="0"/>
              <a:t> 4 възрастова</a:t>
            </a:r>
            <a:br>
              <a:rPr lang="bg-BG" sz="2200" b="1" dirty="0" smtClean="0"/>
            </a:br>
            <a:r>
              <a:rPr lang="bg-BG" sz="2200" b="1" dirty="0" smtClean="0"/>
              <a:t> подготвителна група за деца</a:t>
            </a:r>
            <a:br>
              <a:rPr lang="bg-BG" sz="2200" b="1" dirty="0" smtClean="0"/>
            </a:br>
            <a:r>
              <a:rPr lang="bg-BG" sz="2200" b="1" dirty="0" smtClean="0"/>
              <a:t>от 6 до 7 години</a:t>
            </a:r>
            <a:br>
              <a:rPr lang="bg-BG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bg-BG" sz="2200" b="1" dirty="0" smtClean="0"/>
              <a:t>Основната ни цел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> Създаване на възможности за всяко дете </a:t>
            </a:r>
            <a:br>
              <a:rPr lang="bg-BG" sz="2200" b="1" dirty="0" smtClean="0"/>
            </a:br>
            <a:r>
              <a:rPr lang="bg-BG" sz="2200" b="1" dirty="0" smtClean="0"/>
              <a:t>    да развива максимално своите способности </a:t>
            </a:r>
            <a:br>
              <a:rPr lang="bg-BG" sz="2200" b="1" dirty="0" smtClean="0"/>
            </a:br>
            <a:r>
              <a:rPr lang="bg-BG" sz="2200" b="1" dirty="0" smtClean="0"/>
              <a:t>и да се подготвя за училищно обучение</a:t>
            </a:r>
            <a:br>
              <a:rPr lang="bg-BG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bg-BG" sz="2200" b="1" dirty="0" smtClean="0"/>
              <a:t>Мото </a:t>
            </a:r>
            <a:r>
              <a:rPr lang="bg-BG" sz="2200" b="1" dirty="0" smtClean="0"/>
              <a:t>на групата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en-GB" sz="2700" b="1" i="1" dirty="0" smtClean="0">
                <a:solidFill>
                  <a:srgbClr val="FF0000"/>
                </a:solidFill>
              </a:rPr>
              <a:t>’</a:t>
            </a:r>
            <a:r>
              <a:rPr lang="en-GB" sz="2700" b="1" i="1" dirty="0" smtClean="0">
                <a:solidFill>
                  <a:srgbClr val="FF0000"/>
                </a:solidFill>
              </a:rPr>
              <a:t>’</a:t>
            </a:r>
            <a:r>
              <a:rPr lang="bg-BG" sz="2700" b="1" i="1" dirty="0" smtClean="0">
                <a:solidFill>
                  <a:srgbClr val="FF0000"/>
                </a:solidFill>
              </a:rPr>
              <a:t>Докато играеш</a:t>
            </a:r>
            <a:r>
              <a:rPr lang="en-GB" sz="2700" b="1" i="1" dirty="0" smtClean="0">
                <a:solidFill>
                  <a:srgbClr val="FF0000"/>
                </a:solidFill>
              </a:rPr>
              <a:t>, </a:t>
            </a:r>
            <a:r>
              <a:rPr lang="bg-BG" sz="2700" b="1" i="1" dirty="0" smtClean="0">
                <a:solidFill>
                  <a:srgbClr val="FF0000"/>
                </a:solidFill>
              </a:rPr>
              <a:t>можеш</a:t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i="1" dirty="0" smtClean="0">
                <a:solidFill>
                  <a:srgbClr val="FF0000"/>
                </a:solidFill>
              </a:rPr>
              <a:t>всичко да узнаеш</a:t>
            </a:r>
            <a:r>
              <a:rPr lang="en-GB" sz="2700" b="1" i="1" dirty="0" smtClean="0">
                <a:solidFill>
                  <a:srgbClr val="FF0000"/>
                </a:solidFill>
              </a:rPr>
              <a:t> !’’</a:t>
            </a:r>
            <a:r>
              <a:rPr lang="bg-BG" sz="2700" b="1" i="1" dirty="0" smtClean="0">
                <a:solidFill>
                  <a:srgbClr val="FF0000"/>
                </a:solidFill>
              </a:rPr>
              <a:t/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dirty="0" smtClean="0"/>
              <a:t/>
            </a:r>
            <a:br>
              <a:rPr lang="bg-BG" sz="2700" b="1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8195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525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Екип на групата 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:</a:t>
            </a:r>
            <a:b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Антоанета Николова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Валентина Стоянова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 / </a:t>
            </a:r>
            <a:b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2000" b="1" dirty="0">
              <a:solidFill>
                <a:srgbClr val="FF0000"/>
              </a:solidFill>
              <a:latin typeface="All Times New Roman" pitchFamily="18" charset="0"/>
              <a:cs typeface="All Times New Roman" pitchFamily="18" charset="0"/>
            </a:endParaRPr>
          </a:p>
        </p:txBody>
      </p:sp>
      <p:pic>
        <p:nvPicPr>
          <p:cNvPr id="5122" name="Picture 2" descr="C:\Documents and Settings\pile\Desktop\FB_IMG_1485328778726281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943600" y="1295400"/>
            <a:ext cx="1600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81000"/>
            <a:ext cx="9677400" cy="7239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 descr="C:\Documents and Settings\pile\Desktop\received_508310762879776.jpe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038600" y="1295400"/>
            <a:ext cx="1600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C:\Documents and Settings\pile\Desktop\23758377_785375614995789_70954648_n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981200" y="1295400"/>
            <a:ext cx="1752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dirty="0" smtClean="0"/>
              <a:t>Откриване на  2017</a:t>
            </a:r>
            <a:r>
              <a:rPr lang="en-GB" sz="2000" dirty="0" smtClean="0"/>
              <a:t>/</a:t>
            </a:r>
            <a:r>
              <a:rPr lang="bg-BG" sz="2000" dirty="0" smtClean="0"/>
              <a:t>2018 учебна година</a:t>
            </a:r>
            <a:br>
              <a:rPr lang="bg-BG" sz="2000" dirty="0" smtClean="0"/>
            </a:br>
            <a:r>
              <a:rPr lang="bg-BG" sz="2000" dirty="0" smtClean="0"/>
              <a:t>Посещение в съседното училище и участие</a:t>
            </a:r>
            <a:br>
              <a:rPr lang="bg-BG" sz="2000" dirty="0" smtClean="0"/>
            </a:br>
            <a:r>
              <a:rPr lang="bg-BG" sz="2000" dirty="0" smtClean="0"/>
              <a:t>в тържествения ритуал</a:t>
            </a:r>
            <a:br>
              <a:rPr lang="bg-BG" sz="20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pic>
        <p:nvPicPr>
          <p:cNvPr id="4097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21" name="Picture 1" descr="C:\Documents and Settings\pile\Desktop\e769162390c14c44c4788be6421b022e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38400"/>
            <a:ext cx="2743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Documents and Settings\pile\Desktop\18cdfa20720e1e7676343684b56d3f8b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371600"/>
            <a:ext cx="2209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 descr="C:\Documents and Settings\pile\Desktop\received_50858163618602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276600"/>
            <a:ext cx="2438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525000" cy="7239000"/>
          </a:xfr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Група </a:t>
            </a:r>
            <a:r>
              <a:rPr lang="en-GB" sz="2800" b="1" dirty="0" smtClean="0">
                <a:solidFill>
                  <a:srgbClr val="FF0000"/>
                </a:solidFill>
              </a:rPr>
              <a:t>’’</a:t>
            </a:r>
            <a:r>
              <a:rPr lang="bg-BG" sz="28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400" dirty="0" smtClean="0">
                <a:solidFill>
                  <a:srgbClr val="FF0000"/>
                </a:solidFill>
              </a:rPr>
              <a:t>’’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bg-BG" sz="2400" dirty="0" smtClean="0">
                <a:solidFill>
                  <a:srgbClr val="FF0000"/>
                </a:solidFill>
              </a:rPr>
              <a:t/>
            </a:r>
            <a:br>
              <a:rPr lang="bg-BG" sz="24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се състои от 19 деца – 6 от тях са 6 годишни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bg-BG" sz="1800" dirty="0" smtClean="0">
                <a:solidFill>
                  <a:srgbClr val="FF0000"/>
                </a:solidFill>
              </a:rPr>
              <a:t>като едно от тях –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Благовест Райков е със СОП </a:t>
            </a:r>
            <a:r>
              <a:rPr lang="en-GB" sz="1800" dirty="0" smtClean="0">
                <a:solidFill>
                  <a:srgbClr val="FF0000"/>
                </a:solidFill>
              </a:rPr>
              <a:t/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и се нуждае от допълнителна  подкрепа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en-GB" sz="1800" dirty="0" smtClean="0">
                <a:solidFill>
                  <a:srgbClr val="FF0000"/>
                </a:solidFill>
              </a:rPr>
              <a:t>( </a:t>
            </a:r>
            <a:r>
              <a:rPr lang="bg-BG" sz="1800" dirty="0" smtClean="0">
                <a:solidFill>
                  <a:srgbClr val="FF0000"/>
                </a:solidFill>
              </a:rPr>
              <a:t>от психолог и логопед</a:t>
            </a:r>
            <a:r>
              <a:rPr lang="en-GB" sz="1800" dirty="0" smtClean="0">
                <a:solidFill>
                  <a:srgbClr val="FF0000"/>
                </a:solidFill>
              </a:rPr>
              <a:t> ). </a:t>
            </a:r>
            <a:r>
              <a:rPr lang="bg-BG" sz="1800" dirty="0" smtClean="0">
                <a:solidFill>
                  <a:srgbClr val="FF0000"/>
                </a:solidFill>
              </a:rPr>
              <a:t>Логопедична подкрепа получава и 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Анна-Майя Тасева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/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Останалите 13 деца са 5 годишни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/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Всички са физически здрави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Всички имат социален опит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bg-BG" sz="1800" dirty="0" smtClean="0">
                <a:solidFill>
                  <a:srgbClr val="FF0000"/>
                </a:solidFill>
              </a:rPr>
              <a:t>умения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и възможности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Проявяват разностранни инте-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реси и способности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Проявяват стремеж към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самоизява и потребност от нови знания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/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Наблюдава се мотивиран интерес към изпълнение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на по-сложни задачи и удовлетвореност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от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bg-BG" sz="1800" dirty="0" smtClean="0">
                <a:solidFill>
                  <a:srgbClr val="FF0000"/>
                </a:solidFill>
              </a:rPr>
              <a:t>постигнатия резултат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endParaRPr lang="bg-BG" sz="1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ile\Desktop\IMG_20170324_065734_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04800"/>
            <a:ext cx="1524000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alf Frame 6"/>
          <p:cNvSpPr/>
          <p:nvPr/>
        </p:nvSpPr>
        <p:spPr>
          <a:xfrm>
            <a:off x="0" y="-457200"/>
            <a:ext cx="2209800" cy="7315200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 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Правила за поведение </a:t>
            </a:r>
            <a:br>
              <a:rPr lang="bg-BG" sz="2700" b="1" u="sn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в група </a:t>
            </a:r>
            <a:r>
              <a:rPr lang="en-GB" sz="2700" b="1" u="sng" dirty="0" smtClean="0">
                <a:solidFill>
                  <a:srgbClr val="FF0000"/>
                </a:solidFill>
              </a:rPr>
              <a:t>’’</a:t>
            </a:r>
            <a:r>
              <a:rPr lang="bg-BG" sz="2700" b="1" u="sng" dirty="0" smtClean="0">
                <a:solidFill>
                  <a:srgbClr val="FF0000"/>
                </a:solidFill>
              </a:rPr>
              <a:t>Катеричка</a:t>
            </a:r>
            <a:r>
              <a:rPr lang="en-GB" sz="2400" u="sng" dirty="0" smtClean="0">
                <a:solidFill>
                  <a:srgbClr val="FF0000"/>
                </a:solidFill>
              </a:rPr>
              <a:t>’’</a:t>
            </a:r>
            <a:br>
              <a:rPr lang="en-GB" sz="2400" u="sn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000" dirty="0" smtClean="0">
                <a:solidFill>
                  <a:srgbClr val="FF0000"/>
                </a:solidFill>
              </a:rPr>
              <a:t>   </a:t>
            </a:r>
            <a:r>
              <a:rPr lang="en-GB" sz="2000" dirty="0" smtClean="0">
                <a:solidFill>
                  <a:srgbClr val="FF0000"/>
                </a:solidFill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Наши приятели са Вълшебните думи –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моля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заповядай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извинявай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‘’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благадаря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Влизаме с усмивка и поздравяваме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-Трудим се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ни е сладка храната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Всички сме приятели и си помагаме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Говорим тихо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се присмиваме и не обиждаме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тичаме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някой говори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слушаме и не прекъсваме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учителят задава въпроси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вдигаме ръка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 отговорим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Пазим книжки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играчки и предмети в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занималнята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.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Documents and Settings\pile\Desktop\IMG_20170326_062603_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Half Frame 7"/>
          <p:cNvSpPr/>
          <p:nvPr/>
        </p:nvSpPr>
        <p:spPr>
          <a:xfrm>
            <a:off x="0" y="0"/>
            <a:ext cx="2362200" cy="6858000"/>
          </a:xfrm>
          <a:prstGeom prst="half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pile\Desktop\received_17097983093325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6019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solidFill>
                  <a:srgbClr val="FF0000"/>
                </a:solidFill>
              </a:rPr>
              <a:t/>
            </a:r>
            <a:br>
              <a:rPr lang="bg-BG" sz="2400" b="1" dirty="0" smtClean="0">
                <a:solidFill>
                  <a:srgbClr val="FF0000"/>
                </a:solidFill>
              </a:rPr>
            </a:br>
            <a:r>
              <a:rPr lang="bg-BG" sz="2400" b="1" dirty="0" smtClean="0">
                <a:solidFill>
                  <a:srgbClr val="FF0000"/>
                </a:solidFill>
              </a:rPr>
              <a:t/>
            </a:r>
            <a:br>
              <a:rPr lang="bg-BG" sz="2400" b="1" dirty="0" smtClean="0">
                <a:solidFill>
                  <a:srgbClr val="FF0000"/>
                </a:solidFill>
              </a:rPr>
            </a:br>
            <a:r>
              <a:rPr lang="bg-BG" sz="3100" b="1" u="sng" dirty="0" smtClean="0">
                <a:solidFill>
                  <a:srgbClr val="FF0000"/>
                </a:solidFill>
              </a:rPr>
              <a:t>Дневен режим</a:t>
            </a:r>
            <a:endParaRPr lang="bg-BG" sz="3100" b="1" u="sng" dirty="0">
              <a:solidFill>
                <a:srgbClr val="FF0000"/>
              </a:solidFill>
            </a:endParaRPr>
          </a:p>
        </p:txBody>
      </p:sp>
      <p:pic>
        <p:nvPicPr>
          <p:cNvPr id="26628" name="Picture 4" descr="C:\Documents and Settings\pile\Desktop\received_1709798309332572.jpe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24000" y="1752600"/>
            <a:ext cx="6248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pile\Desktop\IMG_20170127_205752_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2601</TotalTime>
  <Words>174</Words>
  <Application>Microsoft Office PowerPoint</Application>
  <PresentationFormat>On-screen Show (4:3)</PresentationFormat>
  <Paragraphs>52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Slide 1</vt:lpstr>
      <vt:lpstr>Slide 2</vt:lpstr>
      <vt:lpstr>         Група ’’Катеричка’’ e 4 възрастова  подготвителна група за деца от 6 до 7 години  Основната ни цел:  Създаване на възможности за всяко дете      да развива максимално своите способности  и да се подготвя за училищно обучение  Мото на групата:  ’’Докато играеш, можеш всичко да узнаеш !’’        </vt:lpstr>
      <vt:lpstr>         Екип на групата : Антоанета Николова Валентина Стоянова / старши учители /  Лилия Миланова</vt:lpstr>
      <vt:lpstr>Откриване на  2017/2018 учебна година Посещение в съседното училище и участие в тържествения ритуал          </vt:lpstr>
      <vt:lpstr>Група ’’Катеричка’’  се състои от 19 деца – 6 от тях са 6 годишни, като едно от тях – Благовест Райков е със СОП  и се нуждае от допълнителна  подкрепа ( от психолог и логопед ). Логопедична подкрепа получава и  Анна-Майя Тасева. Останалите 13 деца са 5 годишни.  Всички са физически здрави. Всички имат социален опит, умения и възможности. Проявяват разностранни инте- реси и способности.Проявяват стремеж към самоизява и потребност от нови знания. Наблюдава се мотивиран интерес към изпълнение  на по-сложни задачи и удовлетвореност  от постигнатия резултат.</vt:lpstr>
      <vt:lpstr>        Правила за поведение  в група ’’Катеричка’’     -Наши приятели са Вълшебните думи –  ’’моля’’, ’’заповядай’’, ’’извинявай’’, ‘’благадаря’’ -Влизаме с усмивка и поздравяваме -Трудим се, за да ни е сладка храната - Всички сме приятели и си помагаме - Говорим тихо в занималнята - Не се присмиваме и не обиждаме - Не тичаме в занималнята - Когато някой говори, слушаме и не прекъсваме - Когато учителят задава въпроси, вдигаме ръка,  за да  отговорим Пазим книжки, играчки и предмети в  занималнята.        </vt:lpstr>
      <vt:lpstr>  Дневен режим</vt:lpstr>
      <vt:lpstr>Slide 9</vt:lpstr>
      <vt:lpstr>Slide 10</vt:lpstr>
      <vt:lpstr>Slide 11</vt:lpstr>
      <vt:lpstr>Slide 12</vt:lpstr>
      <vt:lpstr> </vt:lpstr>
      <vt:lpstr>   </vt:lpstr>
      <vt:lpstr>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на  група ’’Катеричка’’</dc:title>
  <dc:creator/>
  <cp:lastModifiedBy>pile</cp:lastModifiedBy>
  <cp:revision>588</cp:revision>
  <dcterms:created xsi:type="dcterms:W3CDTF">2006-08-16T00:00:00Z</dcterms:created>
  <dcterms:modified xsi:type="dcterms:W3CDTF">2017-11-22T11:46:04Z</dcterms:modified>
</cp:coreProperties>
</file>