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6" r:id="rId11"/>
    <p:sldId id="267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 с тема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ъл стил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>
        <p:scale>
          <a:sx n="50" d="100"/>
          <a:sy n="50" d="100"/>
        </p:scale>
        <p:origin x="-1109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12.10.2022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12.10.2022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12.10.2022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12.10.2022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12.10.2022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12.10.2022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12.10.2022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12.10.2022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12.10.2022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12.10.2022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12.10.2022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12.10.2022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://www.dg-edelvai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82" y="0"/>
            <a:ext cx="9457510" cy="719886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42" y="4005063"/>
            <a:ext cx="2246605" cy="2545727"/>
          </a:xfrm>
          <a:prstGeom prst="rect">
            <a:avLst/>
          </a:prstGeom>
        </p:spPr>
      </p:pic>
      <p:sp>
        <p:nvSpPr>
          <p:cNvPr id="6" name="Хоризонтално превъртане 5"/>
          <p:cNvSpPr/>
          <p:nvPr/>
        </p:nvSpPr>
        <p:spPr>
          <a:xfrm>
            <a:off x="916999" y="1052736"/>
            <a:ext cx="5199994" cy="4992914"/>
          </a:xfrm>
          <a:prstGeom prst="horizontalScroll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algn="ctr"/>
            <a:r>
              <a:rPr lang="bg-BG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група „КАТЕРИЧКА“</a:t>
            </a:r>
          </a:p>
          <a:p>
            <a:pPr algn="ctr"/>
            <a:endParaRPr lang="bg-BG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ДГ „Еделвайс“ гр. Кюстендил, ул. Спартак 21                    </a:t>
            </a:r>
          </a:p>
          <a:p>
            <a:pPr algn="ctr"/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E-mail: dg</a:t>
            </a:r>
            <a:r>
              <a:rPr lang="bg-BG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edelvais@abv.bg</a:t>
            </a:r>
          </a:p>
          <a:p>
            <a:pPr algn="ctr"/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Website: 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www.dg-edelvais.com</a:t>
            </a:r>
            <a:endParaRPr lang="bg-BG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Тел: +959 78 55 20 72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52736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5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302025" cy="7080513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42" y="4005063"/>
            <a:ext cx="2246605" cy="2545727"/>
          </a:xfrm>
          <a:prstGeom prst="rect">
            <a:avLst/>
          </a:prstGeom>
        </p:spPr>
      </p:pic>
      <p:sp>
        <p:nvSpPr>
          <p:cNvPr id="6" name="Хоризонтално превъртане 5"/>
          <p:cNvSpPr/>
          <p:nvPr/>
        </p:nvSpPr>
        <p:spPr>
          <a:xfrm>
            <a:off x="2771800" y="980728"/>
            <a:ext cx="3456384" cy="15121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ДЕВИЗЪТ НИ Е: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691680" y="3340442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„ДОКАТО ИГРАЕМ,</a:t>
            </a:r>
          </a:p>
          <a:p>
            <a:pPr algn="ctr"/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МОЖЕМ ВСИЧКО ДА УЗНАЕМ“</a:t>
            </a:r>
            <a:endParaRPr lang="bg-BG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0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4" y="0"/>
            <a:ext cx="9302025" cy="7080513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42" y="4005063"/>
            <a:ext cx="2246605" cy="2545727"/>
          </a:xfrm>
          <a:prstGeom prst="rect">
            <a:avLst/>
          </a:prstGeom>
        </p:spPr>
      </p:pic>
      <p:sp>
        <p:nvSpPr>
          <p:cNvPr id="6" name="Облаковидно 5"/>
          <p:cNvSpPr/>
          <p:nvPr/>
        </p:nvSpPr>
        <p:spPr>
          <a:xfrm>
            <a:off x="1098496" y="813430"/>
            <a:ext cx="5976664" cy="446449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ЗДРАВА И УСПЕШНА </a:t>
            </a:r>
          </a:p>
          <a:p>
            <a:pPr algn="ctr"/>
            <a:r>
              <a:rPr lang="bg-BG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УЧЕБНА ГОДИНА </a:t>
            </a:r>
          </a:p>
          <a:p>
            <a:pPr algn="ctr"/>
            <a:r>
              <a:rPr lang="bg-BG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ДЕЦАТА ОТ ГРУПА „КАТЕРИЧКА“!!!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6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302025" cy="7080513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42" y="4005063"/>
            <a:ext cx="2246605" cy="2545727"/>
          </a:xfrm>
          <a:prstGeom prst="rect">
            <a:avLst/>
          </a:prstGeom>
        </p:spPr>
      </p:pic>
      <p:sp>
        <p:nvSpPr>
          <p:cNvPr id="6" name="Хоризонтално превъртане 5"/>
          <p:cNvSpPr/>
          <p:nvPr/>
        </p:nvSpPr>
        <p:spPr>
          <a:xfrm>
            <a:off x="1259632" y="692696"/>
            <a:ext cx="6120680" cy="165618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ГРУПА „КАТЕРИЧКА“</a:t>
            </a:r>
          </a:p>
          <a:p>
            <a:pPr algn="ctr"/>
            <a:r>
              <a:rPr lang="bg-BG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2022- 2023</a:t>
            </a:r>
          </a:p>
          <a:p>
            <a:pPr algn="ctr"/>
            <a:r>
              <a:rPr lang="bg-BG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УЧЕБНА ГОДИНА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80928"/>
            <a:ext cx="3528392" cy="322210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51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613280" cy="7317434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42" y="4005063"/>
            <a:ext cx="2246605" cy="2545727"/>
          </a:xfrm>
          <a:prstGeom prst="rect">
            <a:avLst/>
          </a:prstGeom>
        </p:spPr>
      </p:pic>
      <p:sp>
        <p:nvSpPr>
          <p:cNvPr id="6" name="Хоризонтално превъртане 5"/>
          <p:cNvSpPr/>
          <p:nvPr/>
        </p:nvSpPr>
        <p:spPr>
          <a:xfrm>
            <a:off x="1979712" y="692696"/>
            <a:ext cx="5040560" cy="146532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ЕКИП В ГРУПА „КАТЕРИЧКА“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95" y="2420888"/>
            <a:ext cx="3960117" cy="36147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ово поле 7"/>
          <p:cNvSpPr txBox="1"/>
          <p:nvPr/>
        </p:nvSpPr>
        <p:spPr>
          <a:xfrm>
            <a:off x="4932040" y="2420943"/>
            <a:ext cx="2650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  </a:t>
            </a:r>
            <a:r>
              <a:rPr lang="bg-BG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Учител:</a:t>
            </a:r>
            <a:endParaRPr lang="bg-BG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Иванка Йовчева</a:t>
            </a:r>
          </a:p>
          <a:p>
            <a:endParaRPr lang="bg-BG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 У</a:t>
            </a:r>
            <a:r>
              <a:rPr lang="bg-BG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чител:</a:t>
            </a:r>
            <a:endParaRPr lang="bg-BG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Емона </a:t>
            </a:r>
            <a:r>
              <a:rPr lang="bg-BG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Станковска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g-BG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bg-BG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bg-BG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Възпитател:</a:t>
            </a:r>
          </a:p>
          <a:p>
            <a:r>
              <a:rPr lang="bg-BG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Радостина Димитрова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5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2025" cy="7080513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42" y="4005063"/>
            <a:ext cx="2246605" cy="2545727"/>
          </a:xfrm>
          <a:prstGeom prst="rect">
            <a:avLst/>
          </a:prstGeom>
        </p:spPr>
      </p:pic>
      <p:sp>
        <p:nvSpPr>
          <p:cNvPr id="6" name="Хоризонтално превъртане 5"/>
          <p:cNvSpPr/>
          <p:nvPr/>
        </p:nvSpPr>
        <p:spPr>
          <a:xfrm>
            <a:off x="2431794" y="620688"/>
            <a:ext cx="4191882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ЗА ГРУПАТА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475656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827584" y="1426747"/>
            <a:ext cx="59766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Група „Катеричка“ се състои от </a:t>
            </a:r>
            <a:r>
              <a:rPr lang="bg-BG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деца - 1</a:t>
            </a:r>
            <a:r>
              <a:rPr lang="bg-BG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момичета и </a:t>
            </a:r>
            <a:r>
              <a:rPr lang="bg-BG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момчета. </a:t>
            </a:r>
            <a:r>
              <a:rPr lang="bg-BG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деца са в трета възрастова група, </a:t>
            </a:r>
            <a:r>
              <a:rPr lang="bg-BG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деца - във втора възрастова </a:t>
            </a:r>
            <a:r>
              <a:rPr lang="bg-BG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група.</a:t>
            </a:r>
          </a:p>
          <a:p>
            <a:pPr algn="ctr"/>
            <a:endParaRPr lang="bg-BG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Децата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обучават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възпитават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социализират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уютна и спокойна атмосфера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Образователният процес  протича под формата на игра и чрез интерактивни </a:t>
            </a:r>
            <a:r>
              <a:rPr lang="bg-BG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 и технологии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преподаване</a:t>
            </a:r>
            <a:r>
              <a:rPr lang="bg-BG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bg-BG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5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2025" cy="7080513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42" y="4005063"/>
            <a:ext cx="2246605" cy="2545727"/>
          </a:xfrm>
          <a:prstGeom prst="rect">
            <a:avLst/>
          </a:prstGeom>
        </p:spPr>
      </p:pic>
      <p:sp>
        <p:nvSpPr>
          <p:cNvPr id="6" name="Хоризонтално превъртане 5"/>
          <p:cNvSpPr/>
          <p:nvPr/>
        </p:nvSpPr>
        <p:spPr>
          <a:xfrm>
            <a:off x="2267744" y="755530"/>
            <a:ext cx="3759834" cy="152134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НАШЕТО МОТО: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547664" y="3298632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„АКО ДНЕС ПРЕПОДАВАМЕ ТАКА,  КАКТО СМЕ ПРЕПОДАВАЛИ ВЧЕРА,  НИЕ ОГРАБВАМЕ НАШИТЕ  ДЕЦА ЗА УТРЕ“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5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302025" cy="724542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42" y="4005063"/>
            <a:ext cx="2246605" cy="2545727"/>
          </a:xfrm>
          <a:prstGeom prst="rect">
            <a:avLst/>
          </a:prstGeom>
        </p:spPr>
      </p:pic>
      <p:sp>
        <p:nvSpPr>
          <p:cNvPr id="6" name="Хоризонтално превъртане 5"/>
          <p:cNvSpPr/>
          <p:nvPr/>
        </p:nvSpPr>
        <p:spPr>
          <a:xfrm>
            <a:off x="2051720" y="692696"/>
            <a:ext cx="4896544" cy="146532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НАШАТА ЦЕЛ Е: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763688" y="2924944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СЪЗДАВАНЕ НА ВЪЗПИТАТЕЛНО-ОБРАЗОВАТЕЛЕН ПРОЦЕС, 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СЪОБРАЗЕН С НОВОТО ВРЕМЕ И НОВИТЕ СТАНДАРТИ ЗА КАЧЕСТВЕНО 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224965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90" y="-82218"/>
            <a:ext cx="9302025" cy="7080513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42" y="4005063"/>
            <a:ext cx="2246605" cy="2545727"/>
          </a:xfrm>
          <a:prstGeom prst="rect">
            <a:avLst/>
          </a:prstGeom>
        </p:spPr>
      </p:pic>
      <p:sp>
        <p:nvSpPr>
          <p:cNvPr id="6" name="Хоризонтално превъртане 5"/>
          <p:cNvSpPr/>
          <p:nvPr/>
        </p:nvSpPr>
        <p:spPr>
          <a:xfrm>
            <a:off x="2610022" y="476672"/>
            <a:ext cx="4263890" cy="93610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НА ГРУПАТА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видно 7"/>
          <p:cNvSpPr/>
          <p:nvPr/>
        </p:nvSpPr>
        <p:spPr>
          <a:xfrm>
            <a:off x="208738" y="1412776"/>
            <a:ext cx="2894991" cy="1488189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Влизаме с усмивка и поздравяваме !</a:t>
            </a:r>
          </a:p>
        </p:txBody>
      </p:sp>
      <p:sp>
        <p:nvSpPr>
          <p:cNvPr id="9" name="Облаковидно 8"/>
          <p:cNvSpPr/>
          <p:nvPr/>
        </p:nvSpPr>
        <p:spPr>
          <a:xfrm>
            <a:off x="3227934" y="1621047"/>
            <a:ext cx="2392140" cy="132428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i="1" dirty="0">
                <a:solidFill>
                  <a:srgbClr val="FF0000"/>
                </a:solidFill>
              </a:rPr>
              <a:t>2. Говорим тихо и възпитано!</a:t>
            </a:r>
          </a:p>
        </p:txBody>
      </p:sp>
      <p:sp>
        <p:nvSpPr>
          <p:cNvPr id="10" name="Облаковидно 9"/>
          <p:cNvSpPr/>
          <p:nvPr/>
        </p:nvSpPr>
        <p:spPr>
          <a:xfrm>
            <a:off x="234709" y="2918283"/>
            <a:ext cx="3905243" cy="208297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Наши приятели са вълшебните думи: „моля“, „извинявай“, „благодаря“, „заповядай“!</a:t>
            </a:r>
          </a:p>
        </p:txBody>
      </p:sp>
      <p:sp>
        <p:nvSpPr>
          <p:cNvPr id="11" name="Облаковидно 10"/>
          <p:cNvSpPr/>
          <p:nvPr/>
        </p:nvSpPr>
        <p:spPr>
          <a:xfrm>
            <a:off x="5690025" y="1580391"/>
            <a:ext cx="3168352" cy="1847047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i="1" dirty="0">
                <a:solidFill>
                  <a:srgbClr val="FF0000"/>
                </a:solidFill>
              </a:rPr>
              <a:t>3. Пазим играчките, книжките и предметите в занималнята !</a:t>
            </a:r>
          </a:p>
        </p:txBody>
      </p:sp>
      <p:sp>
        <p:nvSpPr>
          <p:cNvPr id="12" name="Облаковидно 11"/>
          <p:cNvSpPr/>
          <p:nvPr/>
        </p:nvSpPr>
        <p:spPr>
          <a:xfrm>
            <a:off x="4160945" y="3493386"/>
            <a:ext cx="2532234" cy="108012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g-BG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bg-BG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                  занималнята </a:t>
            </a:r>
            <a:r>
              <a:rPr lang="bg-BG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тичаме!</a:t>
            </a:r>
          </a:p>
        </p:txBody>
      </p:sp>
      <p:sp>
        <p:nvSpPr>
          <p:cNvPr id="13" name="Облаковидно 12"/>
          <p:cNvSpPr/>
          <p:nvPr/>
        </p:nvSpPr>
        <p:spPr>
          <a:xfrm>
            <a:off x="3209104" y="5064375"/>
            <a:ext cx="3816424" cy="125638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След игра прибираме играчките!</a:t>
            </a:r>
          </a:p>
        </p:txBody>
      </p:sp>
      <p:sp>
        <p:nvSpPr>
          <p:cNvPr id="14" name="Облаковидно 13"/>
          <p:cNvSpPr/>
          <p:nvPr/>
        </p:nvSpPr>
        <p:spPr>
          <a:xfrm>
            <a:off x="77817" y="5017868"/>
            <a:ext cx="3126031" cy="112855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b="1" i="1" dirty="0">
                <a:solidFill>
                  <a:srgbClr val="FF0000"/>
                </a:solidFill>
              </a:rPr>
              <a:t>6. Всички сме приятели и си помагаме !</a:t>
            </a:r>
          </a:p>
        </p:txBody>
      </p:sp>
    </p:spTree>
    <p:extLst>
      <p:ext uri="{BB962C8B-B14F-4D97-AF65-F5344CB8AC3E}">
        <p14:creationId xmlns:p14="http://schemas.microsoft.com/office/powerpoint/2010/main" val="224965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" y="-42167"/>
            <a:ext cx="9302025" cy="7080513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42" y="4005063"/>
            <a:ext cx="2246605" cy="2545727"/>
          </a:xfrm>
          <a:prstGeom prst="rect">
            <a:avLst/>
          </a:prstGeom>
        </p:spPr>
      </p:pic>
      <p:sp>
        <p:nvSpPr>
          <p:cNvPr id="7" name="Хоризонтално превъртане 6"/>
          <p:cNvSpPr/>
          <p:nvPr/>
        </p:nvSpPr>
        <p:spPr>
          <a:xfrm>
            <a:off x="1547664" y="7430"/>
            <a:ext cx="6552728" cy="86409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ОСНОВНИ И ДОПЪЛНИТЕЛНИ ФОРМИ НА ПЕДАГОГИЧЕСКО ВЗАИМОДЕЙСТВИЕ В ТРЕТА ВЪЗРАСТОВА ГРУПА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869918"/>
              </p:ext>
            </p:extLst>
          </p:nvPr>
        </p:nvGraphicFramePr>
        <p:xfrm>
          <a:off x="395536" y="866270"/>
          <a:ext cx="8136903" cy="593339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63934"/>
                <a:gridCol w="1708557"/>
                <a:gridCol w="1388952"/>
                <a:gridCol w="1091321"/>
                <a:gridCol w="432584"/>
                <a:gridCol w="1131216"/>
                <a:gridCol w="131107"/>
                <a:gridCol w="1089232"/>
              </a:tblGrid>
              <a:tr h="408322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Форми</a:t>
                      </a:r>
                    </a:p>
                    <a:p>
                      <a:pPr algn="ctr"/>
                      <a:r>
                        <a:rPr lang="bg-BG" sz="1200" dirty="0" smtClean="0"/>
                        <a:t>Времетраене</a:t>
                      </a:r>
                      <a:endParaRPr lang="en-US" sz="12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ПОНЕДЕЛНИК</a:t>
                      </a:r>
                      <a:endParaRPr lang="en-US" sz="12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ВТОРНИК</a:t>
                      </a:r>
                      <a:endParaRPr lang="en-US" sz="12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СРЯДА</a:t>
                      </a:r>
                      <a:endParaRPr lang="en-US" sz="12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ЧЕТВЪРТЪК</a:t>
                      </a:r>
                      <a:endParaRPr lang="en-US" sz="12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ПЕТЪК</a:t>
                      </a:r>
                      <a:endParaRPr lang="en-US" sz="12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1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6,30- 8,30</a:t>
                      </a:r>
                    </a:p>
                    <a:p>
                      <a:pPr algn="ctr"/>
                      <a:r>
                        <a:rPr lang="bg-BG" sz="1100" dirty="0" smtClean="0"/>
                        <a:t>ДФ</a:t>
                      </a:r>
                      <a:endParaRPr lang="en-US" sz="11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Прием на децата (сутрешно раздвижване, дейност по избор, индивидуална работа и др.)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100"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8,30- 9,00</a:t>
                      </a:r>
                    </a:p>
                    <a:p>
                      <a:pPr algn="ctr"/>
                      <a:r>
                        <a:rPr lang="bg-BG" sz="1100" dirty="0" smtClean="0"/>
                        <a:t>ДФ</a:t>
                      </a:r>
                      <a:endParaRPr lang="en-US" sz="11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Закуска, разговори, игри и др.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444"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9,00- 9,30</a:t>
                      </a:r>
                    </a:p>
                    <a:p>
                      <a:pPr algn="ctr"/>
                      <a:r>
                        <a:rPr lang="bg-BG" sz="1100" dirty="0" smtClean="0"/>
                        <a:t>ПС</a:t>
                      </a:r>
                      <a:endParaRPr lang="en-US" sz="11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Математика 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Околен свят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Конструиране и технологии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bg-BG" sz="1200" dirty="0" smtClean="0"/>
                        <a:t>Български език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Околен свят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100"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9,30- 9,45</a:t>
                      </a:r>
                    </a:p>
                    <a:p>
                      <a:pPr algn="ctr"/>
                      <a:r>
                        <a:rPr lang="bg-BG" sz="1100" dirty="0" smtClean="0"/>
                        <a:t>ДФ</a:t>
                      </a:r>
                      <a:endParaRPr lang="en-US" sz="11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Разговори, игри и др.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322"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9,45- 10,15</a:t>
                      </a:r>
                    </a:p>
                    <a:p>
                      <a:pPr algn="ctr"/>
                      <a:r>
                        <a:rPr lang="bg-BG" sz="1100" dirty="0" smtClean="0"/>
                        <a:t>ПС</a:t>
                      </a:r>
                      <a:endParaRPr lang="en-US" sz="11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Музика 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Физическа култура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Музика 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bg-BG" sz="1200" dirty="0" smtClean="0"/>
                        <a:t>Физическа култура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Изобразително изкуство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100"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10,15- 10,30</a:t>
                      </a:r>
                    </a:p>
                    <a:p>
                      <a:pPr algn="ctr"/>
                      <a:r>
                        <a:rPr lang="bg-BG" sz="1100" dirty="0" smtClean="0"/>
                        <a:t>ДФ</a:t>
                      </a:r>
                      <a:endParaRPr lang="en-US" sz="11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Междинна подкрепителна закуска, игри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993">
                <a:tc rowSpan="2"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10,30- 12,30</a:t>
                      </a:r>
                    </a:p>
                    <a:p>
                      <a:pPr algn="ctr"/>
                      <a:r>
                        <a:rPr lang="bg-BG" sz="1100" dirty="0" smtClean="0"/>
                        <a:t>ДФ</a:t>
                      </a:r>
                    </a:p>
                    <a:p>
                      <a:pPr algn="ctr"/>
                      <a:endParaRPr lang="en-US" sz="11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Дейности, които не са дейност на детската градина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Игри, разходки, наблюдения на открито, дейности по ателиета и др.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93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12,30- 13,00</a:t>
                      </a:r>
                      <a:endParaRPr lang="bg-BG" sz="1200" b="1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Обяд 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93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13,00- 15,00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Следобеден сън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22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15,00- 15,</a:t>
                      </a:r>
                      <a:r>
                        <a:rPr lang="bg-BG" sz="1200" dirty="0" err="1" smtClean="0"/>
                        <a:t>15</a:t>
                      </a:r>
                      <a:endParaRPr lang="bg-BG" sz="1200" dirty="0" smtClean="0"/>
                    </a:p>
                    <a:p>
                      <a:pPr algn="ctr"/>
                      <a:r>
                        <a:rPr lang="bg-BG" sz="1200" dirty="0" smtClean="0"/>
                        <a:t>ДФ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Тоалет, Подвижни</a:t>
                      </a:r>
                      <a:r>
                        <a:rPr lang="bg-BG" sz="1200" baseline="0" dirty="0" smtClean="0"/>
                        <a:t> игри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93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15,</a:t>
                      </a:r>
                      <a:r>
                        <a:rPr lang="bg-BG" sz="1200" dirty="0" err="1" smtClean="0"/>
                        <a:t>15-</a:t>
                      </a:r>
                      <a:r>
                        <a:rPr lang="bg-BG" sz="1200" dirty="0" smtClean="0"/>
                        <a:t> 15,30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Следобедна подкрепителна закуска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074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15,30- 16,00</a:t>
                      </a:r>
                    </a:p>
                    <a:p>
                      <a:pPr algn="ctr"/>
                      <a:r>
                        <a:rPr lang="bg-BG" sz="1200" dirty="0" smtClean="0"/>
                        <a:t>ПС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Физическа култура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Изобразително изкуство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Български език и литература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Математика 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g-BG" sz="1200" dirty="0" smtClean="0"/>
                        <a:t>Конструиране и технологии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993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16,00- 18,30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Игри, дейност по ателиета, разходки </a:t>
                      </a:r>
                      <a:r>
                        <a:rPr lang="bg-BG" sz="1200" baseline="0" dirty="0" smtClean="0"/>
                        <a:t> и др.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65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" y="-42167"/>
            <a:ext cx="9302025" cy="7080513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42" y="4005063"/>
            <a:ext cx="2246605" cy="2545727"/>
          </a:xfrm>
          <a:prstGeom prst="rect">
            <a:avLst/>
          </a:prstGeom>
        </p:spPr>
      </p:pic>
      <p:sp>
        <p:nvSpPr>
          <p:cNvPr id="7" name="Хоризонтално превъртане 6"/>
          <p:cNvSpPr/>
          <p:nvPr/>
        </p:nvSpPr>
        <p:spPr>
          <a:xfrm>
            <a:off x="1547664" y="7430"/>
            <a:ext cx="6552728" cy="86409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ОСНОВНИ И ДОПЪЛНИТЕЛНИ ФОРМИ НА ПЕДАГОГИЧЕСКО ВЗАИМОДЕЙСТВИЕ </a:t>
            </a:r>
            <a:r>
              <a:rPr lang="bg-BG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ВЪВ ВТОРА </a:t>
            </a:r>
            <a:r>
              <a:rPr lang="bg-BG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ВЪЗРАСТОВА ГРУПА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317892"/>
              </p:ext>
            </p:extLst>
          </p:nvPr>
        </p:nvGraphicFramePr>
        <p:xfrm>
          <a:off x="395536" y="866270"/>
          <a:ext cx="8136903" cy="593339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63934"/>
                <a:gridCol w="1708557"/>
                <a:gridCol w="1388952"/>
                <a:gridCol w="1091321"/>
                <a:gridCol w="432584"/>
                <a:gridCol w="1131216"/>
                <a:gridCol w="131107"/>
                <a:gridCol w="1089232"/>
              </a:tblGrid>
              <a:tr h="408322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Форми</a:t>
                      </a:r>
                    </a:p>
                    <a:p>
                      <a:pPr algn="ctr"/>
                      <a:r>
                        <a:rPr lang="bg-BG" sz="1200" dirty="0" smtClean="0"/>
                        <a:t>Времетраене</a:t>
                      </a:r>
                      <a:endParaRPr lang="en-US" sz="12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ПОНЕДЕЛНИК</a:t>
                      </a:r>
                      <a:endParaRPr lang="en-US" sz="12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ВТОРНИК</a:t>
                      </a:r>
                      <a:endParaRPr lang="en-US" sz="12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СРЯДА</a:t>
                      </a:r>
                      <a:endParaRPr lang="en-US" sz="12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ЧЕТВЪРТЪК</a:t>
                      </a:r>
                      <a:endParaRPr lang="en-US" sz="12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ПЕТЪК</a:t>
                      </a:r>
                      <a:endParaRPr lang="en-US" sz="1200" b="1" i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1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6,30- 8,30</a:t>
                      </a:r>
                    </a:p>
                    <a:p>
                      <a:pPr algn="ctr"/>
                      <a:r>
                        <a:rPr lang="bg-BG" sz="1100" dirty="0" smtClean="0"/>
                        <a:t>ДФ</a:t>
                      </a:r>
                      <a:endParaRPr lang="en-US" sz="11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Прием на децата (сутрешно раздвижване, дейност по избор, индивидуална работа и др.)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100"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8,30- 9,00</a:t>
                      </a:r>
                    </a:p>
                    <a:p>
                      <a:pPr algn="ctr"/>
                      <a:r>
                        <a:rPr lang="bg-BG" sz="1100" dirty="0" smtClean="0"/>
                        <a:t>ДФ</a:t>
                      </a:r>
                      <a:endParaRPr lang="en-US" sz="11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Закуска, разговори, игри и др.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444"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9,00- 9,30</a:t>
                      </a:r>
                    </a:p>
                    <a:p>
                      <a:pPr algn="ctr"/>
                      <a:r>
                        <a:rPr lang="bg-BG" sz="1100" dirty="0" smtClean="0"/>
                        <a:t>ПС</a:t>
                      </a:r>
                      <a:endParaRPr lang="en-US" sz="11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Математика 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Околен свят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Конструиране и технологии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Български език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Околен свят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100"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9,30- 9,45</a:t>
                      </a:r>
                    </a:p>
                    <a:p>
                      <a:pPr algn="ctr"/>
                      <a:r>
                        <a:rPr lang="bg-BG" sz="1100" dirty="0" smtClean="0"/>
                        <a:t>ДФ</a:t>
                      </a:r>
                      <a:endParaRPr lang="en-US" sz="11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Разговори, игри и др.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322"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9,45- 10,15</a:t>
                      </a:r>
                    </a:p>
                    <a:p>
                      <a:pPr algn="ctr"/>
                      <a:r>
                        <a:rPr lang="bg-BG" sz="1100" dirty="0" smtClean="0"/>
                        <a:t>ПС</a:t>
                      </a:r>
                      <a:endParaRPr lang="en-US" sz="11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Музика 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Физическа култура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Музика 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bg-BG" sz="1200" b="0" i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ДФ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ДФ</a:t>
                      </a:r>
                      <a:endParaRPr lang="en-US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100">
                <a:tc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10,15- 10,30</a:t>
                      </a:r>
                    </a:p>
                    <a:p>
                      <a:pPr algn="ctr"/>
                      <a:r>
                        <a:rPr lang="bg-BG" sz="1100" dirty="0" smtClean="0"/>
                        <a:t>ДФ</a:t>
                      </a:r>
                      <a:endParaRPr lang="en-US" sz="11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Междинна подкрепителна закуска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993">
                <a:tc rowSpan="2">
                  <a:txBody>
                    <a:bodyPr/>
                    <a:lstStyle/>
                    <a:p>
                      <a:pPr algn="ctr"/>
                      <a:r>
                        <a:rPr lang="bg-BG" sz="1100" dirty="0" smtClean="0"/>
                        <a:t>10,30- 12,30</a:t>
                      </a:r>
                    </a:p>
                    <a:p>
                      <a:pPr algn="ctr"/>
                      <a:r>
                        <a:rPr lang="bg-BG" sz="1100" dirty="0" smtClean="0"/>
                        <a:t>ДФ</a:t>
                      </a:r>
                    </a:p>
                    <a:p>
                      <a:pPr algn="ctr"/>
                      <a:endParaRPr lang="en-US" sz="11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Дейности, които не са дейност на детската градина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b="0" i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Дейност</a:t>
                      </a:r>
                      <a:r>
                        <a:rPr lang="bg-BG" sz="12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по избор, игра на открито, разходка, </a:t>
                      </a:r>
                      <a:r>
                        <a:rPr lang="bg-BG" sz="1200" b="0" i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закалителни</a:t>
                      </a:r>
                      <a:r>
                        <a:rPr lang="bg-BG" sz="12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процедури </a:t>
                      </a:r>
                      <a:r>
                        <a:rPr lang="bg-BG" sz="1200" b="0" i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идр</a:t>
                      </a:r>
                      <a:r>
                        <a:rPr lang="bg-BG" sz="12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.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93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12,30- 13,00</a:t>
                      </a:r>
                      <a:endParaRPr lang="bg-BG" sz="1200" b="1" i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Обяд 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93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13,00- 15,00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Подготовка за сън, Следобеден сън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22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15,00- 15,</a:t>
                      </a:r>
                      <a:r>
                        <a:rPr lang="bg-BG" sz="1200" dirty="0" err="1" smtClean="0"/>
                        <a:t>15</a:t>
                      </a:r>
                      <a:endParaRPr lang="bg-BG" sz="1200" dirty="0" smtClean="0"/>
                    </a:p>
                    <a:p>
                      <a:pPr algn="ctr"/>
                      <a:r>
                        <a:rPr lang="bg-BG" sz="1200" dirty="0" smtClean="0"/>
                        <a:t>ДФ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Тоалет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93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15,</a:t>
                      </a:r>
                      <a:r>
                        <a:rPr lang="bg-BG" sz="1200" dirty="0" err="1" smtClean="0"/>
                        <a:t>15-</a:t>
                      </a:r>
                      <a:r>
                        <a:rPr lang="bg-BG" sz="1200" dirty="0" smtClean="0"/>
                        <a:t> 15,30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Следобедна подкрепителна закуска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074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15,30- 16,00</a:t>
                      </a:r>
                    </a:p>
                    <a:p>
                      <a:pPr algn="ctr"/>
                      <a:r>
                        <a:rPr lang="bg-BG" sz="1200" dirty="0" smtClean="0"/>
                        <a:t>ПС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Физическа култура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Изобразително изкуство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Български език и литература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Математика 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g-BG" sz="1200" b="0" i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Конструиране</a:t>
                      </a:r>
                      <a:r>
                        <a:rPr lang="bg-BG" sz="12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и технологии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993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16,00- 18,30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Игри, </a:t>
                      </a:r>
                      <a:r>
                        <a:rPr lang="bg-BG" sz="1200" baseline="0" dirty="0" smtClean="0"/>
                        <a:t> разходки, наблюдения, творческа дейност, ателиета и др.</a:t>
                      </a:r>
                      <a:endParaRPr lang="en-US" sz="1200" b="1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583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594</Words>
  <Application>Microsoft Office PowerPoint</Application>
  <PresentationFormat>Презентация на цял екран (4:3)</PresentationFormat>
  <Paragraphs>157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2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Emona</dc:creator>
  <cp:lastModifiedBy>Emona</cp:lastModifiedBy>
  <cp:revision>29</cp:revision>
  <dcterms:created xsi:type="dcterms:W3CDTF">2022-09-23T15:05:52Z</dcterms:created>
  <dcterms:modified xsi:type="dcterms:W3CDTF">2022-10-12T12:34:56Z</dcterms:modified>
</cp:coreProperties>
</file>