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2" r:id="rId4"/>
    <p:sldId id="265" r:id="rId5"/>
    <p:sldId id="263" r:id="rId6"/>
    <p:sldId id="264" r:id="rId7"/>
    <p:sldId id="258" r:id="rId8"/>
    <p:sldId id="260" r:id="rId9"/>
    <p:sldId id="266" r:id="rId10"/>
    <p:sldId id="271" r:id="rId11"/>
    <p:sldId id="268" r:id="rId12"/>
    <p:sldId id="259" r:id="rId13"/>
    <p:sldId id="267" r:id="rId14"/>
    <p:sldId id="261" r:id="rId15"/>
    <p:sldId id="270" r:id="rId16"/>
    <p:sldId id="257" r:id="rId1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E455-A5B9-415E-9C09-B5B10F540F48}" type="datetimeFigureOut">
              <a:rPr lang="bg-BG" smtClean="0"/>
              <a:pPr/>
              <a:t>15.11.2017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4545-74A4-4167-8D37-689C737464F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8216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E455-A5B9-415E-9C09-B5B10F540F48}" type="datetimeFigureOut">
              <a:rPr lang="bg-BG" smtClean="0"/>
              <a:pPr/>
              <a:t>15.11.2017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4545-74A4-4167-8D37-689C737464F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8939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E455-A5B9-415E-9C09-B5B10F540F48}" type="datetimeFigureOut">
              <a:rPr lang="bg-BG" smtClean="0"/>
              <a:pPr/>
              <a:t>15.11.2017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4545-74A4-4167-8D37-689C737464F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21082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E455-A5B9-415E-9C09-B5B10F540F48}" type="datetimeFigureOut">
              <a:rPr lang="bg-BG" smtClean="0"/>
              <a:pPr/>
              <a:t>15.11.2017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4545-74A4-4167-8D37-689C737464F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30106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E455-A5B9-415E-9C09-B5B10F540F48}" type="datetimeFigureOut">
              <a:rPr lang="bg-BG" smtClean="0"/>
              <a:pPr/>
              <a:t>15.11.2017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4545-74A4-4167-8D37-689C737464F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5462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E455-A5B9-415E-9C09-B5B10F540F48}" type="datetimeFigureOut">
              <a:rPr lang="bg-BG" smtClean="0"/>
              <a:pPr/>
              <a:t>15.11.2017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4545-74A4-4167-8D37-689C737464F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34113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E455-A5B9-415E-9C09-B5B10F540F48}" type="datetimeFigureOut">
              <a:rPr lang="bg-BG" smtClean="0"/>
              <a:pPr/>
              <a:t>15.11.2017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4545-74A4-4167-8D37-689C737464F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99560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E455-A5B9-415E-9C09-B5B10F540F48}" type="datetimeFigureOut">
              <a:rPr lang="bg-BG" smtClean="0"/>
              <a:pPr/>
              <a:t>15.11.2017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4545-74A4-4167-8D37-689C737464F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54880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E455-A5B9-415E-9C09-B5B10F540F48}" type="datetimeFigureOut">
              <a:rPr lang="bg-BG" smtClean="0"/>
              <a:pPr/>
              <a:t>15.11.2017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4545-74A4-4167-8D37-689C737464F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908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E455-A5B9-415E-9C09-B5B10F540F48}" type="datetimeFigureOut">
              <a:rPr lang="bg-BG" smtClean="0"/>
              <a:pPr/>
              <a:t>15.11.2017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4545-74A4-4167-8D37-689C737464F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0597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E455-A5B9-415E-9C09-B5B10F540F48}" type="datetimeFigureOut">
              <a:rPr lang="bg-BG" smtClean="0"/>
              <a:pPr/>
              <a:t>15.11.2017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4545-74A4-4167-8D37-689C737464F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6047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8E455-A5B9-415E-9C09-B5B10F540F48}" type="datetimeFigureOut">
              <a:rPr lang="bg-BG" smtClean="0"/>
              <a:pPr/>
              <a:t>15.11.2017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4545-74A4-4167-8D37-689C737464F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26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9118" y="1168662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схема: съединение 5"/>
          <p:cNvSpPr/>
          <p:nvPr/>
        </p:nvSpPr>
        <p:spPr>
          <a:xfrm>
            <a:off x="3650015" y="2408238"/>
            <a:ext cx="4928412" cy="214242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ГРУПА ,,ЗАЙЧЕ“</a:t>
            </a:r>
          </a:p>
        </p:txBody>
      </p:sp>
      <p:sp>
        <p:nvSpPr>
          <p:cNvPr id="7" name="Блоксхема: съединение 6"/>
          <p:cNvSpPr/>
          <p:nvPr/>
        </p:nvSpPr>
        <p:spPr>
          <a:xfrm>
            <a:off x="3121152" y="1560576"/>
            <a:ext cx="651299" cy="654561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8" name="Блоксхема: съединение 7"/>
          <p:cNvSpPr/>
          <p:nvPr/>
        </p:nvSpPr>
        <p:spPr>
          <a:xfrm>
            <a:off x="2107794" y="4356863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9" name="Блоксхема: съединение 8"/>
          <p:cNvSpPr/>
          <p:nvPr/>
        </p:nvSpPr>
        <p:spPr>
          <a:xfrm>
            <a:off x="8171732" y="1427603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0" name="Блоксхема: съединение 9"/>
          <p:cNvSpPr/>
          <p:nvPr/>
        </p:nvSpPr>
        <p:spPr>
          <a:xfrm>
            <a:off x="9117125" y="4255009"/>
            <a:ext cx="967081" cy="100279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</p:spTree>
    <p:extLst>
      <p:ext uri="{BB962C8B-B14F-4D97-AF65-F5344CB8AC3E}">
        <p14:creationId xmlns:p14="http://schemas.microsoft.com/office/powerpoint/2010/main" xmlns="" val="33593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65" y="4429919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937713" y="912523"/>
            <a:ext cx="4316572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ОТКРИВАНЕ НА УЧЕБНАТА ГОДИНА</a:t>
            </a:r>
          </a:p>
          <a:p>
            <a:pPr algn="ctr"/>
            <a:r>
              <a:rPr lang="bg-BG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15.09.2017 г.</a:t>
            </a:r>
            <a:endParaRPr lang="bg-BG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694" y="2454545"/>
            <a:ext cx="6120611" cy="3452407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  <a:softEdge rad="112500"/>
          </a:effectLst>
        </p:spPr>
      </p:pic>
      <p:sp>
        <p:nvSpPr>
          <p:cNvPr id="8" name="Блоксхема: съединение 7"/>
          <p:cNvSpPr/>
          <p:nvPr/>
        </p:nvSpPr>
        <p:spPr>
          <a:xfrm>
            <a:off x="2189795" y="2241246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13" dirty="0" smtClean="0"/>
              <a:t>В</a:t>
            </a:r>
            <a:endParaRPr lang="bg-BG" sz="1013" dirty="0"/>
          </a:p>
        </p:txBody>
      </p:sp>
      <p:sp>
        <p:nvSpPr>
          <p:cNvPr id="9" name="Блоксхема: съединение 8"/>
          <p:cNvSpPr/>
          <p:nvPr/>
        </p:nvSpPr>
        <p:spPr>
          <a:xfrm>
            <a:off x="10075357" y="4649916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13" dirty="0" smtClean="0"/>
              <a:t>В</a:t>
            </a:r>
            <a:endParaRPr lang="bg-BG" sz="1013" dirty="0"/>
          </a:p>
        </p:txBody>
      </p:sp>
      <p:sp>
        <p:nvSpPr>
          <p:cNvPr id="10" name="Блоксхема: съединение 9"/>
          <p:cNvSpPr/>
          <p:nvPr/>
        </p:nvSpPr>
        <p:spPr>
          <a:xfrm>
            <a:off x="9236272" y="1788539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13" dirty="0" smtClean="0"/>
              <a:t>В</a:t>
            </a:r>
            <a:endParaRPr lang="bg-BG" sz="1013" dirty="0"/>
          </a:p>
        </p:txBody>
      </p:sp>
    </p:spTree>
    <p:extLst>
      <p:ext uri="{BB962C8B-B14F-4D97-AF65-F5344CB8AC3E}">
        <p14:creationId xmlns:p14="http://schemas.microsoft.com/office/powerpoint/2010/main" xmlns="" val="389765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65" y="4429919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схема: съединение 5"/>
          <p:cNvSpPr/>
          <p:nvPr/>
        </p:nvSpPr>
        <p:spPr>
          <a:xfrm>
            <a:off x="1524000" y="2548201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7" name="Овал 6"/>
          <p:cNvSpPr/>
          <p:nvPr/>
        </p:nvSpPr>
        <p:spPr>
          <a:xfrm>
            <a:off x="1563223" y="2831731"/>
            <a:ext cx="2832461" cy="12198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ТАНЦИ</a:t>
            </a:r>
            <a:endParaRPr lang="bg-BG" sz="2400" dirty="0"/>
          </a:p>
        </p:txBody>
      </p:sp>
      <p:sp>
        <p:nvSpPr>
          <p:cNvPr id="8" name="Овал 7"/>
          <p:cNvSpPr/>
          <p:nvPr/>
        </p:nvSpPr>
        <p:spPr>
          <a:xfrm>
            <a:off x="7488315" y="1541640"/>
            <a:ext cx="3050481" cy="12198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 ЕЗИК</a:t>
            </a:r>
            <a:endParaRPr lang="bg-BG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22119" y="3989949"/>
            <a:ext cx="2879793" cy="12198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РЕЛИГИЯ</a:t>
            </a:r>
            <a:endParaRPr lang="bg-BG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схема: съединение 11"/>
          <p:cNvSpPr/>
          <p:nvPr/>
        </p:nvSpPr>
        <p:spPr>
          <a:xfrm>
            <a:off x="5968674" y="1279635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3" name="Блоксхема: съединение 12"/>
          <p:cNvSpPr/>
          <p:nvPr/>
        </p:nvSpPr>
        <p:spPr>
          <a:xfrm>
            <a:off x="10132101" y="5136576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3882" y="2900033"/>
            <a:ext cx="3893412" cy="2920059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  <a:softEdge rad="112500"/>
          </a:effectLst>
        </p:spPr>
      </p:pic>
      <p:sp>
        <p:nvSpPr>
          <p:cNvPr id="14" name="Овал 6"/>
          <p:cNvSpPr/>
          <p:nvPr/>
        </p:nvSpPr>
        <p:spPr>
          <a:xfrm>
            <a:off x="2981716" y="1148863"/>
            <a:ext cx="4227976" cy="15357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ДОПЪЛНИТЕЛНИ ДЕЙНОСТИ</a:t>
            </a:r>
            <a:endParaRPr lang="bg-BG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416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65" y="4429919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схема: съединение 5"/>
          <p:cNvSpPr/>
          <p:nvPr/>
        </p:nvSpPr>
        <p:spPr>
          <a:xfrm>
            <a:off x="2984257" y="1352084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7" name="Овал 6"/>
          <p:cNvSpPr/>
          <p:nvPr/>
        </p:nvSpPr>
        <p:spPr>
          <a:xfrm>
            <a:off x="3937714" y="1030288"/>
            <a:ext cx="4316572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НАШЕТО ТВОРЧЕСТВО</a:t>
            </a: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443944" y="1897284"/>
            <a:ext cx="2886068" cy="2027169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1250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286" y="1544697"/>
            <a:ext cx="2681737" cy="2011303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1250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755" y="3147265"/>
            <a:ext cx="2869452" cy="2152089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12500"/>
          </a:effectLst>
        </p:spPr>
      </p:pic>
      <p:sp>
        <p:nvSpPr>
          <p:cNvPr id="12" name="Блоксхема: съединение 11"/>
          <p:cNvSpPr/>
          <p:nvPr/>
        </p:nvSpPr>
        <p:spPr>
          <a:xfrm>
            <a:off x="5248595" y="3002402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3" name="Блоксхема: съединение 12"/>
          <p:cNvSpPr/>
          <p:nvPr/>
        </p:nvSpPr>
        <p:spPr>
          <a:xfrm>
            <a:off x="9941561" y="3796711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4" name="Блоксхема: съединение 13"/>
          <p:cNvSpPr/>
          <p:nvPr/>
        </p:nvSpPr>
        <p:spPr>
          <a:xfrm>
            <a:off x="8707859" y="5386080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pic>
        <p:nvPicPr>
          <p:cNvPr id="15" name="Картина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44502" y="3377475"/>
            <a:ext cx="3000584" cy="225043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841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65" y="4429919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937714" y="1030288"/>
            <a:ext cx="4316572" cy="15420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ПРИЯТЕЛИ ДОБРИ И В УЧЕНЕТО И В ИГРИ</a:t>
            </a:r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схема: съединение 6"/>
          <p:cNvSpPr/>
          <p:nvPr/>
        </p:nvSpPr>
        <p:spPr>
          <a:xfrm>
            <a:off x="2235767" y="1639100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1924" y="3655288"/>
            <a:ext cx="2997981" cy="2248485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1250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8794" y="1262319"/>
            <a:ext cx="2966921" cy="2339719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1250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100069" y="1058748"/>
            <a:ext cx="2908921" cy="2181691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1250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45933" y="2983394"/>
            <a:ext cx="3288671" cy="2466503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12500"/>
          </a:effectLst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2759" y="2734503"/>
            <a:ext cx="2194618" cy="3294514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358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8224" y="173038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65" y="4429919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795284" y="1030288"/>
            <a:ext cx="4316572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ПРАЗНИЦИ И РАЗВЛЕЧЕНИЯ В </a:t>
            </a:r>
          </a:p>
          <a:p>
            <a:pPr algn="ctr">
              <a:defRPr/>
            </a:pPr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„ ЗАЙЧЕ“</a:t>
            </a:r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схема: съединение 6"/>
          <p:cNvSpPr/>
          <p:nvPr/>
        </p:nvSpPr>
        <p:spPr>
          <a:xfrm>
            <a:off x="2982961" y="1286023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3059" y="3914978"/>
            <a:ext cx="3111473" cy="2333604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1250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7697" y="4064187"/>
            <a:ext cx="2755112" cy="2066334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1250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708205" y="1253994"/>
            <a:ext cx="3229212" cy="2421910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12500"/>
          </a:effectLst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286" y="1608058"/>
            <a:ext cx="3512309" cy="2634232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lumMod val="20000"/>
                <a:lumOff val="80000"/>
                <a:alpha val="40000"/>
              </a:schemeClr>
            </a:glow>
            <a:softEdge rad="112500"/>
          </a:effectLst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70007" y="2757153"/>
            <a:ext cx="2841999" cy="2131499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408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65" y="4429919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937714" y="780891"/>
            <a:ext cx="4316572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ДНЕС МЕЧТАЕМ, УТРЕ ЩЕ ЛЕТИМ!</a:t>
            </a:r>
            <a:endParaRPr lang="bg-BG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21424" y="2308778"/>
            <a:ext cx="7234640" cy="372003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 растем с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ласки</a:t>
            </a:r>
          </a:p>
          <a:p>
            <a:pPr algn="ctr"/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цвят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пролетта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детски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празник</a:t>
            </a:r>
            <a:endParaRPr lang="ru-RU" sz="22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слънчева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страна.</a:t>
            </a:r>
          </a:p>
          <a:p>
            <a:pPr algn="ctr"/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Казват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детската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градина</a:t>
            </a:r>
          </a:p>
          <a:p>
            <a:pPr algn="ctr"/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държава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света,</a:t>
            </a:r>
          </a:p>
          <a:p>
            <a:pPr algn="ctr"/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мечти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песни –</a:t>
            </a:r>
          </a:p>
          <a:p>
            <a:pPr algn="ctr"/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 за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малките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bg-BG" sz="22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схема: съединение 9"/>
          <p:cNvSpPr/>
          <p:nvPr/>
        </p:nvSpPr>
        <p:spPr>
          <a:xfrm>
            <a:off x="3347346" y="2308778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1" name="Блоксхема: съединение 10"/>
          <p:cNvSpPr/>
          <p:nvPr/>
        </p:nvSpPr>
        <p:spPr>
          <a:xfrm>
            <a:off x="10019795" y="1551902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2" name="Блоксхема: съединение 11"/>
          <p:cNvSpPr/>
          <p:nvPr/>
        </p:nvSpPr>
        <p:spPr>
          <a:xfrm>
            <a:off x="9424337" y="4923277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3" name="Блоксхема: съединение 12"/>
          <p:cNvSpPr/>
          <p:nvPr/>
        </p:nvSpPr>
        <p:spPr>
          <a:xfrm>
            <a:off x="8556906" y="2026695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4" name="Блоксхема: съединение 13"/>
          <p:cNvSpPr/>
          <p:nvPr/>
        </p:nvSpPr>
        <p:spPr>
          <a:xfrm>
            <a:off x="1847015" y="1338603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5" name="Блоксхема: съединение 14"/>
          <p:cNvSpPr/>
          <p:nvPr/>
        </p:nvSpPr>
        <p:spPr>
          <a:xfrm>
            <a:off x="2014728" y="3589381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</p:spTree>
    <p:extLst>
      <p:ext uri="{BB962C8B-B14F-4D97-AF65-F5344CB8AC3E}">
        <p14:creationId xmlns:p14="http://schemas.microsoft.com/office/powerpoint/2010/main" xmlns="" val="8755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684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633" y="4384199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937714" y="1122363"/>
            <a:ext cx="4316572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  <a:p>
            <a:pPr algn="ctr"/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</a:p>
          <a:p>
            <a:pPr algn="ctr"/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ГРУПА „ ЗАЙЧЕ “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1227108" y="2447876"/>
            <a:ext cx="97377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altLang="bg-B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altLang="bg-B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g-BG" altLang="bg-BG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група </a:t>
            </a:r>
            <a:r>
              <a:rPr lang="en-US" altLang="bg-BG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bg-BG" altLang="bg-BG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ЗАЙЧЕ ” се осигуряват ежедневни грижи за възпитание, социализиране, обучение и отглеждане на 28 деца.</a:t>
            </a:r>
          </a:p>
          <a:p>
            <a:pPr algn="ctr"/>
            <a:r>
              <a:rPr lang="bg-BG" altLang="bg-BG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Децата в трета подготвителна възрастова  група са 13, а децата във втора възрастова група са 15.</a:t>
            </a:r>
          </a:p>
          <a:p>
            <a:pPr algn="ctr"/>
            <a:r>
              <a:rPr lang="bg-BG" altLang="bg-BG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Престоят на децата в ДГ е целодневен, което осигурява  условия и време за игра, почивка, дейности по избор на детето и обучение, като се редуват  основни и </a:t>
            </a:r>
          </a:p>
          <a:p>
            <a:pPr algn="ctr"/>
            <a:r>
              <a:rPr lang="bg-BG" altLang="bg-BG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допълнителни форми на педагогическо взаимодействие </a:t>
            </a:r>
            <a:endParaRPr lang="bg-BG" dirty="0"/>
          </a:p>
        </p:txBody>
      </p:sp>
      <p:sp>
        <p:nvSpPr>
          <p:cNvPr id="8" name="Блоксхема: съединение 7"/>
          <p:cNvSpPr/>
          <p:nvPr/>
        </p:nvSpPr>
        <p:spPr>
          <a:xfrm>
            <a:off x="2809731" y="1704309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9" name="Блоксхема: съединение 8"/>
          <p:cNvSpPr/>
          <p:nvPr/>
        </p:nvSpPr>
        <p:spPr>
          <a:xfrm flipV="1">
            <a:off x="9083908" y="1704309"/>
            <a:ext cx="794971" cy="81686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0" name="Блоксхема: съединение 9"/>
          <p:cNvSpPr/>
          <p:nvPr/>
        </p:nvSpPr>
        <p:spPr>
          <a:xfrm>
            <a:off x="5689304" y="5013807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1" name="Блоксхема: съединение 10"/>
          <p:cNvSpPr/>
          <p:nvPr/>
        </p:nvSpPr>
        <p:spPr>
          <a:xfrm>
            <a:off x="9763301" y="4580402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</p:spTree>
    <p:extLst>
      <p:ext uri="{BB962C8B-B14F-4D97-AF65-F5344CB8AC3E}">
        <p14:creationId xmlns:p14="http://schemas.microsoft.com/office/powerpoint/2010/main" xmlns="" val="408375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65" y="4429919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937714" y="936908"/>
            <a:ext cx="4316572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ЕКИП </a:t>
            </a:r>
          </a:p>
          <a:p>
            <a:pPr algn="ctr"/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ГРУПА „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ЗАЙЧЕ “ </a:t>
            </a:r>
            <a:endParaRPr lang="bg-BG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24000" y="2382433"/>
            <a:ext cx="4316572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 Манова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g-BG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 учител</a:t>
            </a:r>
          </a:p>
        </p:txBody>
      </p:sp>
      <p:sp>
        <p:nvSpPr>
          <p:cNvPr id="8" name="Овал 7"/>
          <p:cNvSpPr/>
          <p:nvPr/>
        </p:nvSpPr>
        <p:spPr>
          <a:xfrm>
            <a:off x="6351428" y="2398579"/>
            <a:ext cx="4316572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Мариана Атанасова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bg-BG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 учител                                 </a:t>
            </a:r>
          </a:p>
        </p:txBody>
      </p:sp>
      <p:sp>
        <p:nvSpPr>
          <p:cNvPr id="9" name="Овал 8"/>
          <p:cNvSpPr/>
          <p:nvPr/>
        </p:nvSpPr>
        <p:spPr>
          <a:xfrm>
            <a:off x="3886856" y="3828190"/>
            <a:ext cx="4316572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Христина Таскова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bg-BG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-възпитател</a:t>
            </a:r>
          </a:p>
        </p:txBody>
      </p:sp>
      <p:sp>
        <p:nvSpPr>
          <p:cNvPr id="10" name="Блоксхема: съединение 9"/>
          <p:cNvSpPr/>
          <p:nvPr/>
        </p:nvSpPr>
        <p:spPr>
          <a:xfrm>
            <a:off x="2769019" y="1181355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1" name="Блоксхема: съединение 10"/>
          <p:cNvSpPr/>
          <p:nvPr/>
        </p:nvSpPr>
        <p:spPr>
          <a:xfrm>
            <a:off x="8922626" y="5257800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2" name="Блоксхема: съединение 11"/>
          <p:cNvSpPr/>
          <p:nvPr/>
        </p:nvSpPr>
        <p:spPr>
          <a:xfrm>
            <a:off x="8977801" y="1864172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</p:spTree>
    <p:extLst>
      <p:ext uri="{BB962C8B-B14F-4D97-AF65-F5344CB8AC3E}">
        <p14:creationId xmlns:p14="http://schemas.microsoft.com/office/powerpoint/2010/main" xmlns="" val="187158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65" y="4429919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937714" y="912524"/>
            <a:ext cx="4316572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МАЛКИТЕ ЗАЙЧЕТА ОТ ГРУПА „ ЗАЙЧЕ “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9529" y="2454546"/>
            <a:ext cx="5732941" cy="3791603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12500"/>
          </a:effectLst>
        </p:spPr>
      </p:pic>
      <p:sp>
        <p:nvSpPr>
          <p:cNvPr id="8" name="Блоксхема: съединение 7"/>
          <p:cNvSpPr/>
          <p:nvPr/>
        </p:nvSpPr>
        <p:spPr>
          <a:xfrm>
            <a:off x="2588551" y="2715462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9" name="Блоксхема: съединение 8"/>
          <p:cNvSpPr/>
          <p:nvPr/>
        </p:nvSpPr>
        <p:spPr>
          <a:xfrm>
            <a:off x="9371591" y="1948191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0" name="Блоксхема: съединение 9"/>
          <p:cNvSpPr/>
          <p:nvPr/>
        </p:nvSpPr>
        <p:spPr>
          <a:xfrm>
            <a:off x="9519910" y="4011168"/>
            <a:ext cx="794522" cy="845349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</p:spTree>
    <p:extLst>
      <p:ext uri="{BB962C8B-B14F-4D97-AF65-F5344CB8AC3E}">
        <p14:creationId xmlns:p14="http://schemas.microsoft.com/office/powerpoint/2010/main" xmlns="" val="403415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65" y="4429919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937714" y="1030288"/>
            <a:ext cx="4316572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ДЕВИЗ НА ГРУПА</a:t>
            </a:r>
          </a:p>
          <a:p>
            <a:pPr algn="ctr"/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„ЗАЙЧЕ </a:t>
            </a:r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7" name="Блоксхема: съединение 6"/>
          <p:cNvSpPr/>
          <p:nvPr/>
        </p:nvSpPr>
        <p:spPr>
          <a:xfrm>
            <a:off x="9019880" y="5044501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8" name="Блоксхема: съединение 7"/>
          <p:cNvSpPr/>
          <p:nvPr/>
        </p:nvSpPr>
        <p:spPr>
          <a:xfrm>
            <a:off x="3252382" y="4699488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9" name="Блоксхема: съединение 8"/>
          <p:cNvSpPr/>
          <p:nvPr/>
        </p:nvSpPr>
        <p:spPr>
          <a:xfrm>
            <a:off x="2589335" y="1759215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0" name="Блоксхема: съединение 9"/>
          <p:cNvSpPr/>
          <p:nvPr/>
        </p:nvSpPr>
        <p:spPr>
          <a:xfrm>
            <a:off x="8871709" y="1972514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1" name="Овал 10"/>
          <p:cNvSpPr/>
          <p:nvPr/>
        </p:nvSpPr>
        <p:spPr>
          <a:xfrm>
            <a:off x="3280621" y="2830821"/>
            <a:ext cx="5630758" cy="198125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Ние сме приятели добри и в ученето и в игри “</a:t>
            </a:r>
          </a:p>
        </p:txBody>
      </p:sp>
    </p:spTree>
    <p:extLst>
      <p:ext uri="{BB962C8B-B14F-4D97-AF65-F5344CB8AC3E}">
        <p14:creationId xmlns:p14="http://schemas.microsoft.com/office/powerpoint/2010/main" xmlns="" val="335821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937712" y="48539"/>
            <a:ext cx="4316572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ДЕНЯТ В ГРУПА</a:t>
            </a:r>
          </a:p>
          <a:p>
            <a:pPr algn="ctr"/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„ ЗАЙЧЕ“</a:t>
            </a:r>
          </a:p>
        </p:txBody>
      </p:sp>
      <p:sp>
        <p:nvSpPr>
          <p:cNvPr id="7" name="Овал 6"/>
          <p:cNvSpPr/>
          <p:nvPr/>
        </p:nvSpPr>
        <p:spPr>
          <a:xfrm>
            <a:off x="1377693" y="1639100"/>
            <a:ext cx="9607299" cy="46269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Прием.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6.30 – 8.30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Утринна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 8.30 – 8.50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Сутрешна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закуска 9.00 – 9.20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педагог. взаимодействие / педагог. ситуации/ 9.30 – 10.40                        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Подкрепителна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закуска 10.45 – 11.00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педагог. взаимодействие / педагог. ситуации/ 11.00 – 11.30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желание на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англ.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религия, нар.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11.30 – 12.00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педагог. взаимодействие,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12.00 – 12.30 Подготовка за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обяд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обяд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12.30 – 13.15 </a:t>
            </a: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Следобеден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13.30 – 15.15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педагог. взаимодействие 15.30 – 16.00 </a:t>
            </a: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Подкрепителна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закуска 16.00 – 16.20 </a:t>
            </a: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взаимодействие с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16.30 – 18.30</a:t>
            </a:r>
            <a:endParaRPr lang="bg-BG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схема: съединение 7"/>
          <p:cNvSpPr/>
          <p:nvPr/>
        </p:nvSpPr>
        <p:spPr>
          <a:xfrm>
            <a:off x="2235767" y="1639100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9" name="Блоксхема: съединение 8"/>
          <p:cNvSpPr/>
          <p:nvPr/>
        </p:nvSpPr>
        <p:spPr>
          <a:xfrm>
            <a:off x="9867959" y="2061503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0" name="Блоксхема: съединение 9"/>
          <p:cNvSpPr/>
          <p:nvPr/>
        </p:nvSpPr>
        <p:spPr>
          <a:xfrm>
            <a:off x="10261305" y="5355909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65" y="4429919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2261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65" y="4429919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2773680" y="938213"/>
            <a:ext cx="6644640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bg-BG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СЕДМИЧНО РАЗПРЕДЕЛЕНИЕ</a:t>
            </a:r>
            <a:endParaRPr lang="bg-BG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bg-BG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педагогическите ситуации</a:t>
            </a:r>
          </a:p>
          <a:p>
            <a:pPr algn="ctr" eaLnBrk="0" hangingPunct="0">
              <a:defRPr/>
            </a:pPr>
            <a:r>
              <a:rPr lang="bg-BG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трета</a:t>
            </a:r>
            <a:r>
              <a:rPr lang="en-US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подготвителна възрастова група</a:t>
            </a:r>
            <a:endParaRPr lang="bg-BG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4905226"/>
              </p:ext>
            </p:extLst>
          </p:nvPr>
        </p:nvGraphicFramePr>
        <p:xfrm>
          <a:off x="2926080" y="2572310"/>
          <a:ext cx="6339840" cy="336440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21356">
                  <a:extLst>
                    <a:ext uri="{9D8B030D-6E8A-4147-A177-3AD203B41FA5}">
                      <a16:colId xmlns:a16="http://schemas.microsoft.com/office/drawing/2014/main" xmlns="" val="1493656601"/>
                    </a:ext>
                  </a:extLst>
                </a:gridCol>
                <a:gridCol w="1128779">
                  <a:extLst>
                    <a:ext uri="{9D8B030D-6E8A-4147-A177-3AD203B41FA5}">
                      <a16:colId xmlns:a16="http://schemas.microsoft.com/office/drawing/2014/main" xmlns="" val="3654276586"/>
                    </a:ext>
                  </a:extLst>
                </a:gridCol>
                <a:gridCol w="1227377">
                  <a:extLst>
                    <a:ext uri="{9D8B030D-6E8A-4147-A177-3AD203B41FA5}">
                      <a16:colId xmlns:a16="http://schemas.microsoft.com/office/drawing/2014/main" xmlns="" val="3938349593"/>
                    </a:ext>
                  </a:extLst>
                </a:gridCol>
                <a:gridCol w="1227377">
                  <a:extLst>
                    <a:ext uri="{9D8B030D-6E8A-4147-A177-3AD203B41FA5}">
                      <a16:colId xmlns:a16="http://schemas.microsoft.com/office/drawing/2014/main" xmlns="" val="464081270"/>
                    </a:ext>
                  </a:extLst>
                </a:gridCol>
                <a:gridCol w="1334951">
                  <a:extLst>
                    <a:ext uri="{9D8B030D-6E8A-4147-A177-3AD203B41FA5}">
                      <a16:colId xmlns:a16="http://schemas.microsoft.com/office/drawing/2014/main" xmlns="" val="3718816996"/>
                    </a:ext>
                  </a:extLst>
                </a:gridCol>
              </a:tblGrid>
              <a:tr h="769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ПОНЕДЕЛНИК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ВТОРНИК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СРЯДА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ЧЕТВЪРТЪК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ПЕТЪК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0596966"/>
                  </a:ext>
                </a:extLst>
              </a:tr>
              <a:tr h="1560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Музика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Околен свят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 култура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Конструиране и технологии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Музика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Български език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 култура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Околен свят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Изобразително изкуство</a:t>
                      </a: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4821284"/>
                  </a:ext>
                </a:extLst>
              </a:tr>
              <a:tr h="103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 култура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Изобразително изкуство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Български език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Конструиране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технологии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8885187"/>
                  </a:ext>
                </a:extLst>
              </a:tr>
            </a:tbl>
          </a:graphicData>
        </a:graphic>
      </p:graphicFrame>
      <p:sp>
        <p:nvSpPr>
          <p:cNvPr id="8" name="Блоксхема: съединение 7"/>
          <p:cNvSpPr/>
          <p:nvPr/>
        </p:nvSpPr>
        <p:spPr>
          <a:xfrm>
            <a:off x="1960733" y="2617522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9" name="Блоксхема: съединение 8"/>
          <p:cNvSpPr/>
          <p:nvPr/>
        </p:nvSpPr>
        <p:spPr>
          <a:xfrm>
            <a:off x="9878911" y="4538991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</p:spTree>
    <p:extLst>
      <p:ext uri="{BB962C8B-B14F-4D97-AF65-F5344CB8AC3E}">
        <p14:creationId xmlns:p14="http://schemas.microsoft.com/office/powerpoint/2010/main" xmlns="" val="185247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65" y="4429919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2679919" y="829027"/>
            <a:ext cx="6832161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bg-BG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СЕДМИЧНО РАЗПРЕДЕЛЕНИЕ</a:t>
            </a:r>
            <a:endParaRPr lang="bg-BG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bg-BG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педагогическите ситуации</a:t>
            </a:r>
          </a:p>
          <a:p>
            <a:pPr algn="ctr" eaLnBrk="0" hangingPunct="0">
              <a:defRPr/>
            </a:pPr>
            <a:r>
              <a:rPr lang="bg-BG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втора </a:t>
            </a:r>
            <a:r>
              <a:rPr lang="bg-BG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възрастова група</a:t>
            </a:r>
            <a:endParaRPr lang="bg-BG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9366025"/>
              </p:ext>
            </p:extLst>
          </p:nvPr>
        </p:nvGraphicFramePr>
        <p:xfrm>
          <a:off x="2810772" y="2316163"/>
          <a:ext cx="6652890" cy="360772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37466">
                  <a:extLst>
                    <a:ext uri="{9D8B030D-6E8A-4147-A177-3AD203B41FA5}">
                      <a16:colId xmlns:a16="http://schemas.microsoft.com/office/drawing/2014/main" xmlns="" val="1499013201"/>
                    </a:ext>
                  </a:extLst>
                </a:gridCol>
                <a:gridCol w="1223690">
                  <a:extLst>
                    <a:ext uri="{9D8B030D-6E8A-4147-A177-3AD203B41FA5}">
                      <a16:colId xmlns:a16="http://schemas.microsoft.com/office/drawing/2014/main" xmlns="" val="2889286289"/>
                    </a:ext>
                  </a:extLst>
                </a:gridCol>
                <a:gridCol w="1330578">
                  <a:extLst>
                    <a:ext uri="{9D8B030D-6E8A-4147-A177-3AD203B41FA5}">
                      <a16:colId xmlns:a16="http://schemas.microsoft.com/office/drawing/2014/main" xmlns="" val="3683574894"/>
                    </a:ext>
                  </a:extLst>
                </a:gridCol>
                <a:gridCol w="1330578">
                  <a:extLst>
                    <a:ext uri="{9D8B030D-6E8A-4147-A177-3AD203B41FA5}">
                      <a16:colId xmlns:a16="http://schemas.microsoft.com/office/drawing/2014/main" xmlns="" val="2641666040"/>
                    </a:ext>
                  </a:extLst>
                </a:gridCol>
                <a:gridCol w="1330578">
                  <a:extLst>
                    <a:ext uri="{9D8B030D-6E8A-4147-A177-3AD203B41FA5}">
                      <a16:colId xmlns:a16="http://schemas.microsoft.com/office/drawing/2014/main" xmlns="" val="2574108322"/>
                    </a:ext>
                  </a:extLst>
                </a:gridCol>
              </a:tblGrid>
              <a:tr h="82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ПОНЕДЕЛНИК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ВТОРНИК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СРЯДА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ЧЕТВЪРТЪК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ПЕТЪК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158776"/>
                  </a:ext>
                </a:extLst>
              </a:tr>
              <a:tr h="1673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Музика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Околен свят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 култура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Конструиране и технологии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Музика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Български език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 култура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Околен </a:t>
                      </a:r>
                      <a:r>
                        <a:rPr lang="bg-BG" sz="1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свят</a:t>
                      </a: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3569798"/>
                  </a:ext>
                </a:extLst>
              </a:tr>
              <a:tr h="110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 култура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Изобразително изкуство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Български език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 култура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Изобразително изкуство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0576952"/>
                  </a:ext>
                </a:extLst>
              </a:tr>
            </a:tbl>
          </a:graphicData>
        </a:graphic>
      </p:graphicFrame>
      <p:sp>
        <p:nvSpPr>
          <p:cNvPr id="8" name="Блоксхема: съединение 7"/>
          <p:cNvSpPr/>
          <p:nvPr/>
        </p:nvSpPr>
        <p:spPr>
          <a:xfrm>
            <a:off x="1961414" y="3129403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13" dirty="0" smtClean="0"/>
              <a:t>В</a:t>
            </a:r>
            <a:endParaRPr lang="bg-BG" sz="1013" dirty="0"/>
          </a:p>
        </p:txBody>
      </p:sp>
      <p:sp>
        <p:nvSpPr>
          <p:cNvPr id="9" name="Блоксхема: съединение 8"/>
          <p:cNvSpPr/>
          <p:nvPr/>
        </p:nvSpPr>
        <p:spPr>
          <a:xfrm>
            <a:off x="10082167" y="5003511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10" name="Блоксхема: съединение 9"/>
          <p:cNvSpPr/>
          <p:nvPr/>
        </p:nvSpPr>
        <p:spPr>
          <a:xfrm>
            <a:off x="9615619" y="2001838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</p:spTree>
    <p:extLst>
      <p:ext uri="{BB962C8B-B14F-4D97-AF65-F5344CB8AC3E}">
        <p14:creationId xmlns:p14="http://schemas.microsoft.com/office/powerpoint/2010/main" xmlns="" val="264902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098" y="5320835"/>
            <a:ext cx="1599098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937714" y="667132"/>
            <a:ext cx="4316572" cy="15420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НА ГРУПА „ ЗАЙЧЕ “</a:t>
            </a:r>
            <a:endParaRPr lang="bg-BG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схема: съединение 6"/>
          <p:cNvSpPr/>
          <p:nvPr/>
        </p:nvSpPr>
        <p:spPr>
          <a:xfrm>
            <a:off x="2760963" y="1575063"/>
            <a:ext cx="406695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sp>
        <p:nvSpPr>
          <p:cNvPr id="8" name="Блоксхема: съединение 7"/>
          <p:cNvSpPr/>
          <p:nvPr/>
        </p:nvSpPr>
        <p:spPr>
          <a:xfrm flipH="1">
            <a:off x="9605486" y="4853933"/>
            <a:ext cx="404146" cy="42659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013"/>
          </a:p>
        </p:txBody>
      </p:sp>
      <p:pic>
        <p:nvPicPr>
          <p:cNvPr id="11" name="Картина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936" y="816270"/>
            <a:ext cx="3061178" cy="2153586"/>
          </a:xfrm>
          <a:prstGeom prst="ellipse">
            <a:avLst/>
          </a:prstGeom>
          <a:ln>
            <a:noFill/>
          </a:ln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  <a:softEdge rad="112500"/>
          </a:effectLst>
        </p:spPr>
      </p:pic>
      <p:pic>
        <p:nvPicPr>
          <p:cNvPr id="12" name="Picture 11" descr="20170207_0814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0237" y="3627441"/>
            <a:ext cx="3117088" cy="2337816"/>
          </a:xfrm>
          <a:prstGeom prst="ellipse">
            <a:avLst/>
          </a:prstGeom>
          <a:ln>
            <a:noFill/>
          </a:ln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  <a:softEdge rad="112500"/>
          </a:effectLst>
        </p:spPr>
      </p:pic>
      <p:pic>
        <p:nvPicPr>
          <p:cNvPr id="13" name="Picture 12" descr="20170207_0814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42682" y="2123747"/>
            <a:ext cx="3220720" cy="2415540"/>
          </a:xfrm>
          <a:prstGeom prst="ellipse">
            <a:avLst/>
          </a:prstGeom>
          <a:ln>
            <a:noFill/>
          </a:ln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  <a:softEdge rad="112500"/>
          </a:effectLst>
        </p:spPr>
      </p:pic>
      <p:pic>
        <p:nvPicPr>
          <p:cNvPr id="14" name="Picture 13" descr="20170207_0814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5712" y="3791712"/>
            <a:ext cx="3104896" cy="2328672"/>
          </a:xfrm>
          <a:prstGeom prst="ellipse">
            <a:avLst/>
          </a:prstGeom>
          <a:ln>
            <a:noFill/>
          </a:ln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  <a:softEdge rad="112500"/>
          </a:effectLst>
        </p:spPr>
      </p:pic>
      <p:pic>
        <p:nvPicPr>
          <p:cNvPr id="15" name="Picture 14" descr="20170207_0814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10300" y="1230028"/>
            <a:ext cx="2974848" cy="2231136"/>
          </a:xfrm>
          <a:prstGeom prst="ellipse">
            <a:avLst/>
          </a:prstGeom>
          <a:ln>
            <a:noFill/>
          </a:ln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  <a:softEdge rad="112500"/>
          </a:effectLst>
        </p:spPr>
      </p:pic>
      <p:pic>
        <p:nvPicPr>
          <p:cNvPr id="16" name="Picture 15" descr="20170207_08151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6548" y="2919635"/>
            <a:ext cx="2265426" cy="3020568"/>
          </a:xfrm>
          <a:prstGeom prst="ellipse">
            <a:avLst/>
          </a:prstGeom>
          <a:ln>
            <a:noFill/>
          </a:ln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40572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465</Words>
  <Application>Microsoft Office PowerPoint</Application>
  <PresentationFormat>Custom</PresentationFormat>
  <Paragraphs>125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на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DELL</dc:creator>
  <cp:lastModifiedBy>User</cp:lastModifiedBy>
  <cp:revision>20</cp:revision>
  <dcterms:created xsi:type="dcterms:W3CDTF">2017-11-05T12:55:11Z</dcterms:created>
  <dcterms:modified xsi:type="dcterms:W3CDTF">2017-11-15T06:43:35Z</dcterms:modified>
</cp:coreProperties>
</file>