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7" r:id="rId4"/>
    <p:sldId id="258" r:id="rId5"/>
    <p:sldId id="269" r:id="rId6"/>
    <p:sldId id="267" r:id="rId7"/>
    <p:sldId id="268" r:id="rId8"/>
    <p:sldId id="263" r:id="rId9"/>
    <p:sldId id="262" r:id="rId10"/>
    <p:sldId id="260" r:id="rId11"/>
    <p:sldId id="274" r:id="rId12"/>
    <p:sldId id="266" r:id="rId13"/>
    <p:sldId id="264" r:id="rId14"/>
    <p:sldId id="290" r:id="rId15"/>
    <p:sldId id="291" r:id="rId16"/>
    <p:sldId id="292" r:id="rId17"/>
    <p:sldId id="286" r:id="rId18"/>
    <p:sldId id="287" r:id="rId19"/>
    <p:sldId id="288" r:id="rId20"/>
    <p:sldId id="289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233" autoAdjust="0"/>
    <p:restoredTop sz="92987" autoAdjust="0"/>
  </p:normalViewPr>
  <p:slideViewPr>
    <p:cSldViewPr>
      <p:cViewPr>
        <p:scale>
          <a:sx n="33" d="100"/>
          <a:sy n="33" d="100"/>
        </p:scale>
        <p:origin x="-900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4504-54DE-4BD5-A5FD-60B8E1E4D62D}" type="datetimeFigureOut">
              <a:rPr lang="bg-BG" smtClean="0"/>
              <a:pPr/>
              <a:t>01.1.2002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BFA0-605D-4D98-BC6A-A1BAC5AFEF9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>
                <a:latin typeface="All Times New Roman" pitchFamily="18" charset="0"/>
                <a:cs typeface="All Times New Roman" pitchFamily="18" charset="0"/>
              </a:rPr>
              <a:t>Екип на група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 ’’К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атеричка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’’: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</a:p>
          <a:p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                                          Пом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.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възпитател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1600" dirty="0">
              <a:latin typeface="All Times New Roman" pitchFamily="18" charset="0"/>
              <a:cs typeface="All 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17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 smtClean="0"/>
              <a:t>Тук</a:t>
            </a:r>
            <a:r>
              <a:rPr lang="bg-BG" baseline="0" dirty="0" smtClean="0"/>
              <a:t> растем с любов и ласки</a:t>
            </a:r>
          </a:p>
          <a:p>
            <a:r>
              <a:rPr lang="bg-BG" baseline="0" dirty="0" smtClean="0"/>
              <a:t> като пролетни цветя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Всеки ден е детски празник</a:t>
            </a:r>
          </a:p>
          <a:p>
            <a:r>
              <a:rPr lang="bg-BG" baseline="0" dirty="0" smtClean="0"/>
              <a:t> в тази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dirty="0" smtClean="0"/>
              <a:t> в тази</a:t>
            </a:r>
            <a:r>
              <a:rPr lang="bg-BG" baseline="0" dirty="0" smtClean="0"/>
              <a:t>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 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21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5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                </a:t>
            </a:r>
            <a:endParaRPr lang="en-GB" sz="3200" b="1" dirty="0" smtClean="0"/>
          </a:p>
          <a:p>
            <a:r>
              <a:rPr lang="bg-BG" sz="3200" b="1" dirty="0" smtClean="0"/>
              <a:t> </a:t>
            </a:r>
            <a:r>
              <a:rPr lang="en-GB" sz="3200" b="1" dirty="0" smtClean="0"/>
              <a:t>             </a:t>
            </a:r>
            <a:r>
              <a:rPr lang="bg-BG" sz="3200" b="1" dirty="0" smtClean="0"/>
              <a:t> </a:t>
            </a:r>
            <a:r>
              <a:rPr lang="bg-BG" sz="2800" b="1" dirty="0" smtClean="0"/>
              <a:t>Детска градина </a:t>
            </a:r>
            <a:r>
              <a:rPr lang="en-GB" sz="2800" b="1" dirty="0" smtClean="0"/>
              <a:t>‘’ </a:t>
            </a:r>
            <a:r>
              <a:rPr lang="bg-BG" sz="2800" b="1" dirty="0" smtClean="0"/>
              <a:t>ЕДЕЛВАЙС</a:t>
            </a:r>
            <a:r>
              <a:rPr lang="en-GB" sz="2800" b="1" dirty="0" smtClean="0"/>
              <a:t>’’</a:t>
            </a:r>
          </a:p>
          <a:p>
            <a:endParaRPr lang="bg-BG" sz="3200" b="1" dirty="0" smtClean="0"/>
          </a:p>
          <a:p>
            <a:r>
              <a:rPr lang="bg-BG" sz="2000" b="1" dirty="0" smtClean="0"/>
              <a:t>                                            град Кюстендил</a:t>
            </a:r>
            <a:endParaRPr lang="en-GB" sz="2000" b="1" dirty="0" smtClean="0"/>
          </a:p>
          <a:p>
            <a:r>
              <a:rPr lang="en-GB" sz="2000" b="1" dirty="0" smtClean="0"/>
              <a:t>                                             </a:t>
            </a:r>
            <a:r>
              <a:rPr lang="bg-BG" sz="2000" b="1" dirty="0" smtClean="0"/>
              <a:t>ул</a:t>
            </a:r>
            <a:r>
              <a:rPr lang="en-GB" sz="2000" b="1" dirty="0" smtClean="0"/>
              <a:t>. ’’</a:t>
            </a:r>
            <a:r>
              <a:rPr lang="bg-BG" sz="2000" b="1" dirty="0" smtClean="0"/>
              <a:t>Спартак</a:t>
            </a:r>
            <a:r>
              <a:rPr lang="en-GB" sz="2000" b="1" dirty="0" smtClean="0"/>
              <a:t>’’ 21</a:t>
            </a:r>
            <a:endParaRPr lang="bg-BG" sz="2000" b="1" dirty="0" smtClean="0"/>
          </a:p>
          <a:p>
            <a:endParaRPr lang="bg-BG" sz="3200" b="1" dirty="0" smtClean="0"/>
          </a:p>
          <a:p>
            <a:endParaRPr lang="bg-BG" sz="3200" b="1" dirty="0" smtClean="0"/>
          </a:p>
          <a:p>
            <a:r>
              <a:rPr lang="bg-BG" sz="2400" b="1" dirty="0" smtClean="0"/>
              <a:t>                </a:t>
            </a:r>
            <a:r>
              <a:rPr lang="en-GB" sz="2400" b="1" dirty="0" smtClean="0"/>
              <a:t>  </a:t>
            </a:r>
            <a:r>
              <a:rPr lang="bg-BG" sz="2400" b="1" dirty="0" smtClean="0"/>
              <a:t> </a:t>
            </a:r>
            <a:r>
              <a:rPr lang="en-GB" sz="2400" b="1" dirty="0" smtClean="0"/>
              <a:t>       IV </a:t>
            </a:r>
            <a:r>
              <a:rPr lang="bg-BG" sz="2400" b="1" dirty="0" smtClean="0"/>
              <a:t>възрастова подготвителна </a:t>
            </a:r>
            <a:r>
              <a:rPr lang="en-GB" sz="2400" b="1" dirty="0" smtClean="0"/>
              <a:t> </a:t>
            </a:r>
            <a:r>
              <a:rPr lang="bg-BG" sz="2400" b="1" dirty="0" smtClean="0"/>
              <a:t>група</a:t>
            </a:r>
          </a:p>
          <a:p>
            <a:r>
              <a:rPr lang="bg-BG" sz="2400" b="1" dirty="0" smtClean="0"/>
              <a:t>                  </a:t>
            </a:r>
            <a:r>
              <a:rPr lang="en-GB" sz="2400" b="1" dirty="0" smtClean="0"/>
              <a:t>       </a:t>
            </a:r>
            <a:r>
              <a:rPr lang="bg-BG" sz="2400" b="1" dirty="0" smtClean="0"/>
              <a:t>  </a:t>
            </a:r>
            <a:r>
              <a:rPr lang="en-GB" sz="2400" b="1" dirty="0" smtClean="0"/>
              <a:t>          ’’ </a:t>
            </a:r>
            <a:r>
              <a:rPr lang="bg-BG" sz="2400" b="1" dirty="0" smtClean="0"/>
              <a:t>КАТЕРИЧКА</a:t>
            </a:r>
            <a:r>
              <a:rPr lang="en-GB" sz="2400" b="1" dirty="0" smtClean="0"/>
              <a:t>’’</a:t>
            </a:r>
            <a:endParaRPr lang="bg-BG" sz="2400" b="1" dirty="0" smtClean="0"/>
          </a:p>
          <a:p>
            <a:r>
              <a:rPr lang="bg-BG" sz="3200" b="1" dirty="0" smtClean="0"/>
              <a:t>                              </a:t>
            </a:r>
          </a:p>
          <a:p>
            <a:r>
              <a:rPr lang="bg-BG" sz="3200" b="1" dirty="0" smtClean="0"/>
              <a:t>                      </a:t>
            </a:r>
          </a:p>
          <a:p>
            <a:r>
              <a:rPr lang="bg-BG" sz="2000" b="1" dirty="0" smtClean="0"/>
              <a:t>                                            </a:t>
            </a:r>
            <a:r>
              <a:rPr lang="en-GB" sz="2000" b="1" dirty="0" smtClean="0"/>
              <a:t>                  </a:t>
            </a:r>
            <a:r>
              <a:rPr lang="bg-BG" sz="2000" b="1" smtClean="0"/>
              <a:t>2020 </a:t>
            </a:r>
            <a:r>
              <a:rPr lang="en-GB" sz="2000" b="1" smtClean="0"/>
              <a:t>/ </a:t>
            </a:r>
            <a:r>
              <a:rPr lang="en-GB" sz="2000" b="1" dirty="0" smtClean="0"/>
              <a:t>20</a:t>
            </a:r>
            <a:r>
              <a:rPr lang="bg-BG" sz="2000" b="1" dirty="0" smtClean="0"/>
              <a:t>2</a:t>
            </a:r>
            <a:r>
              <a:rPr lang="en-GB" sz="2000" b="1" dirty="0" smtClean="0"/>
              <a:t>1 </a:t>
            </a:r>
            <a:r>
              <a:rPr lang="bg-BG" sz="2000" b="1" dirty="0" smtClean="0"/>
              <a:t>учебна година</a:t>
            </a:r>
          </a:p>
          <a:p>
            <a:r>
              <a:rPr lang="bg-BG" sz="2000" b="1" dirty="0" smtClean="0"/>
              <a:t>                      </a:t>
            </a:r>
            <a:r>
              <a:rPr lang="en-GB" sz="2000" b="1" dirty="0" smtClean="0"/>
              <a:t>                                 </a:t>
            </a:r>
          </a:p>
          <a:p>
            <a:r>
              <a:rPr lang="en-GB" sz="2000" b="1" dirty="0" smtClean="0"/>
              <a:t>                                       </a:t>
            </a:r>
            <a:r>
              <a:rPr lang="bg-BG" sz="2000" b="1" dirty="0" smtClean="0"/>
              <a:t> </a:t>
            </a:r>
          </a:p>
        </p:txBody>
      </p:sp>
      <p:pic>
        <p:nvPicPr>
          <p:cNvPr id="12289" name="Picture 1" descr="C:\Documents and Settings\pile\Desktop\received_18017885634207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963400" y="3276600"/>
          <a:ext cx="2895600" cy="323850"/>
        </p:xfrm>
        <a:graphic>
          <a:graphicData uri="http://schemas.openxmlformats.org/presentationml/2006/ole">
            <p:oleObj spid="_x0000_s1027" name="Document" r:id="rId5" imgW="5759988" imgH="323292" progId="">
              <p:embed/>
            </p:oleObj>
          </a:graphicData>
        </a:graphic>
      </p:graphicFrame>
      <p:pic>
        <p:nvPicPr>
          <p:cNvPr id="1028" name="Picture 4" descr="C:\Documents and Settings\pile\Desktop\received_1710722612573475.jpe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53000" y="35814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4" descr="C:\Documents and Settings\pile\Desktop\received_171072088590698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00200"/>
            <a:ext cx="1905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C:\Documents and Settings\pile\Desktop\received_1711899952455741.jpe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2286000" y="1828800"/>
            <a:ext cx="1981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3" descr="C:\Documents and Settings\pile\Desktop\received_171072108924029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524000" y="2209800"/>
            <a:ext cx="1600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pile\Desktop\received_1710720982573638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2209800"/>
            <a:ext cx="190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C:\Documents and Settings\pile\Desktop\received_2483143638404288.jpe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352800" y="1447800"/>
            <a:ext cx="2590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400" b="1" i="1" dirty="0" smtClean="0">
                <a:solidFill>
                  <a:srgbClr val="FF0000"/>
                </a:solidFill>
              </a:rPr>
              <a:t/>
            </a:r>
            <a:br>
              <a:rPr lang="bg-BG" sz="2400" b="1" i="1" dirty="0" smtClean="0">
                <a:solidFill>
                  <a:srgbClr val="FF0000"/>
                </a:solidFill>
              </a:rPr>
            </a:br>
            <a:endParaRPr lang="bg-BG" sz="2400" b="1" i="1" dirty="0">
              <a:solidFill>
                <a:srgbClr val="FF0000"/>
              </a:solidFill>
            </a:endParaRPr>
          </a:p>
        </p:txBody>
      </p:sp>
      <p:pic>
        <p:nvPicPr>
          <p:cNvPr id="26627" name="Picture 3" descr="C:\Documents and Settings\pile\Desktop\received_171082338923006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600200" y="2133600"/>
            <a:ext cx="3581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pile\Desktop\stihcheta-za-bukvite-stranici-ot-tazi-kn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2133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ular Callout 6"/>
          <p:cNvSpPr/>
          <p:nvPr/>
        </p:nvSpPr>
        <p:spPr>
          <a:xfrm>
            <a:off x="2438400" y="914400"/>
            <a:ext cx="4343400" cy="7620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000" b="1" dirty="0" smtClean="0">
              <a:solidFill>
                <a:srgbClr val="FF000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Азбуката свята – дар от</a:t>
            </a: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Солунските братя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C:\Documents and Settings\pile\Desktop\received_17107211959069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648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74638"/>
            <a:ext cx="9144000" cy="6583362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25603" name="Picture 3" descr="C:\Documents and Settings\pile\Desktop\received_17107209425736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8675" name="Picture 3" descr="C:\Documents and Settings\pile\Desktop\IMG_20200915_11383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429000" y="2057400"/>
            <a:ext cx="2362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3124200" y="914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          </a:t>
            </a:r>
            <a:r>
              <a:rPr lang="bg-BG" sz="2000" b="1" dirty="0" smtClean="0">
                <a:solidFill>
                  <a:srgbClr val="FF0000"/>
                </a:solidFill>
              </a:rPr>
              <a:t>На  добър час!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     </a:t>
            </a:r>
            <a:r>
              <a:rPr lang="bg-BG" b="1" dirty="0" smtClean="0">
                <a:solidFill>
                  <a:srgbClr val="FF0000"/>
                </a:solidFill>
              </a:rPr>
              <a:t>Да е здрава и успешна 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  2020 / 2</a:t>
            </a:r>
            <a:r>
              <a:rPr lang="bg-BG" b="1" dirty="0" smtClean="0">
                <a:solidFill>
                  <a:srgbClr val="FF0000"/>
                </a:solidFill>
              </a:rPr>
              <a:t>021учебна година</a:t>
            </a:r>
            <a:r>
              <a:rPr lang="en-GB" b="1" dirty="0" smtClean="0">
                <a:solidFill>
                  <a:srgbClr val="FF0000"/>
                </a:solidFill>
              </a:rPr>
              <a:t> !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2" name="Picture 4" descr="C:\Documents and Settings\pile\Desktop\IMG_20200915_114339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524000" y="3962400"/>
            <a:ext cx="2590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</p:pic>
      <p:pic>
        <p:nvPicPr>
          <p:cNvPr id="32770" name="Picture 2" descr="C:\Documents and Settings\pile\Desktop\IMG_20200915_114056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53000" y="3962400"/>
            <a:ext cx="2514600" cy="1828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8675" name="Picture 3" descr="C:\Documents and Settings\pile\Desktop\IMG_20200915_11263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47800" y="914400"/>
            <a:ext cx="6324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9700" name="Picture 4" descr="C:\Documents and Settings\pile\Desktop\IMG_20200915_113135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752600" y="1143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2514600" y="838200"/>
            <a:ext cx="4572000" cy="838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Ежедневни ситуации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bg-BG" b="1" dirty="0" smtClean="0">
                <a:solidFill>
                  <a:srgbClr val="FF0000"/>
                </a:solidFill>
              </a:rPr>
              <a:t>съобразени с </a:t>
            </a:r>
          </a:p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ДОС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Documents and Settings\pile\Desktop\IMG_20201002_101939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14400" y="2286000"/>
            <a:ext cx="3276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7" name="Picture 5" descr="C:\Documents and Settings\pile\Desktop\IMG_20201001_160340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648200" y="2362200"/>
            <a:ext cx="3200400" cy="312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22" name="Picture 2" descr="C:\Documents and Settings\pile\Desktop\IMG_20201002_09460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38200" y="1447800"/>
            <a:ext cx="3200400" cy="3657600"/>
          </a:xfrm>
          <a:prstGeom prst="rect">
            <a:avLst/>
          </a:prstGeom>
          <a:noFill/>
        </p:spPr>
      </p:pic>
      <p:pic>
        <p:nvPicPr>
          <p:cNvPr id="2" name="Picture 3" descr="C:\Documents and Settings\pile\Desktop\IMG_20201001_16071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419600" y="1524000"/>
            <a:ext cx="327660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g-BG" sz="1200" dirty="0"/>
          </a:p>
        </p:txBody>
      </p:sp>
      <p:pic>
        <p:nvPicPr>
          <p:cNvPr id="32772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68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b="1" dirty="0" smtClean="0">
                <a:solidFill>
                  <a:srgbClr val="FF0000"/>
                </a:solidFill>
              </a:rPr>
              <a:t>Играем и се забавляваме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Documents and Settings\pile\Desktop\IMG_20200916_11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2286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9699" name="Picture 3" descr="C:\Documents and Settings\pile\Desktop\IMG_20200916_110715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248400" y="1905000"/>
            <a:ext cx="228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9700" name="Picture 4" descr="C:\Documents and Settings\pile\Desktop\IMG_20200924_084047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00400" y="1752600"/>
            <a:ext cx="2895600" cy="3581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 descr="C:\Documents and Settings\pile\Desktop\IMG_20170324_183320_402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90800" y="3352800"/>
            <a:ext cx="4191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Horizontal Scroll 5"/>
          <p:cNvSpPr/>
          <p:nvPr/>
        </p:nvSpPr>
        <p:spPr>
          <a:xfrm>
            <a:off x="838200" y="0"/>
            <a:ext cx="76200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Има в родният ни град малък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чуден детски свят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Там като цветя в полята весело растат децата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  <a:endParaRPr lang="bg-BG" sz="20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Еделвайс  - градина мила - е  вратите си открила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Сбира мънички деца с весели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добри сърца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bg-BG" sz="2000" b="1" dirty="0" smtClean="0">
              <a:solidFill>
                <a:srgbClr val="C00000"/>
              </a:solidFill>
            </a:endParaRPr>
          </a:p>
          <a:p>
            <a:pPr algn="ctr"/>
            <a:endParaRPr lang="bg-B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9144000" cy="784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1746" name="Picture 2" descr="C:\Documents and Settings\pile\Desktop\IMG_20200924_11392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19400" y="0"/>
            <a:ext cx="3276600" cy="2971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31747" name="Picture 3" descr="C:\Documents and Settings\pile\Desktop\IMG_20201001_162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76600"/>
            <a:ext cx="2438400" cy="24384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31749" name="Picture 5" descr="C:\Documents and Settings\pile\Desktop\IMG_20201001_162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76600"/>
            <a:ext cx="2286000" cy="22860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2200" b="1" dirty="0" smtClean="0">
                <a:solidFill>
                  <a:srgbClr val="FF0000"/>
                </a:solidFill>
              </a:rPr>
              <a:t>Група </a:t>
            </a:r>
            <a:r>
              <a:rPr lang="en-GB" sz="2200" b="1" dirty="0" smtClean="0">
                <a:solidFill>
                  <a:srgbClr val="FF0000"/>
                </a:solidFill>
              </a:rPr>
              <a:t>’’</a:t>
            </a:r>
            <a:r>
              <a:rPr lang="bg-BG" sz="22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200" b="1" dirty="0" smtClean="0">
                <a:solidFill>
                  <a:srgbClr val="FF0000"/>
                </a:solidFill>
              </a:rPr>
              <a:t>’’ </a:t>
            </a:r>
            <a:r>
              <a:rPr lang="en-GB" sz="2200" b="1" dirty="0" smtClean="0"/>
              <a:t>e</a:t>
            </a:r>
            <a:r>
              <a:rPr lang="bg-BG" sz="2200" b="1" dirty="0" smtClean="0"/>
              <a:t> 4 възрастова група </a:t>
            </a:r>
            <a:br>
              <a:rPr lang="bg-BG" sz="2200" b="1" dirty="0" smtClean="0"/>
            </a:br>
            <a:r>
              <a:rPr lang="bg-BG" sz="2200" b="1" dirty="0" smtClean="0"/>
              <a:t>за децаот 6 до 7 години</a:t>
            </a:r>
            <a:br>
              <a:rPr lang="bg-BG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bg-BG" sz="2200" b="1" dirty="0" smtClean="0"/>
              <a:t>Основната ни цел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> Създаване на възможности за всяко дете </a:t>
            </a:r>
            <a:br>
              <a:rPr lang="bg-BG" sz="2200" b="1" dirty="0" smtClean="0"/>
            </a:br>
            <a:r>
              <a:rPr lang="bg-BG" sz="2200" b="1" dirty="0" smtClean="0"/>
              <a:t>    да развива максимално своите способности </a:t>
            </a:r>
            <a:br>
              <a:rPr lang="bg-BG" sz="2200" b="1" dirty="0" smtClean="0"/>
            </a:br>
            <a:r>
              <a:rPr lang="bg-BG" sz="2200" b="1" dirty="0" smtClean="0"/>
              <a:t>и да се подготвя за училищно обучение</a:t>
            </a:r>
            <a:br>
              <a:rPr lang="bg-BG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bg-BG" sz="2200" b="1" dirty="0" smtClean="0"/>
              <a:t>Мото на групата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en-GB" sz="2700" b="1" i="1" dirty="0" smtClean="0">
                <a:solidFill>
                  <a:srgbClr val="FF0000"/>
                </a:solidFill>
              </a:rPr>
              <a:t>’’</a:t>
            </a:r>
            <a:r>
              <a:rPr lang="bg-BG" sz="2700" b="1" i="1" dirty="0" smtClean="0">
                <a:solidFill>
                  <a:srgbClr val="FF0000"/>
                </a:solidFill>
              </a:rPr>
              <a:t>Докато играеш</a:t>
            </a:r>
            <a:r>
              <a:rPr lang="en-GB" sz="2700" b="1" i="1" dirty="0" smtClean="0">
                <a:solidFill>
                  <a:srgbClr val="FF0000"/>
                </a:solidFill>
              </a:rPr>
              <a:t>, </a:t>
            </a:r>
            <a:r>
              <a:rPr lang="bg-BG" sz="2700" b="1" i="1" dirty="0" smtClean="0">
                <a:solidFill>
                  <a:srgbClr val="FF0000"/>
                </a:solidFill>
              </a:rPr>
              <a:t>можеш</a:t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i="1" dirty="0" smtClean="0">
                <a:solidFill>
                  <a:srgbClr val="FF0000"/>
                </a:solidFill>
              </a:rPr>
              <a:t>всичко да узнаеш</a:t>
            </a:r>
            <a:r>
              <a:rPr lang="en-GB" sz="2700" b="1" i="1" dirty="0" smtClean="0">
                <a:solidFill>
                  <a:srgbClr val="FF0000"/>
                </a:solidFill>
              </a:rPr>
              <a:t> !’’</a:t>
            </a:r>
            <a:r>
              <a:rPr lang="bg-BG" sz="2700" b="1" i="1" dirty="0" smtClean="0">
                <a:solidFill>
                  <a:srgbClr val="FF0000"/>
                </a:solidFill>
              </a:rPr>
              <a:t/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dirty="0" smtClean="0"/>
              <a:t/>
            </a:r>
            <a:br>
              <a:rPr lang="bg-BG" sz="2700" b="1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8195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525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Екип на групата 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: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 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2000" b="1" dirty="0">
              <a:solidFill>
                <a:srgbClr val="FF0000"/>
              </a:solidFill>
              <a:latin typeface="All Times New Roman" pitchFamily="18" charset="0"/>
              <a:cs typeface="All Times New Roman" pitchFamily="18" charset="0"/>
            </a:endParaRPr>
          </a:p>
        </p:txBody>
      </p:sp>
      <p:pic>
        <p:nvPicPr>
          <p:cNvPr id="5122" name="Picture 2" descr="C:\Documents and Settings\pile\Desktop\FB_IMG_1485328778726281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638800" y="838200"/>
            <a:ext cx="1600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457200"/>
            <a:ext cx="9448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 descr="C:\Documents and Settings\pile\Desktop\received_508310762879776.jpe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810000" y="609600"/>
            <a:ext cx="1600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C:\Documents and Settings\pile\Desktop\received_267669027209958.jpe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905000" y="838200"/>
            <a:ext cx="1600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525000" cy="7239000"/>
          </a:xfr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Група </a:t>
            </a:r>
            <a:r>
              <a:rPr lang="en-GB" sz="2800" b="1" dirty="0" smtClean="0">
                <a:solidFill>
                  <a:srgbClr val="FF0000"/>
                </a:solidFill>
              </a:rPr>
              <a:t>’’</a:t>
            </a:r>
            <a:r>
              <a:rPr lang="bg-BG" sz="28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400" dirty="0" smtClean="0">
                <a:solidFill>
                  <a:srgbClr val="FF0000"/>
                </a:solidFill>
              </a:rPr>
              <a:t>’’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bg-BG" sz="2400" b="1" dirty="0" smtClean="0">
                <a:solidFill>
                  <a:srgbClr val="FF0000"/>
                </a:solidFill>
              </a:rPr>
              <a:t/>
            </a:r>
            <a:br>
              <a:rPr lang="bg-BG" sz="24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започна 2020 </a:t>
            </a:r>
            <a:r>
              <a:rPr lang="en-GB" sz="1800" b="1" dirty="0" smtClean="0">
                <a:solidFill>
                  <a:srgbClr val="FF0000"/>
                </a:solidFill>
              </a:rPr>
              <a:t>/ 2021 </a:t>
            </a:r>
            <a:r>
              <a:rPr lang="bg-BG" sz="1800" b="1" dirty="0" smtClean="0">
                <a:solidFill>
                  <a:srgbClr val="FF0000"/>
                </a:solidFill>
              </a:rPr>
              <a:t> учебна година  с 23 деца -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 15 са  6-годишни и 8 петгодишни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br>
              <a:rPr lang="en-GB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Всички са физически здрави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r>
              <a:rPr lang="bg-BG" sz="1800" b="1" dirty="0" smtClean="0">
                <a:solidFill>
                  <a:srgbClr val="FF0000"/>
                </a:solidFill>
              </a:rPr>
              <a:t> Имат социален опит</a:t>
            </a:r>
            <a:r>
              <a:rPr lang="en-GB" sz="1800" b="1" dirty="0" smtClean="0">
                <a:solidFill>
                  <a:srgbClr val="FF0000"/>
                </a:solidFill>
              </a:rPr>
              <a:t>, </a:t>
            </a:r>
            <a:r>
              <a:rPr lang="bg-BG" sz="1800" b="1" dirty="0" smtClean="0">
                <a:solidFill>
                  <a:srgbClr val="FF0000"/>
                </a:solidFill>
              </a:rPr>
              <a:t>умения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и възможности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r>
              <a:rPr lang="bg-BG" sz="1800" b="1" dirty="0" smtClean="0">
                <a:solidFill>
                  <a:srgbClr val="FF0000"/>
                </a:solidFill>
              </a:rPr>
              <a:t> Проявяват разностранни инте-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реси и способности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r>
              <a:rPr lang="bg-BG" sz="1800" b="1" dirty="0" smtClean="0">
                <a:solidFill>
                  <a:srgbClr val="FF0000"/>
                </a:solidFill>
              </a:rPr>
              <a:t>Проявяват стремеж към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самоизява и потребност от нови знания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r>
              <a:rPr lang="bg-BG" sz="1800" b="1" dirty="0" smtClean="0">
                <a:solidFill>
                  <a:srgbClr val="FF0000"/>
                </a:solidFill>
              </a:rPr>
              <a:t/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Наблюдава се мотивиран интерес към изпълнение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 на по-сложни задачи и удовлетвореност</a:t>
            </a:r>
            <a:br>
              <a:rPr lang="bg-BG" sz="1800" b="1" dirty="0" smtClean="0">
                <a:solidFill>
                  <a:srgbClr val="FF0000"/>
                </a:solidFill>
              </a:rPr>
            </a:br>
            <a:r>
              <a:rPr lang="bg-BG" sz="1800" b="1" dirty="0" smtClean="0">
                <a:solidFill>
                  <a:srgbClr val="FF0000"/>
                </a:solidFill>
              </a:rPr>
              <a:t> от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bg-BG" sz="1800" b="1" dirty="0" smtClean="0">
                <a:solidFill>
                  <a:srgbClr val="FF0000"/>
                </a:solidFill>
              </a:rPr>
              <a:t>постигнатия резултат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endParaRPr lang="bg-BG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ile\Desktop\IMG_20170324_065734_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04800"/>
            <a:ext cx="1524000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alf Frame 6"/>
          <p:cNvSpPr/>
          <p:nvPr/>
        </p:nvSpPr>
        <p:spPr>
          <a:xfrm>
            <a:off x="0" y="-457200"/>
            <a:ext cx="2209800" cy="7315200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 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Правила за поведение </a:t>
            </a:r>
            <a:br>
              <a:rPr lang="bg-BG" sz="2700" b="1" u="sn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в група </a:t>
            </a:r>
            <a:r>
              <a:rPr lang="en-GB" sz="2700" b="1" u="sng" dirty="0" smtClean="0">
                <a:solidFill>
                  <a:srgbClr val="FF0000"/>
                </a:solidFill>
              </a:rPr>
              <a:t>’’</a:t>
            </a:r>
            <a:r>
              <a:rPr lang="bg-BG" sz="2700" b="1" u="sng" dirty="0" smtClean="0">
                <a:solidFill>
                  <a:srgbClr val="FF0000"/>
                </a:solidFill>
              </a:rPr>
              <a:t>Катеричка</a:t>
            </a:r>
            <a:r>
              <a:rPr lang="en-GB" sz="2400" u="sng" dirty="0" smtClean="0">
                <a:solidFill>
                  <a:srgbClr val="FF0000"/>
                </a:solidFill>
              </a:rPr>
              <a:t>’’</a:t>
            </a:r>
            <a:br>
              <a:rPr lang="en-GB" sz="2400" u="sn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000" b="1" dirty="0" smtClean="0">
                <a:solidFill>
                  <a:srgbClr val="FF0000"/>
                </a:solidFill>
              </a:rPr>
              <a:t>   </a:t>
            </a:r>
            <a:r>
              <a:rPr lang="en-GB" sz="2000" b="1" dirty="0" smtClean="0">
                <a:solidFill>
                  <a:srgbClr val="FF0000"/>
                </a:solidFill>
              </a:rPr>
              <a:t>-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Наши приятели са Вълшебните думи – 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моля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заповядай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извинявай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‘’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благадаря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b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Влизаме с усмивка и поздравяваме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-Трудим се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ни е сладка храната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Всички сме приятели и си помагаме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Говорим тихо в занималнята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се присмиваме и не обиждаме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тичаме в занималнята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някой говори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слушаме и не прекъсваме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учителят задава въпроси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вдигаме ръка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 отговорим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Пазим книжки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играчки и предмети в 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занималнята</a:t>
            </a:r>
            <a:r>
              <a:rPr lang="en-GB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.</a:t>
            </a: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Documents and Settings\pile\Desktop\IMG_20170326_062603_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Half Frame 7"/>
          <p:cNvSpPr/>
          <p:nvPr/>
        </p:nvSpPr>
        <p:spPr>
          <a:xfrm>
            <a:off x="0" y="0"/>
            <a:ext cx="2362200" cy="6858000"/>
          </a:xfrm>
          <a:prstGeom prst="half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9342252" flipV="1">
            <a:off x="2529861" y="1837788"/>
            <a:ext cx="4114800" cy="3199235"/>
          </a:xfrm>
        </p:spPr>
        <p:txBody>
          <a:bodyPr>
            <a:normAutofit/>
          </a:bodyPr>
          <a:lstStyle/>
          <a:p>
            <a:endParaRPr lang="bg-BG" sz="3100" b="1" u="sng" dirty="0">
              <a:solidFill>
                <a:srgbClr val="FF0000"/>
              </a:solidFill>
            </a:endParaRPr>
          </a:p>
        </p:txBody>
      </p:sp>
      <p:pic>
        <p:nvPicPr>
          <p:cNvPr id="26628" name="Picture 4" descr="C:\Documents and Settings\pile\Desktop\received_1709798309332572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pile\Desktop\IMG_20170127_205752_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609600"/>
            <a:ext cx="9906000" cy="7467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Documents and Settings\pile\Desktop\received_1710721569240246.jpe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47800" y="2971800"/>
            <a:ext cx="2133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pile\Desktop\received_1710721259240277.jpe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72000" y="2209800"/>
            <a:ext cx="2209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Callout 5"/>
          <p:cNvSpPr/>
          <p:nvPr/>
        </p:nvSpPr>
        <p:spPr>
          <a:xfrm>
            <a:off x="1752600" y="0"/>
            <a:ext cx="4191000" cy="1981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Акценти от занималнята</a:t>
            </a:r>
            <a:r>
              <a:rPr lang="en-GB" dirty="0" smtClean="0"/>
              <a:t>...</a:t>
            </a:r>
          </a:p>
          <a:p>
            <a:pPr algn="ctr"/>
            <a:r>
              <a:rPr lang="bg-BG" dirty="0" smtClean="0"/>
              <a:t>Табла и обособени кътове осигуряват развиваща среда за децата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3011</TotalTime>
  <Words>191</Words>
  <Application>Microsoft Office PowerPoint</Application>
  <PresentationFormat>On-screen Show (4:3)</PresentationFormat>
  <Paragraphs>55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Document</vt:lpstr>
      <vt:lpstr>Slide 1</vt:lpstr>
      <vt:lpstr>Slide 2</vt:lpstr>
      <vt:lpstr>         Група ’’Катеричка’’ e 4 възрастова група  за децаот 6 до 7 години  Основната ни цел:  Създаване на възможности за всяко дете      да развива максимално своите способности  и да се подготвя за училищно обучение  Мото на групата:  ’’Докато играеш, можеш всичко да узнаеш !’’        </vt:lpstr>
      <vt:lpstr>        Екип на групата : Антоанета Николова и Иванка Йовчева / старши учители /   Лилия Миланова</vt:lpstr>
      <vt:lpstr>Група ’’Катеричка’’    започна 2020 / 2021  учебна година  с 23 деца -  15 са  6-годишни и 8 петгодишни. Всички са физически здрави. Имат социален опит, умения и възможности. Проявяват разностранни инте- реси и способности.Проявяват стремеж към самоизява и потребност от нови знания. Наблюдава се мотивиран интерес към изпълнение  на по-сложни задачи и удовлетвореност  от постигнатия резултат.</vt:lpstr>
      <vt:lpstr>        Правила за поведение  в група ’’Катеричка’’     -Наши приятели са Вълшебните думи –  ’’моля’’, ’’заповядай’’, ’’извинявай’’, ‘’благадаря’’ -Влизаме с усмивка и поздравяваме -Трудим се, за да ни е сладка храната - Всички сме приятели и си помагаме - Говорим тихо в занималнята - Не се присмиваме и не обиждаме - Не тичаме в занималнята - Когато някой говори, слушаме и не прекъсваме - Когато учителят задава въпроси, вдигаме ръка,  за да  отговорим Пазим книжки, играчки и предмети в  занималнята.        </vt:lpstr>
      <vt:lpstr>Slide 7</vt:lpstr>
      <vt:lpstr>Slide 8</vt:lpstr>
      <vt:lpstr>Slide 9</vt:lpstr>
      <vt:lpstr>Slide 10</vt:lpstr>
      <vt:lpstr>Slide 11</vt:lpstr>
      <vt:lpstr> </vt:lpstr>
      <vt:lpstr>   </vt:lpstr>
      <vt:lpstr>Slide 14</vt:lpstr>
      <vt:lpstr>Slide 15</vt:lpstr>
      <vt:lpstr>Slide 16</vt:lpstr>
      <vt:lpstr>    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на  група ’’Катеричка’’</dc:title>
  <dc:creator/>
  <cp:lastModifiedBy>pile</cp:lastModifiedBy>
  <cp:revision>683</cp:revision>
  <dcterms:created xsi:type="dcterms:W3CDTF">2006-08-16T00:00:00Z</dcterms:created>
  <dcterms:modified xsi:type="dcterms:W3CDTF">2001-12-31T22:17:31Z</dcterms:modified>
</cp:coreProperties>
</file>