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entina" initials="W" lastIdx="1" clrIdx="0">
    <p:extLst>
      <p:ext uri="{19B8F6BF-5375-455C-9EA6-DF929625EA0E}">
        <p15:presenceInfo xmlns:p15="http://schemas.microsoft.com/office/powerpoint/2012/main" userId="e4bb7e461a2031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39E95AA-B2DA-15F1-1DAA-3F2356837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38763C1B-A865-61F5-1869-76241DD78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3EDF15C-B90C-6BEE-CA63-6441ECDA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EFA7-78EA-4B1F-BF12-FA7C1F580BD1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3E4FA80-E466-0046-D30E-F10F655E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C8C59E6-8C80-BBA3-D53C-187756F7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5A1B-64B7-43B6-80DE-36465E1495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870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84301C6-82F6-81BB-0058-0B7913A2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D2C06F1E-B2EE-2044-632B-C0DC7F93D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3B5D88A-4B7B-BEB8-1A32-900E26D0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EFA7-78EA-4B1F-BF12-FA7C1F580BD1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065FACE-B18D-967A-7868-A7CC1BB5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23FD40F-0DB6-A961-9604-C9F8B285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5A1B-64B7-43B6-80DE-36465E1495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459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1CD84E4E-5E51-91A0-E679-15773CDFC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EFF1398C-B7B2-B895-F157-12FA55EEF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685C4F0-2707-DA1A-2289-35407678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EFA7-78EA-4B1F-BF12-FA7C1F580BD1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D2DF006-EA8E-83E4-8B29-4DAAB5AE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713F914-2A7D-4089-2C6F-2548308E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5A1B-64B7-43B6-80DE-36465E1495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976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84D5E44-A904-8361-C496-78580B50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63C87CD-D8FB-722E-370F-565F1EBF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3171116-4633-53E4-CED6-D2AD7D95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EFA7-78EA-4B1F-BF12-FA7C1F580BD1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1AC346E-10D1-3126-1EF5-14A6906C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E0D591C-3D52-7ADF-E034-FF5E357C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5A1B-64B7-43B6-80DE-36465E1495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436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D947545-4B22-2FF3-0AA0-693B517A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F047DC3-344F-0167-D8EC-6D707E25A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B34F9625-F234-9052-DD8D-2F4B3601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EFA7-78EA-4B1F-BF12-FA7C1F580BD1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0AD5F55-5B6F-AEED-E30D-3F498CE0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0167399-68A7-EA57-FC85-9BE98567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5A1B-64B7-43B6-80DE-36465E1495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82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E7D8119-01C6-8A3A-790A-705C3BC1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4646483-557F-D949-1F7E-D482F0C63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F40C10D0-A4D6-C2B1-C4C5-DFDABCC4C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79FB049E-ACF0-981C-19F7-CFCC58AE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EFA7-78EA-4B1F-BF12-FA7C1F580BD1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D4A72E7-A10A-1881-3CDB-2D0F3ADB9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7B1FE7FD-BFDA-43AB-DAF3-16F16411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5A1B-64B7-43B6-80DE-36465E1495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230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F38B647-7EFA-68EC-1337-F68E4E3D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E85D0B5A-9165-8FF7-3AD4-C1DC07CB9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D167F9E4-E454-43C3-8AB1-678D1A95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90CFEEDB-D6F2-3C50-EB16-85D19869C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90769ECE-AE71-13D3-238D-93BBA7DD8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0170B858-AF2E-C40A-FD5E-115CF0B0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EFA7-78EA-4B1F-BF12-FA7C1F580BD1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6B5E3855-1558-C8B1-2430-B4127281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01CD4B98-5ABA-624F-D7D7-90B51BAC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5A1B-64B7-43B6-80DE-36465E1495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854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AC678C8-A436-DB20-4605-C2424A98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3C0B9434-48EB-61E8-DDAB-5064556E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EFA7-78EA-4B1F-BF12-FA7C1F580BD1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91FB74EA-9249-5A3A-46EC-711002DF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75B1F33F-F8A7-A610-CDB1-3269612C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5A1B-64B7-43B6-80DE-36465E1495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731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F9A83031-5B03-20EB-75E8-832C0102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EFA7-78EA-4B1F-BF12-FA7C1F580BD1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20FA286A-7FA0-98CB-21ED-9E332715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83F35D7B-5926-0969-759D-192E24D9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5A1B-64B7-43B6-80DE-36465E1495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680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52D7A7B-8E7B-AC28-F583-19FABBCA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C4550F9-A684-433A-C720-25220F6CD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3FF68C40-3387-4BF4-3F9C-F11F9898E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E69ACC67-4487-FF16-6EBD-EB2B33F9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EFA7-78EA-4B1F-BF12-FA7C1F580BD1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8B844F0-A59F-D303-105A-95A757DE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AE8F6507-C72B-756B-01A1-42515E72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5A1B-64B7-43B6-80DE-36465E1495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858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2063699-ADF6-31E1-B328-F349AC9C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F595191B-29CD-A9CB-0D5E-B8633BEC2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FF3E26F-113C-C179-A601-DB50AC5E7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B06A5C56-96AA-2C1E-4573-FAF309B3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EFA7-78EA-4B1F-BF12-FA7C1F580BD1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FBD72FB9-045F-A34C-AAAA-34E9F8DA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1ED570D8-1E11-45A7-84F1-C235D4DB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5A1B-64B7-43B6-80DE-36465E1495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770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64152C40-9DD4-9F1C-8370-B56033F3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C678B67-5BC8-2D93-CEDA-85D671A59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18F5173-046E-B2F3-5532-86FC2167C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2EFA7-78EA-4B1F-BF12-FA7C1F580BD1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8F07C0B-0142-41E2-133A-4017AB5B7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DF29254-239E-49E3-80DA-5E59EBACE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5A1B-64B7-43B6-80DE-36465E1495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805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CC946E5E-B19C-22E0-C197-E11533265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EE0F64DA-ED81-36DF-A222-87B69867ED94}"/>
              </a:ext>
            </a:extLst>
          </p:cNvPr>
          <p:cNvSpPr txBox="1"/>
          <p:nvPr/>
        </p:nvSpPr>
        <p:spPr>
          <a:xfrm>
            <a:off x="2971800" y="1514475"/>
            <a:ext cx="62960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5400" dirty="0">
                <a:latin typeface="Comic Sans MS" panose="030F0702030302020204" pitchFamily="66" charset="0"/>
              </a:rPr>
              <a:t>ПОРТФОЛОИО</a:t>
            </a:r>
          </a:p>
          <a:p>
            <a:endParaRPr lang="bg-BG" sz="2800" dirty="0">
              <a:latin typeface="Comic Sans MS" panose="030F0702030302020204" pitchFamily="66" charset="0"/>
            </a:endParaRPr>
          </a:p>
          <a:p>
            <a:r>
              <a:rPr lang="bg-BG" sz="4000" dirty="0">
                <a:latin typeface="Comic Sans MS" panose="030F0702030302020204" pitchFamily="66" charset="0"/>
              </a:rPr>
              <a:t>           </a:t>
            </a:r>
            <a:r>
              <a:rPr lang="bg-B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НА ДЕЦАТА </a:t>
            </a:r>
          </a:p>
          <a:p>
            <a:r>
              <a:rPr lang="bg-BG" sz="4000" dirty="0">
                <a:latin typeface="Comic Sans MS" panose="030F0702030302020204" pitchFamily="66" charset="0"/>
              </a:rPr>
              <a:t>     </a:t>
            </a:r>
            <a:r>
              <a:rPr lang="bg-B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ОТ ГРУПА „ЗАЙЧЕ“</a:t>
            </a:r>
          </a:p>
          <a:p>
            <a:r>
              <a:rPr lang="bg-BG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</a:t>
            </a:r>
            <a:r>
              <a:rPr lang="bg-BG" sz="2400" dirty="0">
                <a:latin typeface="Comic Sans MS" panose="030F0702030302020204" pitchFamily="66" charset="0"/>
              </a:rPr>
              <a:t>За учебната 2022-23 година</a:t>
            </a:r>
          </a:p>
          <a:p>
            <a:endParaRPr lang="bg-BG" sz="1800" dirty="0">
              <a:latin typeface="Comic Sans MS" panose="030F0702030302020204" pitchFamily="66" charset="0"/>
            </a:endParaRPr>
          </a:p>
          <a:p>
            <a:r>
              <a:rPr lang="bg-BG" sz="2000" dirty="0">
                <a:latin typeface="Comic Sans MS" panose="030F0702030302020204" pitchFamily="66" charset="0"/>
              </a:rPr>
              <a:t>ДГ „ЕДЕЛВАЙС“ гр. КЮСТЕНДИЛ</a:t>
            </a:r>
          </a:p>
          <a:p>
            <a:r>
              <a:rPr lang="ru-RU" sz="2000" dirty="0"/>
              <a:t>ул. "Г. </a:t>
            </a:r>
            <a:r>
              <a:rPr lang="ru-RU" sz="2000" dirty="0" err="1"/>
              <a:t>Бенковски</a:t>
            </a:r>
            <a:r>
              <a:rPr lang="ru-RU" sz="2000" dirty="0"/>
              <a:t>" 10, Телефон: +359.78.552071,</a:t>
            </a:r>
          </a:p>
          <a:p>
            <a:r>
              <a:rPr lang="ru-RU" sz="2000" dirty="0"/>
              <a:t>Мобилен: -359.882.885315 </a:t>
            </a:r>
          </a:p>
          <a:p>
            <a:r>
              <a:rPr lang="ru-RU" sz="2000" dirty="0"/>
              <a:t>http://www.dg-edelvais.com</a:t>
            </a:r>
            <a:endParaRPr lang="bg-BG" sz="2000" dirty="0"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21736A3A-09FF-5338-B5D9-18490FE4F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5" y="4339715"/>
            <a:ext cx="2899243" cy="2187635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96BCFC9A-EB1A-F53F-D5AC-4F38E1AEC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56" y="1962069"/>
            <a:ext cx="2688569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5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06F12A7-3322-CEBE-2629-949AAECAB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Откриване на новата учебна година - ДГ 74 Дъга - София">
            <a:extLst>
              <a:ext uri="{FF2B5EF4-FFF2-40B4-BE49-F238E27FC236}">
                <a16:creationId xmlns:a16="http://schemas.microsoft.com/office/drawing/2014/main" id="{04C8068D-1931-28DA-8729-B02EE37C2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779761"/>
            <a:ext cx="4492269" cy="5068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F6FC3BE-9A6B-C9CB-0C2C-F40DF896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43" y="1027906"/>
            <a:ext cx="5385158" cy="457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1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28AC98B-6550-B4F6-5D36-B46BC3DA1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64DB8AC2-AB28-A949-9937-AB79C58F44F7}"/>
              </a:ext>
            </a:extLst>
          </p:cNvPr>
          <p:cNvSpPr txBox="1"/>
          <p:nvPr/>
        </p:nvSpPr>
        <p:spPr>
          <a:xfrm>
            <a:off x="1276351" y="1038226"/>
            <a:ext cx="60579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Това сме ние – малките „зайчета“. Децата от детска     градина „Еделвайс“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гр. Кюстендил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3AD6A-8DB5-84AC-1D6D-C190F414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6" y="3660138"/>
            <a:ext cx="4819649" cy="27050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C29EF5D-0934-9CFB-0AD4-B6A0EE851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484106"/>
            <a:ext cx="5400675" cy="29146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510992-C756-6203-E32A-689309FE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7" y="3330240"/>
            <a:ext cx="4105273" cy="30349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9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C2EE780C-0137-6719-3478-D7F19476D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EE6A2C73-99B1-93F6-7E2E-30412AF9CA5B}"/>
              </a:ext>
            </a:extLst>
          </p:cNvPr>
          <p:cNvSpPr txBox="1"/>
          <p:nvPr/>
        </p:nvSpPr>
        <p:spPr>
          <a:xfrm>
            <a:off x="1352550" y="1266120"/>
            <a:ext cx="709374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                                 </a:t>
            </a:r>
            <a:r>
              <a:rPr kumimoji="0" lang="bg-BG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ЕКИП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Валентина Стоянова – старши учител, магистър, второ ПКС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Десислава Димитрова – старши учител, магистър, второ ПКС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             Нели </a:t>
            </a:r>
            <a:r>
              <a:rPr kumimoji="0" lang="bg-B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Доневска</a:t>
            </a:r>
            <a:r>
              <a:rPr kumimoji="0" lang="bg-B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 – пом. възпитател</a:t>
            </a:r>
            <a:endParaRPr lang="bg-BG" sz="4000" dirty="0"/>
          </a:p>
        </p:txBody>
      </p:sp>
      <p:pic>
        <p:nvPicPr>
          <p:cNvPr id="5" name="Picture 4" descr="edelvais zaiche 2021 2022">
            <a:extLst>
              <a:ext uri="{FF2B5EF4-FFF2-40B4-BE49-F238E27FC236}">
                <a16:creationId xmlns:a16="http://schemas.microsoft.com/office/drawing/2014/main" id="{8AF68BF4-2364-2BB3-38FB-1B4073F9D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91" y="1226461"/>
            <a:ext cx="3414713" cy="45639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9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B1D5318B-F48B-0291-1A80-38FC353EF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E321DC5B-F02D-B95B-ADB2-C51D11963C87}"/>
              </a:ext>
            </a:extLst>
          </p:cNvPr>
          <p:cNvSpPr txBox="1"/>
          <p:nvPr/>
        </p:nvSpPr>
        <p:spPr>
          <a:xfrm>
            <a:off x="3000374" y="771525"/>
            <a:ext cx="625792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Добре дошли при нас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Здравейте, мили деца и родители на група „Зайче“. Добре дошли при нас! Започва учебната 2022/23 год. за нашите възпитаници.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Нашата цел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е създаване на един пълноценен детски свят, удовлетворяващ максимално социалните потребности  на детето от общуване, позволяващо му да намери своето място в обществото; съдействие за оптимално развитие на неговите познавателни интереси, на неговата самостоятелност и творческа активност. За успешното реализиране на така поставената цел, разчитаме на родителите, наши партньори във възпитанието на детето.</a:t>
            </a: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41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D06F17B7-F01F-0FC6-82E2-8D537AE05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3D1903CA-C646-D350-F974-076733AD9349}"/>
              </a:ext>
            </a:extLst>
          </p:cNvPr>
          <p:cNvSpPr txBox="1"/>
          <p:nvPr/>
        </p:nvSpPr>
        <p:spPr>
          <a:xfrm>
            <a:off x="1619250" y="2295525"/>
            <a:ext cx="7686675" cy="315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Нашите 29 малки „зайчета“ /5 деца първа група, 8-втора група и 16-трета група/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започват своя полет към необятния дворец на мечтите и царство на игрите.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Но докато играем трябва всичко да узнаем.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Обучението на децата в група „Зайче“ се извършва по програмна система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ДГ „Еделвайс“ и допълнително средство - познавателни книжки  „Ръка за ръка“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Издателство „Просвета“.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C755413-1907-F981-3E90-32EC4798B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525404"/>
            <a:ext cx="5667374" cy="208518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41CACB1-43E9-43B6-03EA-4B299A64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4" y="4552950"/>
            <a:ext cx="3676651" cy="23789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7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224986D2-2E07-D105-25F1-447E5B984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15392815-5E4A-BEA7-356A-0821EB89B74A}"/>
              </a:ext>
            </a:extLst>
          </p:cNvPr>
          <p:cNvSpPr txBox="1"/>
          <p:nvPr/>
        </p:nvSpPr>
        <p:spPr>
          <a:xfrm>
            <a:off x="3000375" y="659785"/>
            <a:ext cx="619125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Добре дошли при нас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Цели на нашата група: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Да отглеждаме и възпитаваме децата в спокойна, благоприятна и толерантна среда;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Създаваме комфортна и топла атмосфера, в която децата се чувстват обичани, ценени и уверени в своите възможности.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   Децата от група „Зайче“ формират социален опит и умения, проявяват огромен интерес към </a:t>
            </a:r>
            <a:r>
              <a:rPr kumimoji="0" lang="bg-BG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самоизява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 и потребност от нови знания. Родителите са наши партньори, защото само така се постигат значими възпитателни и образователни резултати.</a:t>
            </a:r>
          </a:p>
        </p:txBody>
      </p:sp>
    </p:spTree>
    <p:extLst>
      <p:ext uri="{BB962C8B-B14F-4D97-AF65-F5344CB8AC3E}">
        <p14:creationId xmlns:p14="http://schemas.microsoft.com/office/powerpoint/2010/main" val="90167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3C2AA33F-7FD5-917B-0AF7-2779E464A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73293B3-B4B2-2835-FF66-B412FFE1F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641197"/>
            <a:ext cx="7628328" cy="1406679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3594745-8894-9CFE-458D-3321DC071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13997"/>
              </p:ext>
            </p:extLst>
          </p:nvPr>
        </p:nvGraphicFramePr>
        <p:xfrm>
          <a:off x="1743076" y="2228850"/>
          <a:ext cx="8839200" cy="286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320">
                  <a:extLst>
                    <a:ext uri="{9D8B030D-6E8A-4147-A177-3AD203B41FA5}">
                      <a16:colId xmlns:a16="http://schemas.microsoft.com/office/drawing/2014/main" val="1421994360"/>
                    </a:ext>
                  </a:extLst>
                </a:gridCol>
                <a:gridCol w="1818470">
                  <a:extLst>
                    <a:ext uri="{9D8B030D-6E8A-4147-A177-3AD203B41FA5}">
                      <a16:colId xmlns:a16="http://schemas.microsoft.com/office/drawing/2014/main" val="1192280059"/>
                    </a:ext>
                  </a:extLst>
                </a:gridCol>
                <a:gridCol w="1818470">
                  <a:extLst>
                    <a:ext uri="{9D8B030D-6E8A-4147-A177-3AD203B41FA5}">
                      <a16:colId xmlns:a16="http://schemas.microsoft.com/office/drawing/2014/main" val="2167511373"/>
                    </a:ext>
                  </a:extLst>
                </a:gridCol>
                <a:gridCol w="1818470">
                  <a:extLst>
                    <a:ext uri="{9D8B030D-6E8A-4147-A177-3AD203B41FA5}">
                      <a16:colId xmlns:a16="http://schemas.microsoft.com/office/drawing/2014/main" val="3905143508"/>
                    </a:ext>
                  </a:extLst>
                </a:gridCol>
                <a:gridCol w="1818470">
                  <a:extLst>
                    <a:ext uri="{9D8B030D-6E8A-4147-A177-3AD203B41FA5}">
                      <a16:colId xmlns:a16="http://schemas.microsoft.com/office/drawing/2014/main" val="2637618604"/>
                    </a:ext>
                  </a:extLst>
                </a:gridCol>
              </a:tblGrid>
              <a:tr h="67429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понеделник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сряда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четвъртък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петък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294242"/>
                  </a:ext>
                </a:extLst>
              </a:tr>
              <a:tr h="615656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Околен свят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Конструиране и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Български език и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Околен свят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54285"/>
                  </a:ext>
                </a:extLst>
              </a:tr>
              <a:tr h="879508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Музика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Физическа култура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Музика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Физическа култура</a:t>
                      </a:r>
                    </a:p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Изобразително изкуство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2989"/>
                  </a:ext>
                </a:extLst>
              </a:tr>
              <a:tr h="615656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Физическа</a:t>
                      </a:r>
                    </a:p>
                    <a:p>
                      <a:pPr algn="ctr"/>
                      <a:r>
                        <a:rPr lang="bg-BG" dirty="0"/>
                        <a:t>култура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Изобразително изкуство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Български език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Конструиране и технологии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122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A566866C-97B7-E806-14D2-AD916E49A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F01A41B-9500-3E1A-0D2F-1D7ACC03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1" y="466726"/>
            <a:ext cx="7791450" cy="20955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4DBCF3C-A669-B871-EF62-DA3D97804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550012"/>
              </p:ext>
            </p:extLst>
          </p:nvPr>
        </p:nvGraphicFramePr>
        <p:xfrm>
          <a:off x="1714499" y="2495549"/>
          <a:ext cx="8658225" cy="2862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283">
                  <a:extLst>
                    <a:ext uri="{9D8B030D-6E8A-4147-A177-3AD203B41FA5}">
                      <a16:colId xmlns:a16="http://schemas.microsoft.com/office/drawing/2014/main" val="3488265579"/>
                    </a:ext>
                  </a:extLst>
                </a:gridCol>
                <a:gridCol w="1778860">
                  <a:extLst>
                    <a:ext uri="{9D8B030D-6E8A-4147-A177-3AD203B41FA5}">
                      <a16:colId xmlns:a16="http://schemas.microsoft.com/office/drawing/2014/main" val="717782408"/>
                    </a:ext>
                  </a:extLst>
                </a:gridCol>
                <a:gridCol w="1679111">
                  <a:extLst>
                    <a:ext uri="{9D8B030D-6E8A-4147-A177-3AD203B41FA5}">
                      <a16:colId xmlns:a16="http://schemas.microsoft.com/office/drawing/2014/main" val="1378833858"/>
                    </a:ext>
                  </a:extLst>
                </a:gridCol>
                <a:gridCol w="1698594">
                  <a:extLst>
                    <a:ext uri="{9D8B030D-6E8A-4147-A177-3AD203B41FA5}">
                      <a16:colId xmlns:a16="http://schemas.microsoft.com/office/drawing/2014/main" val="2913564921"/>
                    </a:ext>
                  </a:extLst>
                </a:gridCol>
                <a:gridCol w="1759377">
                  <a:extLst>
                    <a:ext uri="{9D8B030D-6E8A-4147-A177-3AD203B41FA5}">
                      <a16:colId xmlns:a16="http://schemas.microsoft.com/office/drawing/2014/main" val="2179714117"/>
                    </a:ext>
                  </a:extLst>
                </a:gridCol>
              </a:tblGrid>
              <a:tr h="412012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понеделник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сряда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четвъртък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петък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51878"/>
                  </a:ext>
                </a:extLst>
              </a:tr>
              <a:tr h="905343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Околен свят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Конструиране и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Български език и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Околен свят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844193"/>
                  </a:ext>
                </a:extLst>
              </a:tr>
              <a:tr h="633740"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Физическа култура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Музика</a:t>
                      </a:r>
                    </a:p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Музика</a:t>
                      </a:r>
                    </a:p>
                    <a:p>
                      <a:pPr algn="ctr"/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489238"/>
                  </a:ext>
                </a:extLst>
              </a:tr>
              <a:tr h="905343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Физическа култура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Изобразително изкуство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Български език и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Физическа култура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Изобразително изкуство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276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1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7CF91BB-05C4-82D3-AEFB-6E11F22E1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BE4246E3-E82E-C30D-4109-621F9A1D0152}"/>
              </a:ext>
            </a:extLst>
          </p:cNvPr>
          <p:cNvSpPr txBox="1"/>
          <p:nvPr/>
        </p:nvSpPr>
        <p:spPr>
          <a:xfrm>
            <a:off x="2590800" y="1076325"/>
            <a:ext cx="77914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000" dirty="0">
                <a:solidFill>
                  <a:srgbClr val="FF0000"/>
                </a:solidFill>
              </a:rPr>
              <a:t>Седмично разпределение</a:t>
            </a:r>
          </a:p>
          <a:p>
            <a:pPr algn="ctr"/>
            <a:r>
              <a:rPr lang="bg-BG" sz="2400" dirty="0">
                <a:solidFill>
                  <a:srgbClr val="FF0000"/>
                </a:solidFill>
              </a:rPr>
              <a:t>на педагогическите ситуации за първа възрастова група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1565528-9F2B-A36B-4123-AE53A3F49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1346"/>
              </p:ext>
            </p:extLst>
          </p:nvPr>
        </p:nvGraphicFramePr>
        <p:xfrm>
          <a:off x="1819275" y="2552700"/>
          <a:ext cx="8562974" cy="29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755">
                  <a:extLst>
                    <a:ext uri="{9D8B030D-6E8A-4147-A177-3AD203B41FA5}">
                      <a16:colId xmlns:a16="http://schemas.microsoft.com/office/drawing/2014/main" val="2593515993"/>
                    </a:ext>
                  </a:extLst>
                </a:gridCol>
                <a:gridCol w="1886542">
                  <a:extLst>
                    <a:ext uri="{9D8B030D-6E8A-4147-A177-3AD203B41FA5}">
                      <a16:colId xmlns:a16="http://schemas.microsoft.com/office/drawing/2014/main" val="2900086634"/>
                    </a:ext>
                  </a:extLst>
                </a:gridCol>
                <a:gridCol w="1641038">
                  <a:extLst>
                    <a:ext uri="{9D8B030D-6E8A-4147-A177-3AD203B41FA5}">
                      <a16:colId xmlns:a16="http://schemas.microsoft.com/office/drawing/2014/main" val="2198962937"/>
                    </a:ext>
                  </a:extLst>
                </a:gridCol>
                <a:gridCol w="1657173">
                  <a:extLst>
                    <a:ext uri="{9D8B030D-6E8A-4147-A177-3AD203B41FA5}">
                      <a16:colId xmlns:a16="http://schemas.microsoft.com/office/drawing/2014/main" val="1893985361"/>
                    </a:ext>
                  </a:extLst>
                </a:gridCol>
                <a:gridCol w="1833466">
                  <a:extLst>
                    <a:ext uri="{9D8B030D-6E8A-4147-A177-3AD203B41FA5}">
                      <a16:colId xmlns:a16="http://schemas.microsoft.com/office/drawing/2014/main" val="2192568668"/>
                    </a:ext>
                  </a:extLst>
                </a:gridCol>
              </a:tblGrid>
              <a:tr h="662352"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понеделник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сряда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четвъртък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Петък</a:t>
                      </a:r>
                    </a:p>
                    <a:p>
                      <a:pPr algn="l"/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470447"/>
                  </a:ext>
                </a:extLst>
              </a:tr>
              <a:tr h="1230081"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Околен свят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Конструиране и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Български език и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Изобразително изкуство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099069"/>
                  </a:ext>
                </a:extLst>
              </a:tr>
              <a:tr h="407489">
                <a:tc>
                  <a:txBody>
                    <a:bodyPr/>
                    <a:lstStyle/>
                    <a:p>
                      <a:pPr algn="l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Музика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209447"/>
                  </a:ext>
                </a:extLst>
              </a:tr>
              <a:tr h="662352"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Физическа култура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Изобразително изкуство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Музика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Физическа култура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/>
                        <a:t>Физическа култура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356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597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448</Words>
  <Application>Microsoft Office PowerPoint</Application>
  <PresentationFormat>Широк екран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Gabriola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Walentina</dc:creator>
  <cp:lastModifiedBy>Walentina</cp:lastModifiedBy>
  <cp:revision>5</cp:revision>
  <dcterms:created xsi:type="dcterms:W3CDTF">2022-09-21T20:44:58Z</dcterms:created>
  <dcterms:modified xsi:type="dcterms:W3CDTF">2022-10-06T12:54:24Z</dcterms:modified>
</cp:coreProperties>
</file>