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73" r:id="rId5"/>
    <p:sldId id="272" r:id="rId6"/>
    <p:sldId id="271" r:id="rId7"/>
    <p:sldId id="270" r:id="rId8"/>
    <p:sldId id="286" r:id="rId9"/>
    <p:sldId id="269" r:id="rId10"/>
    <p:sldId id="275" r:id="rId11"/>
    <p:sldId id="274" r:id="rId12"/>
    <p:sldId id="276" r:id="rId13"/>
    <p:sldId id="288" r:id="rId14"/>
    <p:sldId id="277" r:id="rId15"/>
    <p:sldId id="278" r:id="rId16"/>
    <p:sldId id="280" r:id="rId17"/>
    <p:sldId id="287" r:id="rId18"/>
    <p:sldId id="282" r:id="rId19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91C0600-42D8-526E-018C-6F4CF67DB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96DB8D27-3C52-1A24-1D25-5194B50AB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5626A9D-FA05-8ED7-004F-EEACF3525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481-2034-4521-B0A8-B76CF82D5371}" type="datetimeFigureOut">
              <a:rPr lang="bg-BG" smtClean="0"/>
              <a:t>13.7.2023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CD85C7BF-45E0-1C44-313D-D51A7AFBF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BCEE9E5C-B011-9F61-42D6-1F6C9940C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2A28-3AC8-40AA-9DC4-DEE76F03F27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85118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2B5A506-8ED8-9F0F-5290-AC2268AA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B5E3379C-9ABD-7088-5E11-0D1E0E494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28BADF5E-B062-CB5B-7116-8E7E7CCCF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481-2034-4521-B0A8-B76CF82D5371}" type="datetimeFigureOut">
              <a:rPr lang="bg-BG" smtClean="0"/>
              <a:t>13.7.2023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6791F93B-F8F2-D804-4E92-DE4E88F6D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44BB8DBD-4728-C0BA-99DD-4AFA8EC8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2A28-3AC8-40AA-9DC4-DEE76F03F27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81133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707800CC-A2D7-3A64-3931-51C10862EE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FE60D4A5-8568-24CD-244B-71F23F826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0A678351-87FC-0799-4419-D8E46EBD6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481-2034-4521-B0A8-B76CF82D5371}" type="datetimeFigureOut">
              <a:rPr lang="bg-BG" smtClean="0"/>
              <a:t>13.7.2023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2F0FEA7-FA59-DE06-6A3E-CCEB34411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50CFB662-43FB-DB06-7F3E-B39726EF1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2A28-3AC8-40AA-9DC4-DEE76F03F27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92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D923DDD-19B7-5341-6E26-CCC7AC0A8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CCD4EF86-BB68-9BD4-3CD1-68962E4DC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007769DE-E06A-F0BC-660C-0848E2D9D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481-2034-4521-B0A8-B76CF82D5371}" type="datetimeFigureOut">
              <a:rPr lang="bg-BG" smtClean="0"/>
              <a:t>13.7.2023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E5EF05F4-E244-8E6B-34C1-4B14B7171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F10A0449-2A09-1023-3B71-F82215808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2A28-3AC8-40AA-9DC4-DEE76F03F27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5604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4055DC0-AA6B-BAE7-1F7C-632EEB91A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0CF53084-FA04-BA80-85AC-C34CB3507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923AA613-E724-DF94-D43A-DEA23341F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481-2034-4521-B0A8-B76CF82D5371}" type="datetimeFigureOut">
              <a:rPr lang="bg-BG" smtClean="0"/>
              <a:t>13.7.2023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DE41EBCA-11A1-72F3-3A08-603A799F7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6DF4A9F-F90F-1CB0-7F9F-B63004D8F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2A28-3AC8-40AA-9DC4-DEE76F03F27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25499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1A699C0-BA91-B08F-09DA-048E34D2D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4821597-E2AA-5284-D682-C3121A32D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2B6599C6-997F-0AA6-B78F-3DD520526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7973F3E7-6BA6-894A-B23C-309E1EDFA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481-2034-4521-B0A8-B76CF82D5371}" type="datetimeFigureOut">
              <a:rPr lang="bg-BG" smtClean="0"/>
              <a:t>13.7.2023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1B2C1CF0-7C3B-33AE-BC33-1E424C7C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79DF9290-618B-FC8B-A521-3788E0FD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2A28-3AC8-40AA-9DC4-DEE76F03F27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4635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2CBEB7F-2152-BB5D-DDDC-9145CF9F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BB64BB0D-A7C6-01C1-0AB4-EFFCBFE78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FAE8E3CA-183D-0241-85CA-FD5DB0559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13918E98-DD5E-9E2B-C781-D6D8DED69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5B3D0ABB-95FA-D43E-267C-0E13BDD81E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E8C4137F-A29F-222F-E279-ED4043B72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481-2034-4521-B0A8-B76CF82D5371}" type="datetimeFigureOut">
              <a:rPr lang="bg-BG" smtClean="0"/>
              <a:t>13.7.2023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6C1CB3B4-174D-D96E-C4CC-768A0D01E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FA70D582-D201-A0FB-9B2F-7F78D3A1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2A28-3AC8-40AA-9DC4-DEE76F03F27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9867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4756424-5E6F-4027-60F4-F488BF666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BC4E0066-D904-72FF-B17C-C3DA97C53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481-2034-4521-B0A8-B76CF82D5371}" type="datetimeFigureOut">
              <a:rPr lang="bg-BG" smtClean="0"/>
              <a:t>13.7.2023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489CCDC5-9D34-03DB-45D4-64997F0D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D7271198-C6C3-F1F9-837F-CF4D7150A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2A28-3AC8-40AA-9DC4-DEE76F03F27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7186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B4F2BA17-F1EC-BE94-8533-373186A3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481-2034-4521-B0A8-B76CF82D5371}" type="datetimeFigureOut">
              <a:rPr lang="bg-BG" smtClean="0"/>
              <a:t>13.7.2023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A7D5897C-9ACA-9961-D286-29BC4D043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7740853E-1C4B-3D97-FDE9-9FE224D5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2A28-3AC8-40AA-9DC4-DEE76F03F27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1906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8256A83-2F1B-859B-1C8A-4208A597B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21632C1-084D-03E4-DCBD-A4F5A6289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4E3A606F-56B4-4C5A-E58D-B7B6B2E89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931E1F5F-E70A-5FC0-794D-BE05A63A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481-2034-4521-B0A8-B76CF82D5371}" type="datetimeFigureOut">
              <a:rPr lang="bg-BG" smtClean="0"/>
              <a:t>13.7.2023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5C5E240C-41E9-0981-81CE-D6BE8F0C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172A613D-9248-A4AE-B3FC-A2793341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2A28-3AC8-40AA-9DC4-DEE76F03F27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45092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6D97D6A-8D9A-4C9C-1ACF-702E128D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BC38FB2C-307C-4BC8-5A6B-DA4566593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36C08AA3-B260-ABCB-8C5F-91E066AF2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28211F3E-68D8-C542-DEB4-C1736E41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7481-2034-4521-B0A8-B76CF82D5371}" type="datetimeFigureOut">
              <a:rPr lang="bg-BG" smtClean="0"/>
              <a:t>13.7.2023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9A33EBFE-B8AC-A6C7-653B-60CCF31FA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6EEEDA8A-47B7-1C08-FF83-92ABBE99A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2A28-3AC8-40AA-9DC4-DEE76F03F27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684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0BC5A109-2673-6486-49EB-C4E37BC53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091DECE6-4E52-A364-586B-5C698537D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8CBCE40-19F9-F1AE-1C47-79A55EA24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C7481-2034-4521-B0A8-B76CF82D5371}" type="datetimeFigureOut">
              <a:rPr lang="bg-BG" smtClean="0"/>
              <a:t>13.7.2023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C7D97CE7-4E7F-DD32-9993-4C115555C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56FF1183-A29C-C43F-7DFC-80F0E8A47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C2A28-3AC8-40AA-9DC4-DEE76F03F27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9946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2380BE13-24C1-16A6-6800-9233D1C0A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E2917FA3-8662-6A6D-76F5-2B53FA8537B7}"/>
              </a:ext>
            </a:extLst>
          </p:cNvPr>
          <p:cNvSpPr txBox="1"/>
          <p:nvPr/>
        </p:nvSpPr>
        <p:spPr>
          <a:xfrm>
            <a:off x="3393440" y="508000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9600" dirty="0">
                <a:latin typeface="Gabriola" panose="04040605051002020D02" pitchFamily="82" charset="0"/>
                <a:ea typeface="Yu Gothic" panose="020B0400000000000000" pitchFamily="34" charset="-128"/>
              </a:rPr>
              <a:t>ПОРТФОЛИО</a:t>
            </a: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74919AF0-0763-72FD-24C1-6F7F4F798D76}"/>
              </a:ext>
            </a:extLst>
          </p:cNvPr>
          <p:cNvSpPr txBox="1"/>
          <p:nvPr/>
        </p:nvSpPr>
        <p:spPr>
          <a:xfrm>
            <a:off x="3302000" y="1923214"/>
            <a:ext cx="657352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bg-BG" dirty="0"/>
          </a:p>
          <a:p>
            <a:pPr algn="ctr"/>
            <a:r>
              <a:rPr lang="bg-BG" sz="4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 ГРУПА „ЗАЙЧЕ“</a:t>
            </a:r>
          </a:p>
        </p:txBody>
      </p:sp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5F46A32D-B8D5-B608-87C0-89A5A5D34913}"/>
              </a:ext>
            </a:extLst>
          </p:cNvPr>
          <p:cNvSpPr txBox="1"/>
          <p:nvPr/>
        </p:nvSpPr>
        <p:spPr>
          <a:xfrm>
            <a:off x="2966720" y="4551680"/>
            <a:ext cx="6573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>
                <a:latin typeface="Bahnschrift SemiBold" panose="020B0502040204020203" pitchFamily="34" charset="0"/>
              </a:rPr>
              <a:t>Втора част: 2022/2023 учебна година</a:t>
            </a:r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CC3E1356-516A-4D4C-4E8D-D3E7F5044B1D}"/>
              </a:ext>
            </a:extLst>
          </p:cNvPr>
          <p:cNvSpPr txBox="1"/>
          <p:nvPr/>
        </p:nvSpPr>
        <p:spPr>
          <a:xfrm>
            <a:off x="3688080" y="3302000"/>
            <a:ext cx="527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>
                <a:latin typeface="Gabriola" panose="04040605051002020D02" pitchFamily="82" charset="0"/>
              </a:rPr>
              <a:t>ДГ „Еделвайс“ гр. Кюстендил</a:t>
            </a:r>
          </a:p>
        </p:txBody>
      </p:sp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A97565FB-A820-B882-5695-5E2AC182F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512" y="4551938"/>
            <a:ext cx="2369488" cy="1859280"/>
          </a:xfrm>
          <a:prstGeom prst="rect">
            <a:avLst/>
          </a:prstGeom>
        </p:spPr>
      </p:pic>
      <p:sp>
        <p:nvSpPr>
          <p:cNvPr id="14" name="Текстово поле 13">
            <a:extLst>
              <a:ext uri="{FF2B5EF4-FFF2-40B4-BE49-F238E27FC236}">
                <a16:creationId xmlns:a16="http://schemas.microsoft.com/office/drawing/2014/main" id="{88881B12-8F65-7624-4D1D-8F3FBF8EDEEC}"/>
              </a:ext>
            </a:extLst>
          </p:cNvPr>
          <p:cNvSpPr txBox="1"/>
          <p:nvPr/>
        </p:nvSpPr>
        <p:spPr>
          <a:xfrm>
            <a:off x="71120" y="1076960"/>
            <a:ext cx="91236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ул. "Г. </a:t>
            </a:r>
            <a:r>
              <a:rPr lang="ru-RU" dirty="0" err="1"/>
              <a:t>Бенковски</a:t>
            </a:r>
            <a:r>
              <a:rPr lang="ru-RU" dirty="0"/>
              <a:t>" 10</a:t>
            </a:r>
          </a:p>
          <a:p>
            <a:r>
              <a:rPr lang="ru-RU" dirty="0" err="1"/>
              <a:t>Кюстендил</a:t>
            </a:r>
            <a:endParaRPr lang="ru-RU" dirty="0"/>
          </a:p>
          <a:p>
            <a:r>
              <a:rPr lang="ru-RU" dirty="0" err="1"/>
              <a:t>Кюстендил</a:t>
            </a:r>
            <a:endParaRPr lang="ru-RU" dirty="0"/>
          </a:p>
          <a:p>
            <a:r>
              <a:rPr lang="ru-RU" dirty="0"/>
              <a:t>2500</a:t>
            </a:r>
          </a:p>
          <a:p>
            <a:r>
              <a:rPr lang="ru-RU" dirty="0" err="1"/>
              <a:t>България</a:t>
            </a:r>
            <a:endParaRPr lang="ru-RU" dirty="0"/>
          </a:p>
          <a:p>
            <a:r>
              <a:rPr lang="ru-RU" dirty="0"/>
              <a:t>Телефон: </a:t>
            </a:r>
          </a:p>
          <a:p>
            <a:r>
              <a:rPr lang="ru-RU" dirty="0"/>
              <a:t>+359.78.552071</a:t>
            </a:r>
          </a:p>
          <a:p>
            <a:r>
              <a:rPr lang="ru-RU" dirty="0"/>
              <a:t>Факс: </a:t>
            </a:r>
          </a:p>
          <a:p>
            <a:r>
              <a:rPr lang="ru-RU" dirty="0"/>
              <a:t>+359.78.552071</a:t>
            </a:r>
          </a:p>
          <a:p>
            <a:r>
              <a:rPr lang="ru-RU" dirty="0"/>
              <a:t>Мобилен: </a:t>
            </a:r>
          </a:p>
          <a:p>
            <a:r>
              <a:rPr lang="ru-RU" dirty="0"/>
              <a:t>-359.882.885315</a:t>
            </a:r>
          </a:p>
          <a:p>
            <a:r>
              <a:rPr lang="ru-RU" dirty="0"/>
              <a:t>http://www.dg-edelvais.com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45331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1574238-9669-0778-1EC5-02326C8EE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" y="0"/>
            <a:ext cx="12192000" cy="685800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09A7B08-E0E4-9802-1503-98ACE9374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" y="3756224"/>
            <a:ext cx="3698240" cy="284523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F8B213AD-734E-572D-E811-764DF257F607}"/>
              </a:ext>
            </a:extLst>
          </p:cNvPr>
          <p:cNvSpPr txBox="1"/>
          <p:nvPr/>
        </p:nvSpPr>
        <p:spPr>
          <a:xfrm>
            <a:off x="2204720" y="256540"/>
            <a:ext cx="88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>
                <a:latin typeface="Bahnschrift SemiBold" panose="020B0502040204020203" pitchFamily="34" charset="0"/>
              </a:rPr>
              <a:t>Връзки с различни институции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5C9343-B361-EAD0-B267-19F6152F0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64000"/>
            <a:ext cx="3698240" cy="26797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5EDDE19-63F5-847C-B517-2C2E6BE38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120" y="3997375"/>
            <a:ext cx="3037840" cy="26797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704B8488-524F-0364-C324-9419ADDD9F62}"/>
              </a:ext>
            </a:extLst>
          </p:cNvPr>
          <p:cNvSpPr txBox="1"/>
          <p:nvPr/>
        </p:nvSpPr>
        <p:spPr>
          <a:xfrm>
            <a:off x="8778240" y="3429000"/>
            <a:ext cx="333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6C6D74"/>
                </a:solidFill>
                <a:effectLst/>
                <a:latin typeface="PT Serif" panose="020B0604020202020204" pitchFamily="18" charset="0"/>
              </a:rPr>
              <a:t>ОУ "СВЕТИ, СВЕТИ КИРИЛ И МЕТОДИЙ" , гр.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PT Serif" panose="020B0604020202020204" pitchFamily="18" charset="0"/>
              </a:rPr>
              <a:t>Кюстендил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A5D8EE4A-3B36-42B4-D9C4-C2B8773BAF20}"/>
              </a:ext>
            </a:extLst>
          </p:cNvPr>
          <p:cNvSpPr txBox="1"/>
          <p:nvPr/>
        </p:nvSpPr>
        <p:spPr>
          <a:xfrm>
            <a:off x="294640" y="3429000"/>
            <a:ext cx="4531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1400" b="0" i="0" dirty="0">
                <a:solidFill>
                  <a:srgbClr val="6C6D74"/>
                </a:solidFill>
                <a:effectLst/>
                <a:latin typeface="PT Serif" panose="020B0604020202020204" pitchFamily="18" charset="0"/>
              </a:rPr>
              <a:t>ПГСС "</a:t>
            </a:r>
            <a:r>
              <a:rPr lang="bg-BG" sz="1400" b="0" i="0" dirty="0" err="1">
                <a:solidFill>
                  <a:srgbClr val="6C6D74"/>
                </a:solidFill>
                <a:effectLst/>
                <a:latin typeface="PT Serif" panose="020B0604020202020204" pitchFamily="18" charset="0"/>
              </a:rPr>
              <a:t>Св.Климент</a:t>
            </a:r>
            <a:r>
              <a:rPr lang="bg-BG" sz="1400" b="0" i="0" dirty="0">
                <a:solidFill>
                  <a:srgbClr val="6C6D74"/>
                </a:solidFill>
                <a:effectLst/>
                <a:latin typeface="PT Serif" panose="020B0604020202020204" pitchFamily="18" charset="0"/>
              </a:rPr>
              <a:t> Охридски“ гр. Кюстендил</a:t>
            </a:r>
            <a:endParaRPr lang="bg-BG" sz="1400" dirty="0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51067281-7941-27F8-04C8-B0DDF9AFBD1F}"/>
              </a:ext>
            </a:extLst>
          </p:cNvPr>
          <p:cNvSpPr txBox="1"/>
          <p:nvPr/>
        </p:nvSpPr>
        <p:spPr>
          <a:xfrm>
            <a:off x="5039360" y="3527085"/>
            <a:ext cx="2468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1400" b="0" i="0" dirty="0">
                <a:solidFill>
                  <a:srgbClr val="6C6D74"/>
                </a:solidFill>
                <a:effectLst/>
                <a:latin typeface="PT Serif" panose="020B0604020202020204" pitchFamily="18" charset="0"/>
              </a:rPr>
              <a:t>НЧ "Христо Ботев -1920" </a:t>
            </a:r>
          </a:p>
          <a:p>
            <a:r>
              <a:rPr lang="bg-BG" sz="1400" b="0" i="0" dirty="0">
                <a:solidFill>
                  <a:srgbClr val="6C6D74"/>
                </a:solidFill>
                <a:effectLst/>
                <a:latin typeface="PT Serif" panose="020B0604020202020204" pitchFamily="18" charset="0"/>
              </a:rPr>
              <a:t>с. Таваличево</a:t>
            </a:r>
            <a:endParaRPr lang="bg-BG" sz="14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4139B28-B381-5EE9-0C2D-9D3CDB43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40" y="1066801"/>
            <a:ext cx="3058160" cy="2345984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829AB735-4D60-02DA-C672-B6651BEEC274}"/>
              </a:ext>
            </a:extLst>
          </p:cNvPr>
          <p:cNvSpPr txBox="1"/>
          <p:nvPr/>
        </p:nvSpPr>
        <p:spPr>
          <a:xfrm>
            <a:off x="8473440" y="1605280"/>
            <a:ext cx="4206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ПМГ "Проф. Емануил Иванов“, </a:t>
            </a:r>
          </a:p>
          <a:p>
            <a:r>
              <a:rPr lang="bg-BG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гр. Кюстендил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39313057-82D8-6ACF-F7F9-126B2F727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" y="1001148"/>
            <a:ext cx="3332480" cy="232957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0D0EBEF6-052E-2C29-B05F-D109423ACD75}"/>
              </a:ext>
            </a:extLst>
          </p:cNvPr>
          <p:cNvSpPr txBox="1"/>
          <p:nvPr/>
        </p:nvSpPr>
        <p:spPr>
          <a:xfrm>
            <a:off x="3495040" y="1402080"/>
            <a:ext cx="18288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Регионална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дирекция „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Гранична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полиция“, </a:t>
            </a:r>
          </a:p>
          <a:p>
            <a:r>
              <a:rPr lang="ru-RU" sz="1400" dirty="0">
                <a:solidFill>
                  <a:srgbClr val="6C6D74"/>
                </a:solidFill>
                <a:latin typeface="Bahnschrift SemiBold" panose="020B0502040204020203" pitchFamily="34" charset="0"/>
              </a:rPr>
              <a:t>г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р.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Кюстендил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. 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99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1574238-9669-0778-1EC5-02326C8EE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AE018C8-BFEE-CE0A-989D-B7EB8808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" y="607060"/>
            <a:ext cx="2844800" cy="279654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C36E118-5A0F-267E-EC63-7C27F479C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280" y="3403600"/>
            <a:ext cx="3647440" cy="304546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43765082-DE48-4FBD-396A-9100C0142D22}"/>
              </a:ext>
            </a:extLst>
          </p:cNvPr>
          <p:cNvSpPr txBox="1"/>
          <p:nvPr/>
        </p:nvSpPr>
        <p:spPr>
          <a:xfrm>
            <a:off x="8209280" y="2943860"/>
            <a:ext cx="4429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 "Моето щастливо семейство"  - изложба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0ED79B02-9E73-3502-4001-E21C3FD3D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60" y="3002280"/>
            <a:ext cx="3098802" cy="311658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A32367-ADC1-D4FC-EB14-96685FD39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" y="4267200"/>
            <a:ext cx="3098802" cy="241808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288A9CDA-E2F4-682C-FF81-365E71E5ADD1}"/>
              </a:ext>
            </a:extLst>
          </p:cNvPr>
          <p:cNvSpPr txBox="1"/>
          <p:nvPr/>
        </p:nvSpPr>
        <p:spPr>
          <a:xfrm>
            <a:off x="111760" y="3606800"/>
            <a:ext cx="919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По повод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празника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на град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Кюстендил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- 21 март</a:t>
            </a: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 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децата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изработиха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брошури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8E107593-642C-2601-507F-A4561367C200}"/>
              </a:ext>
            </a:extLst>
          </p:cNvPr>
          <p:cNvSpPr txBox="1"/>
          <p:nvPr/>
        </p:nvSpPr>
        <p:spPr>
          <a:xfrm>
            <a:off x="5181600" y="2554052"/>
            <a:ext cx="2346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Есенна изложба</a:t>
            </a:r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175DD42E-AA48-B7EA-0206-53D95AE5A45E}"/>
              </a:ext>
            </a:extLst>
          </p:cNvPr>
          <p:cNvSpPr txBox="1"/>
          <p:nvPr/>
        </p:nvSpPr>
        <p:spPr>
          <a:xfrm>
            <a:off x="3495040" y="1910080"/>
            <a:ext cx="5933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bg-BG" b="0" i="0" dirty="0">
                <a:solidFill>
                  <a:srgbClr val="2D2E33"/>
                </a:solidFill>
                <a:effectLst/>
                <a:latin typeface="Playfair Display" panose="00000500000000000000" pitchFamily="2" charset="0"/>
              </a:rPr>
              <a:t>"</a:t>
            </a:r>
            <a:r>
              <a:rPr lang="bg-BG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В морето на гости“</a:t>
            </a:r>
          </a:p>
          <a:p>
            <a:pPr algn="l"/>
            <a:r>
              <a:rPr lang="bg-BG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-изложба</a:t>
            </a:r>
          </a:p>
        </p:txBody>
      </p:sp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DD0C441D-6E53-469D-6DE9-4078EE0B9CEE}"/>
              </a:ext>
            </a:extLst>
          </p:cNvPr>
          <p:cNvSpPr txBox="1"/>
          <p:nvPr/>
        </p:nvSpPr>
        <p:spPr>
          <a:xfrm>
            <a:off x="3576320" y="675620"/>
            <a:ext cx="772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dirty="0">
                <a:latin typeface="Bahnschrift SemiBold" panose="020B0502040204020203" pitchFamily="34" charset="0"/>
              </a:rPr>
              <a:t>Богатство от техники, умения и творчество</a:t>
            </a:r>
          </a:p>
        </p:txBody>
      </p:sp>
    </p:spTree>
    <p:extLst>
      <p:ext uri="{BB962C8B-B14F-4D97-AF65-F5344CB8AC3E}">
        <p14:creationId xmlns:p14="http://schemas.microsoft.com/office/powerpoint/2010/main" val="4096345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1574238-9669-0778-1EC5-02326C8EE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624"/>
            <a:ext cx="12192000" cy="6897624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2C2ECE68-54F4-FD7E-6EC8-4BEA1D73E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60" y="2900691"/>
            <a:ext cx="4094480" cy="35229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18309BF5-FFF4-5D8D-280F-13CB9AC5ECD7}"/>
              </a:ext>
            </a:extLst>
          </p:cNvPr>
          <p:cNvSpPr txBox="1"/>
          <p:nvPr/>
        </p:nvSpPr>
        <p:spPr>
          <a:xfrm rot="10800000" flipV="1">
            <a:off x="2001520" y="1868770"/>
            <a:ext cx="80975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Грамоти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за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впечатляващо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участие</a:t>
            </a:r>
          </a:p>
          <a:p>
            <a:pPr algn="ctr"/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от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издателска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група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dirty="0">
                <a:solidFill>
                  <a:srgbClr val="6C6D74"/>
                </a:solidFill>
                <a:latin typeface="Bahnschrift SemiBold" panose="020B0502040204020203" pitchFamily="34" charset="0"/>
              </a:rPr>
              <a:t>«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Просвета»</a:t>
            </a:r>
          </a:p>
          <a:p>
            <a:pPr algn="ctr"/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dirty="0">
                <a:solidFill>
                  <a:srgbClr val="6C6D74"/>
                </a:solidFill>
                <a:latin typeface="Bahnschrift SemiBold" panose="020B0502040204020203" pitchFamily="34" charset="0"/>
              </a:rPr>
              <a:t> в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националния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детски конкурс КАРТИЧКА ЗА МАМА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3370F3CE-47AD-B98A-959A-6FD6BC361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" y="3190250"/>
            <a:ext cx="3210560" cy="35966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5F0156B2-9E7B-3349-4331-E46A778EEBCC}"/>
              </a:ext>
            </a:extLst>
          </p:cNvPr>
          <p:cNvSpPr txBox="1"/>
          <p:nvPr/>
        </p:nvSpPr>
        <p:spPr>
          <a:xfrm>
            <a:off x="447040" y="2607433"/>
            <a:ext cx="8747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rgbClr val="6C6D74"/>
                </a:solidFill>
                <a:latin typeface="Bahnschrift SemiBold" panose="020B0502040204020203" pitchFamily="34" charset="0"/>
              </a:rPr>
              <a:t>И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зложба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на детски рисунки на тема:</a:t>
            </a: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"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Пеем,танцуваме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и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спортуваме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"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474F4143-DE00-427E-F4A0-21A84D79A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281" y="2952009"/>
            <a:ext cx="2900679" cy="38861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ADC95B6C-15C7-3580-B89F-C7389BB9B975}"/>
              </a:ext>
            </a:extLst>
          </p:cNvPr>
          <p:cNvSpPr txBox="1"/>
          <p:nvPr/>
        </p:nvSpPr>
        <p:spPr>
          <a:xfrm flipH="1">
            <a:off x="9113520" y="2316479"/>
            <a:ext cx="3078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Грамота от Регионална дирекция „Гранична полиция“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903AF310-FFF4-D733-06FB-A96DB61A467A}"/>
              </a:ext>
            </a:extLst>
          </p:cNvPr>
          <p:cNvSpPr txBox="1"/>
          <p:nvPr/>
        </p:nvSpPr>
        <p:spPr>
          <a:xfrm>
            <a:off x="1960880" y="243841"/>
            <a:ext cx="8747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dirty="0">
                <a:latin typeface="Bahnschrift SemiBold" panose="020B0502040204020203" pitchFamily="34" charset="0"/>
              </a:rPr>
              <a:t>Награди за достойно участие на деца от група „Зайче“</a:t>
            </a:r>
          </a:p>
        </p:txBody>
      </p:sp>
    </p:spTree>
    <p:extLst>
      <p:ext uri="{BB962C8B-B14F-4D97-AF65-F5344CB8AC3E}">
        <p14:creationId xmlns:p14="http://schemas.microsoft.com/office/powerpoint/2010/main" val="4023102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8C4DE210-6AC3-D790-AD92-04E626592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" y="0"/>
            <a:ext cx="12435840" cy="6858000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15CC9F16-1082-0040-AB75-EA0D89662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42" y="2033319"/>
            <a:ext cx="4074160" cy="4318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EA8260D4-B0D7-E0DB-4820-F0CB68E49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033319"/>
            <a:ext cx="3942080" cy="4318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0DE3CB7B-E2BC-16A3-28F4-7C7889DCCC14}"/>
              </a:ext>
            </a:extLst>
          </p:cNvPr>
          <p:cNvSpPr txBox="1"/>
          <p:nvPr/>
        </p:nvSpPr>
        <p:spPr>
          <a:xfrm>
            <a:off x="2458720" y="203200"/>
            <a:ext cx="77012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000" dirty="0">
                <a:latin typeface="Bahnschrift SemiBold" panose="020B0502040204020203" pitchFamily="34" charset="0"/>
              </a:rPr>
              <a:t>Награди за достойно участие на деца от група „Зайче“</a:t>
            </a:r>
          </a:p>
        </p:txBody>
      </p:sp>
    </p:spTree>
    <p:extLst>
      <p:ext uri="{BB962C8B-B14F-4D97-AF65-F5344CB8AC3E}">
        <p14:creationId xmlns:p14="http://schemas.microsoft.com/office/powerpoint/2010/main" val="3797440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1574238-9669-0778-1EC5-02326C8EE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FE202AB-8DBB-6F0B-18E1-CA1A9F234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1" y="2835931"/>
            <a:ext cx="3992880" cy="26898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830DF195-96A8-D771-C5F1-E5A975C2EA0F}"/>
              </a:ext>
            </a:extLst>
          </p:cNvPr>
          <p:cNvSpPr txBox="1"/>
          <p:nvPr/>
        </p:nvSpPr>
        <p:spPr>
          <a:xfrm>
            <a:off x="2783840" y="276860"/>
            <a:ext cx="772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>
                <a:latin typeface="Bahnschrift SemiBold" panose="020B0502040204020203" pitchFamily="34" charset="0"/>
              </a:rPr>
              <a:t>Посещаване на културни институции</a:t>
            </a: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D0812D30-E1FE-4783-07B8-9D11E6D0CE5B}"/>
              </a:ext>
            </a:extLst>
          </p:cNvPr>
          <p:cNvSpPr txBox="1"/>
          <p:nvPr/>
        </p:nvSpPr>
        <p:spPr>
          <a:xfrm>
            <a:off x="1767840" y="2153920"/>
            <a:ext cx="7426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Драматичен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театър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„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Крум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Кюлявков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“,</a:t>
            </a: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гр.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Кюстендил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BAAC154-249F-383C-3562-E250A1E0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415530"/>
            <a:ext cx="3180080" cy="38150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91EDD18B-9457-2F50-495F-D34E69A2F0FA}"/>
              </a:ext>
            </a:extLst>
          </p:cNvPr>
          <p:cNvSpPr txBox="1"/>
          <p:nvPr/>
        </p:nvSpPr>
        <p:spPr>
          <a:xfrm>
            <a:off x="6685280" y="1788140"/>
            <a:ext cx="5247640" cy="541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bg-BG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Коледна работилница в </a:t>
            </a:r>
          </a:p>
          <a:p>
            <a:pPr algn="l"/>
            <a:r>
              <a:rPr lang="bg-BG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библиотеката</a:t>
            </a:r>
          </a:p>
        </p:txBody>
      </p:sp>
      <p:sp>
        <p:nvSpPr>
          <p:cNvPr id="4" name="Правоъгълник: със заоблени ъгли 3">
            <a:extLst>
              <a:ext uri="{FF2B5EF4-FFF2-40B4-BE49-F238E27FC236}">
                <a16:creationId xmlns:a16="http://schemas.microsoft.com/office/drawing/2014/main" id="{44E00934-C150-56EC-A8D2-42F39C98FD7E}"/>
              </a:ext>
            </a:extLst>
          </p:cNvPr>
          <p:cNvSpPr/>
          <p:nvPr/>
        </p:nvSpPr>
        <p:spPr>
          <a:xfrm>
            <a:off x="7599680" y="358648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72384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1574238-9669-0778-1EC5-02326C8EE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3B00B93-2A5A-92F5-36A9-DF4A6B099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" y="3220720"/>
            <a:ext cx="3281680" cy="317754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22B7B239-DD54-307D-10D3-C7358940392C}"/>
              </a:ext>
            </a:extLst>
          </p:cNvPr>
          <p:cNvSpPr txBox="1"/>
          <p:nvPr/>
        </p:nvSpPr>
        <p:spPr>
          <a:xfrm>
            <a:off x="1859280" y="91440"/>
            <a:ext cx="9692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>
                <a:latin typeface="Bahnschrift SemiBold Condensed" panose="020B0502040204020203" pitchFamily="34" charset="0"/>
              </a:rPr>
              <a:t>Инициативи свързани със значими дати от празничния календар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3C7B0A14-372F-378F-1B15-ED5C7C26C1A0}"/>
              </a:ext>
            </a:extLst>
          </p:cNvPr>
          <p:cNvSpPr txBox="1"/>
          <p:nvPr/>
        </p:nvSpPr>
        <p:spPr>
          <a:xfrm>
            <a:off x="660400" y="2844800"/>
            <a:ext cx="6624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8-ми март – ден на майката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9CFE86D-0916-CED3-0501-5F2E102F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58" y="3722439"/>
            <a:ext cx="3495042" cy="2816205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DB90FA7A-D447-61D1-9232-395B2025C709}"/>
              </a:ext>
            </a:extLst>
          </p:cNvPr>
          <p:cNvSpPr txBox="1"/>
          <p:nvPr/>
        </p:nvSpPr>
        <p:spPr>
          <a:xfrm>
            <a:off x="4023358" y="3369050"/>
            <a:ext cx="3962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1-ви март – посрещаме Баба Марта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DB7CF754-7C3A-E329-631E-3F2F8AAA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391" y="2209780"/>
            <a:ext cx="3917950" cy="40895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F728EA30-F550-9012-3352-A3F643A98698}"/>
              </a:ext>
            </a:extLst>
          </p:cNvPr>
          <p:cNvSpPr txBox="1"/>
          <p:nvPr/>
        </p:nvSpPr>
        <p:spPr>
          <a:xfrm>
            <a:off x="8360410" y="1686560"/>
            <a:ext cx="26936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1-ви </a:t>
            </a:r>
            <a:r>
              <a:rPr lang="ru-RU" sz="1400" b="0" i="0" dirty="0" err="1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юни</a:t>
            </a:r>
            <a:r>
              <a:rPr lang="ru-RU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 – </a:t>
            </a:r>
            <a:r>
              <a:rPr lang="ru-RU" sz="1400" b="0" i="0" dirty="0" err="1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празник</a:t>
            </a:r>
            <a:r>
              <a:rPr lang="ru-RU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 на </a:t>
            </a:r>
            <a:r>
              <a:rPr lang="ru-RU" sz="1400" b="0" i="0" dirty="0" err="1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детето</a:t>
            </a:r>
            <a:endParaRPr lang="ru-RU" sz="1400" b="0" i="0" dirty="0">
              <a:solidFill>
                <a:srgbClr val="2D2E33"/>
              </a:solidFill>
              <a:effectLst/>
              <a:latin typeface="Bahnschrift SemiBold" panose="020B0502040204020203" pitchFamily="34" charset="0"/>
            </a:endParaRP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7FE1557B-1E94-C1AD-5B66-2D70EE4FB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833" y="1382989"/>
            <a:ext cx="2693670" cy="189484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E8818736-04DE-A03E-B1A9-1F91EF288009}"/>
              </a:ext>
            </a:extLst>
          </p:cNvPr>
          <p:cNvSpPr txBox="1"/>
          <p:nvPr/>
        </p:nvSpPr>
        <p:spPr>
          <a:xfrm>
            <a:off x="2743200" y="1686560"/>
            <a:ext cx="180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Писмо до Дядо Коледа</a:t>
            </a:r>
          </a:p>
        </p:txBody>
      </p:sp>
    </p:spTree>
    <p:extLst>
      <p:ext uri="{BB962C8B-B14F-4D97-AF65-F5344CB8AC3E}">
        <p14:creationId xmlns:p14="http://schemas.microsoft.com/office/powerpoint/2010/main" val="1652927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1574238-9669-0778-1EC5-02326C8EE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-7620"/>
            <a:ext cx="12192000" cy="686562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AB996F6-0281-2B4F-17D3-9E87C0F9A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" y="2459102"/>
            <a:ext cx="3672840" cy="3469640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CF223031-1782-8891-DCD3-3DA812FC6F1F}"/>
              </a:ext>
            </a:extLst>
          </p:cNvPr>
          <p:cNvSpPr txBox="1"/>
          <p:nvPr/>
        </p:nvSpPr>
        <p:spPr>
          <a:xfrm>
            <a:off x="579120" y="2119573"/>
            <a:ext cx="85039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bg-BG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Здравна беседа на тема: „Моето тяло“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0892313A-CC12-B3BC-184F-FDD09816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670" y="3425190"/>
            <a:ext cx="3312160" cy="3246120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D78E2D03-51EF-90A0-5BFE-7C6CE2E44CBA}"/>
              </a:ext>
            </a:extLst>
          </p:cNvPr>
          <p:cNvSpPr txBox="1"/>
          <p:nvPr/>
        </p:nvSpPr>
        <p:spPr>
          <a:xfrm>
            <a:off x="9519920" y="2722880"/>
            <a:ext cx="1991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 err="1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Закаляване</a:t>
            </a:r>
            <a:r>
              <a:rPr lang="ru-RU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 на </a:t>
            </a:r>
            <a:r>
              <a:rPr lang="ru-RU" sz="1400" b="0" i="0" dirty="0" err="1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детето</a:t>
            </a:r>
            <a:r>
              <a:rPr lang="ru-RU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през</a:t>
            </a:r>
            <a:r>
              <a:rPr lang="ru-RU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зимата</a:t>
            </a:r>
            <a:endParaRPr lang="ru-RU" sz="1400" b="0" i="0" dirty="0">
              <a:solidFill>
                <a:srgbClr val="2D2E33"/>
              </a:solidFill>
              <a:effectLst/>
              <a:latin typeface="Bahnschrift SemiBold" panose="020B0502040204020203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BC90DD3A-B0EC-BFA7-DE67-B63A80602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60" y="2566334"/>
            <a:ext cx="3896360" cy="4152682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85DCE93E-3112-4091-6061-9F456D15EFF3}"/>
              </a:ext>
            </a:extLst>
          </p:cNvPr>
          <p:cNvSpPr txBox="1"/>
          <p:nvPr/>
        </p:nvSpPr>
        <p:spPr>
          <a:xfrm>
            <a:off x="4782820" y="1513840"/>
            <a:ext cx="4503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rgbClr val="6C6D74"/>
                </a:solidFill>
                <a:latin typeface="Bahnschrift SemiBold" panose="020B0502040204020203" pitchFamily="34" charset="0"/>
              </a:rPr>
              <a:t>С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портно-образователно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представление</a:t>
            </a: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за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физическата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активност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на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децата</a:t>
            </a:r>
            <a:r>
              <a:rPr lang="ru-RU" sz="1400" dirty="0">
                <a:solidFill>
                  <a:srgbClr val="6C6D74"/>
                </a:solidFill>
                <a:latin typeface="Bahnschrift SemiBold" panose="020B0502040204020203" pitchFamily="34" charset="0"/>
              </a:rPr>
              <a:t>,</a:t>
            </a:r>
            <a:endParaRPr lang="ru-RU" sz="1400" b="0" i="0" dirty="0">
              <a:solidFill>
                <a:srgbClr val="6C6D74"/>
              </a:solidFill>
              <a:effectLst/>
              <a:latin typeface="Bahnschrift SemiBold" panose="020B0502040204020203" pitchFamily="34" charset="0"/>
            </a:endParaRP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запознаващо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ги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със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здравословен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начин</a:t>
            </a: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на живот и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хранене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.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DCB492CE-B752-6119-2B77-77326EB3D6B1}"/>
              </a:ext>
            </a:extLst>
          </p:cNvPr>
          <p:cNvSpPr txBox="1"/>
          <p:nvPr/>
        </p:nvSpPr>
        <p:spPr>
          <a:xfrm>
            <a:off x="1935480" y="403870"/>
            <a:ext cx="871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dirty="0">
                <a:latin typeface="Bahnschrift SemiBold" panose="020B0502040204020203" pitchFamily="34" charset="0"/>
              </a:rPr>
              <a:t>За да сме здрави</a:t>
            </a:r>
          </a:p>
        </p:txBody>
      </p:sp>
    </p:spTree>
    <p:extLst>
      <p:ext uri="{BB962C8B-B14F-4D97-AF65-F5344CB8AC3E}">
        <p14:creationId xmlns:p14="http://schemas.microsoft.com/office/powerpoint/2010/main" val="3941204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FDD1E2B4-ACEB-D6AB-23E2-718761B35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F8CFE149-36F1-E20E-CCD5-8737EB79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2200880"/>
            <a:ext cx="3952240" cy="41732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076CC04A-C261-3E5C-6937-D71D008E5EB4}"/>
              </a:ext>
            </a:extLst>
          </p:cNvPr>
          <p:cNvSpPr txBox="1"/>
          <p:nvPr/>
        </p:nvSpPr>
        <p:spPr>
          <a:xfrm>
            <a:off x="2672080" y="1731992"/>
            <a:ext cx="6522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Здравна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беседа на тема:</a:t>
            </a: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"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Усмихнати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и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здрави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"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A24E399E-6F9C-6989-E649-B230AC0AE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20" y="2586652"/>
            <a:ext cx="3436620" cy="342806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9D4B45CC-DF83-E04B-2EE4-41F7E6C6458D}"/>
              </a:ext>
            </a:extLst>
          </p:cNvPr>
          <p:cNvSpPr txBox="1"/>
          <p:nvPr/>
        </p:nvSpPr>
        <p:spPr>
          <a:xfrm>
            <a:off x="8067040" y="2011680"/>
            <a:ext cx="31889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Здравна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беседа на тема:</a:t>
            </a: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"Безопасно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лято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" 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9C68613E-9EDF-18D5-3787-65D4D6AA0F80}"/>
              </a:ext>
            </a:extLst>
          </p:cNvPr>
          <p:cNvSpPr txBox="1"/>
          <p:nvPr/>
        </p:nvSpPr>
        <p:spPr>
          <a:xfrm>
            <a:off x="2814320" y="692666"/>
            <a:ext cx="6847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000" dirty="0">
                <a:latin typeface="Bahnschrift SemiBold" panose="020B0502040204020203" pitchFamily="34" charset="0"/>
              </a:rPr>
              <a:t>За да сме здрави</a:t>
            </a:r>
          </a:p>
        </p:txBody>
      </p:sp>
    </p:spTree>
    <p:extLst>
      <p:ext uri="{BB962C8B-B14F-4D97-AF65-F5344CB8AC3E}">
        <p14:creationId xmlns:p14="http://schemas.microsoft.com/office/powerpoint/2010/main" val="2942169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1574238-9669-0778-1EC5-02326C8EE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"/>
            <a:ext cx="12192000" cy="688086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4188038-BEFA-2A6C-5D07-7E9A97D5D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34597"/>
            <a:ext cx="3403600" cy="248876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62CF85D7-7407-9E9F-D479-E6419A2B0581}"/>
              </a:ext>
            </a:extLst>
          </p:cNvPr>
          <p:cNvSpPr txBox="1"/>
          <p:nvPr/>
        </p:nvSpPr>
        <p:spPr>
          <a:xfrm>
            <a:off x="203200" y="1187054"/>
            <a:ext cx="8991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Празник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по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безопасност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на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движението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 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41554470-CF2E-D1BA-1233-09F10C39F3F7}"/>
              </a:ext>
            </a:extLst>
          </p:cNvPr>
          <p:cNvSpPr txBox="1"/>
          <p:nvPr/>
        </p:nvSpPr>
        <p:spPr>
          <a:xfrm>
            <a:off x="1066800" y="426720"/>
            <a:ext cx="973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dirty="0">
                <a:latin typeface="Bahnschrift SemiBold" panose="020B0502040204020203" pitchFamily="34" charset="0"/>
              </a:rPr>
              <a:t>Безопасност  на движението по пътищата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00E5699-BFF6-4834-A3B0-73EC027D7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770" y="2605148"/>
            <a:ext cx="2082800" cy="2986229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1A3D1EA5-27E1-A9E2-699E-B8EA2DB57A2B}"/>
              </a:ext>
            </a:extLst>
          </p:cNvPr>
          <p:cNvSpPr txBox="1"/>
          <p:nvPr/>
        </p:nvSpPr>
        <p:spPr>
          <a:xfrm rot="10800000" flipV="1">
            <a:off x="7142480" y="1494832"/>
            <a:ext cx="4958080" cy="958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"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Пътна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полиция" при </a:t>
            </a: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ОД на МВР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Кюстендил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:</a:t>
            </a: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кампания</a:t>
            </a: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«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Посланията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на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есенния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лист»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403C94BD-6164-62F6-00F8-F0BB630E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60" y="3190253"/>
            <a:ext cx="2428240" cy="26797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FCCEF6F8-25AE-CEB8-C5D6-5C6BA66469EE}"/>
              </a:ext>
            </a:extLst>
          </p:cNvPr>
          <p:cNvSpPr txBox="1"/>
          <p:nvPr/>
        </p:nvSpPr>
        <p:spPr>
          <a:xfrm>
            <a:off x="4505960" y="2255166"/>
            <a:ext cx="24536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29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юни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- Национален ден на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безопасността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на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движението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по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пътищата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ED7A1E58-F08E-7F1E-813A-9FA8BFD28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80" y="4307839"/>
            <a:ext cx="2192860" cy="21518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99D93F1A-7A1A-CC72-C5A7-C60C9B7807E6}"/>
              </a:ext>
            </a:extLst>
          </p:cNvPr>
          <p:cNvSpPr txBox="1"/>
          <p:nvPr/>
        </p:nvSpPr>
        <p:spPr>
          <a:xfrm>
            <a:off x="2529840" y="4738510"/>
            <a:ext cx="8808720" cy="73866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6C6D74"/>
                </a:solidFill>
                <a:latin typeface="Bahnschrift SemiBold" panose="020B0502040204020203" pitchFamily="34" charset="0"/>
              </a:rPr>
              <a:t>П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резентация по БДП</a:t>
            </a: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на тема:</a:t>
            </a: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"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Къде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играят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децата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"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40DA33CA-A04C-7FDA-3C7F-D7FC7A1A9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140" y="3603156"/>
            <a:ext cx="2533220" cy="329692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Текстово поле 14">
            <a:extLst>
              <a:ext uri="{FF2B5EF4-FFF2-40B4-BE49-F238E27FC236}">
                <a16:creationId xmlns:a16="http://schemas.microsoft.com/office/drawing/2014/main" id="{33FA4C37-0956-198C-7053-48B2ED0E6776}"/>
              </a:ext>
            </a:extLst>
          </p:cNvPr>
          <p:cNvSpPr txBox="1"/>
          <p:nvPr/>
        </p:nvSpPr>
        <p:spPr>
          <a:xfrm flipH="1">
            <a:off x="9814560" y="3168914"/>
            <a:ext cx="228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bg-BG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Правила</a:t>
            </a:r>
            <a:r>
              <a:rPr lang="bg-BG" b="0" i="0" dirty="0">
                <a:solidFill>
                  <a:srgbClr val="2D2E33"/>
                </a:solidFill>
                <a:effectLst/>
                <a:latin typeface="Playfair Display" panose="00000500000000000000" pitchFamily="2" charset="0"/>
              </a:rPr>
              <a:t> </a:t>
            </a:r>
            <a:r>
              <a:rPr lang="bg-BG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на улицата</a:t>
            </a:r>
          </a:p>
        </p:txBody>
      </p:sp>
    </p:spTree>
    <p:extLst>
      <p:ext uri="{BB962C8B-B14F-4D97-AF65-F5344CB8AC3E}">
        <p14:creationId xmlns:p14="http://schemas.microsoft.com/office/powerpoint/2010/main" val="3007950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74EF065E-5C2B-A9B8-74A7-40C5E79CB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D099AEC-8972-0A12-F74E-58BA97EC1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80" y="3226033"/>
            <a:ext cx="3413760" cy="323088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6E31B81E-887E-CB90-37B0-99183CF940BC}"/>
              </a:ext>
            </a:extLst>
          </p:cNvPr>
          <p:cNvSpPr txBox="1"/>
          <p:nvPr/>
        </p:nvSpPr>
        <p:spPr>
          <a:xfrm>
            <a:off x="3982720" y="2777737"/>
            <a:ext cx="42265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rgbClr val="6C6D74"/>
                </a:solidFill>
                <a:latin typeface="Bahnschrift SemiBold" panose="020B0502040204020203" pitchFamily="34" charset="0"/>
              </a:rPr>
              <a:t>Д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ейност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на тема: "Баба Марта".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7D849FB-1EFE-8AD9-3E7C-03BAAEBF7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" y="2113280"/>
            <a:ext cx="3053080" cy="461772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9DB18022-475C-FE75-58A8-64B5EB040E23}"/>
              </a:ext>
            </a:extLst>
          </p:cNvPr>
          <p:cNvSpPr txBox="1"/>
          <p:nvPr/>
        </p:nvSpPr>
        <p:spPr>
          <a:xfrm>
            <a:off x="223520" y="1354276"/>
            <a:ext cx="89306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ОС –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изграждане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на умения </a:t>
            </a: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за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подреждане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на композиция</a:t>
            </a: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от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природни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материали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.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ED8E62A-435B-124E-54BB-E4AB1CEB2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60" y="514678"/>
            <a:ext cx="2346960" cy="311958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250303B1-2FBD-013A-0962-36BB15742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4366270"/>
            <a:ext cx="3891280" cy="236473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381E391C-61E9-6192-3E4A-DCDFEFA2EA57}"/>
              </a:ext>
            </a:extLst>
          </p:cNvPr>
          <p:cNvSpPr txBox="1"/>
          <p:nvPr/>
        </p:nvSpPr>
        <p:spPr>
          <a:xfrm flipH="1">
            <a:off x="8829039" y="3982720"/>
            <a:ext cx="1412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Спортни игри</a:t>
            </a:r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6A1F82F5-0B19-4754-593C-0D77B2649C2D}"/>
              </a:ext>
            </a:extLst>
          </p:cNvPr>
          <p:cNvSpPr txBox="1"/>
          <p:nvPr/>
        </p:nvSpPr>
        <p:spPr>
          <a:xfrm flipH="1">
            <a:off x="6939280" y="1676400"/>
            <a:ext cx="159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Конструктивни игри</a:t>
            </a:r>
          </a:p>
        </p:txBody>
      </p:sp>
      <p:sp>
        <p:nvSpPr>
          <p:cNvPr id="15" name="Текстово поле 14">
            <a:extLst>
              <a:ext uri="{FF2B5EF4-FFF2-40B4-BE49-F238E27FC236}">
                <a16:creationId xmlns:a16="http://schemas.microsoft.com/office/drawing/2014/main" id="{2737C433-65C1-114F-7B65-CF00BE39F79F}"/>
              </a:ext>
            </a:extLst>
          </p:cNvPr>
          <p:cNvSpPr txBox="1"/>
          <p:nvPr/>
        </p:nvSpPr>
        <p:spPr>
          <a:xfrm>
            <a:off x="2631440" y="120729"/>
            <a:ext cx="77520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4000" dirty="0">
                <a:latin typeface="Bahnschrift SemiBold" panose="020B0502040204020203" pitchFamily="34" charset="0"/>
              </a:rPr>
              <a:t>Ученето – удоволствие</a:t>
            </a:r>
          </a:p>
          <a:p>
            <a:r>
              <a:rPr lang="bg-BG" sz="4000" dirty="0">
                <a:latin typeface="Bahnschrift SemiBold" panose="020B0502040204020203" pitchFamily="34" charset="0"/>
              </a:rPr>
              <a:t>            за децата</a:t>
            </a:r>
          </a:p>
        </p:txBody>
      </p:sp>
    </p:spTree>
    <p:extLst>
      <p:ext uri="{BB962C8B-B14F-4D97-AF65-F5344CB8AC3E}">
        <p14:creationId xmlns:p14="http://schemas.microsoft.com/office/powerpoint/2010/main" val="944438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1574238-9669-0778-1EC5-02326C8EE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EF40E63-2436-245F-BEDA-604700F06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2488045"/>
            <a:ext cx="3892550" cy="40640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A7277EC9-D7BF-4EA1-8028-E6B9F2A84387}"/>
              </a:ext>
            </a:extLst>
          </p:cNvPr>
          <p:cNvSpPr txBox="1"/>
          <p:nvPr/>
        </p:nvSpPr>
        <p:spPr>
          <a:xfrm>
            <a:off x="7630160" y="1806395"/>
            <a:ext cx="3342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ОН "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Изобразително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изкуство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" </a:t>
            </a:r>
            <a:r>
              <a:rPr lang="ru-RU" sz="1400" dirty="0">
                <a:solidFill>
                  <a:srgbClr val="6C6D74"/>
                </a:solidFill>
                <a:latin typeface="Bahnschrift SemiBold" panose="020B0502040204020203" pitchFamily="34" charset="0"/>
              </a:rPr>
              <a:t>,</a:t>
            </a: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тема: "Иде пролет</a:t>
            </a:r>
            <a:r>
              <a:rPr lang="ru-RU" b="0" i="0" dirty="0">
                <a:solidFill>
                  <a:srgbClr val="6C6D74"/>
                </a:solidFill>
                <a:effectLst/>
                <a:latin typeface="PT Serif" panose="020B0604020202020204" pitchFamily="18" charset="0"/>
              </a:rPr>
              <a:t>"</a:t>
            </a:r>
            <a:endParaRPr lang="bg-BG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05D02D5-B26F-D384-6D08-42503829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486" y="2469215"/>
            <a:ext cx="4085590" cy="406399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9700BCB0-9D05-37DB-DC2E-908B8A2187C5}"/>
              </a:ext>
            </a:extLst>
          </p:cNvPr>
          <p:cNvSpPr txBox="1"/>
          <p:nvPr/>
        </p:nvSpPr>
        <p:spPr>
          <a:xfrm>
            <a:off x="853440" y="1849120"/>
            <a:ext cx="8341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6C6D74"/>
                </a:solidFill>
                <a:effectLst/>
                <a:latin typeface="PT Serif" panose="020B0604020202020204" pitchFamily="18" charset="0"/>
              </a:rPr>
              <a:t> </a:t>
            </a:r>
            <a:endParaRPr lang="bg-BG" sz="1400" dirty="0"/>
          </a:p>
        </p:txBody>
      </p:sp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24589A36-114D-0862-CBF4-929DC060B8A7}"/>
              </a:ext>
            </a:extLst>
          </p:cNvPr>
          <p:cNvSpPr txBox="1"/>
          <p:nvPr/>
        </p:nvSpPr>
        <p:spPr>
          <a:xfrm>
            <a:off x="1615440" y="1806395"/>
            <a:ext cx="5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ОН «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Конструиране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и технологии»,</a:t>
            </a:r>
          </a:p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тема: "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Могат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ли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хората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без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превозни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средства"?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3A1198B8-4935-7DE9-8751-ED7472750E24}"/>
              </a:ext>
            </a:extLst>
          </p:cNvPr>
          <p:cNvSpPr txBox="1"/>
          <p:nvPr/>
        </p:nvSpPr>
        <p:spPr>
          <a:xfrm>
            <a:off x="2783840" y="386081"/>
            <a:ext cx="641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4000" dirty="0">
                <a:latin typeface="Bahnschrift SemiBold" panose="020B0502040204020203" pitchFamily="34" charset="0"/>
              </a:rPr>
              <a:t>Ученето – удоволствие</a:t>
            </a:r>
          </a:p>
          <a:p>
            <a:r>
              <a:rPr lang="bg-BG" sz="4000" dirty="0">
                <a:latin typeface="Bahnschrift SemiBold" panose="020B0502040204020203" pitchFamily="34" charset="0"/>
              </a:rPr>
              <a:t>            за децата</a:t>
            </a:r>
          </a:p>
        </p:txBody>
      </p:sp>
    </p:spTree>
    <p:extLst>
      <p:ext uri="{BB962C8B-B14F-4D97-AF65-F5344CB8AC3E}">
        <p14:creationId xmlns:p14="http://schemas.microsoft.com/office/powerpoint/2010/main" val="45530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1574238-9669-0778-1EC5-02326C8EE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B82B30-938A-9DF5-8348-1F02C04FC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2739827"/>
            <a:ext cx="4104640" cy="285750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1E8B16AC-1B1D-9B23-0671-3763F71B371C}"/>
              </a:ext>
            </a:extLst>
          </p:cNvPr>
          <p:cNvSpPr txBox="1"/>
          <p:nvPr/>
        </p:nvSpPr>
        <p:spPr>
          <a:xfrm>
            <a:off x="1889760" y="256540"/>
            <a:ext cx="9184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>
                <a:latin typeface="Bahnschrift SemiBold" panose="020B0502040204020203" pitchFamily="34" charset="0"/>
              </a:rPr>
              <a:t>Инициативи свързани със значими дати от българската история</a:t>
            </a: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1A843A44-BEB8-7917-4D39-71B42C74DC8B}"/>
              </a:ext>
            </a:extLst>
          </p:cNvPr>
          <p:cNvSpPr txBox="1"/>
          <p:nvPr/>
        </p:nvSpPr>
        <p:spPr>
          <a:xfrm>
            <a:off x="914400" y="2291061"/>
            <a:ext cx="641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24 май 2023 г. - манифестация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3559F73-7685-11CB-A3B3-9062D5CC4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60" y="2444949"/>
            <a:ext cx="3251200" cy="385087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2D6840AF-7CBC-19D8-1FCE-18CA774BE04C}"/>
              </a:ext>
            </a:extLst>
          </p:cNvPr>
          <p:cNvSpPr txBox="1"/>
          <p:nvPr/>
        </p:nvSpPr>
        <p:spPr>
          <a:xfrm>
            <a:off x="5008880" y="1767840"/>
            <a:ext cx="416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Трети март - 145 </a:t>
            </a:r>
            <a:r>
              <a:rPr lang="ru-RU" sz="1400" b="1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години</a:t>
            </a:r>
            <a:endParaRPr lang="ru-RU" sz="1400" b="1" i="0" dirty="0">
              <a:solidFill>
                <a:srgbClr val="6C6D74"/>
              </a:solidFill>
              <a:effectLst/>
              <a:latin typeface="Bahnschrift SemiBold" panose="020B0502040204020203" pitchFamily="34" charset="0"/>
            </a:endParaRPr>
          </a:p>
          <a:p>
            <a:r>
              <a:rPr lang="ru-RU" sz="1400" b="1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от </a:t>
            </a:r>
            <a:r>
              <a:rPr lang="ru-RU" sz="1400" b="1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Освобождението</a:t>
            </a:r>
            <a:r>
              <a:rPr lang="ru-RU" sz="1400" b="1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на </a:t>
            </a:r>
            <a:r>
              <a:rPr lang="ru-RU" sz="1400" b="1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България</a:t>
            </a:r>
            <a:r>
              <a:rPr lang="ru-RU" sz="1400" b="1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!</a:t>
            </a:r>
            <a:endParaRPr lang="bg-BG" sz="1400" b="1" dirty="0">
              <a:latin typeface="Bahnschrift SemiBold" panose="020B0502040204020203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53DA04D-C7CA-2290-1FF9-92434D49A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720" y="3429000"/>
            <a:ext cx="3525520" cy="271526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E2CB4391-71EF-BA52-1AD6-1245DAEECC86}"/>
              </a:ext>
            </a:extLst>
          </p:cNvPr>
          <p:cNvSpPr txBox="1"/>
          <p:nvPr/>
        </p:nvSpPr>
        <p:spPr>
          <a:xfrm>
            <a:off x="9062720" y="2786658"/>
            <a:ext cx="2296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 err="1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Отбелязваме</a:t>
            </a:r>
            <a:r>
              <a:rPr lang="ru-RU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 150 </a:t>
            </a:r>
            <a:r>
              <a:rPr lang="ru-RU" sz="1400" b="0" i="0" dirty="0" err="1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години</a:t>
            </a:r>
            <a:r>
              <a:rPr lang="ru-RU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 от </a:t>
            </a:r>
            <a:r>
              <a:rPr lang="ru-RU" sz="1400" b="0" i="0" dirty="0" err="1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гибелта</a:t>
            </a:r>
            <a:r>
              <a:rPr lang="ru-RU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 на Апостола</a:t>
            </a:r>
          </a:p>
        </p:txBody>
      </p:sp>
    </p:spTree>
    <p:extLst>
      <p:ext uri="{BB962C8B-B14F-4D97-AF65-F5344CB8AC3E}">
        <p14:creationId xmlns:p14="http://schemas.microsoft.com/office/powerpoint/2010/main" val="35955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1574238-9669-0778-1EC5-02326C8EE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512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CAA88D4-CC2F-65D7-0B27-EA540922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8" y="2387690"/>
            <a:ext cx="3992880" cy="328930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15B4CBE-DEF7-8D50-2AEE-7F35865BE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280" y="2725420"/>
            <a:ext cx="3810000" cy="3858260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F8B62930-F9E4-461D-30E3-7CFA5F0EB101}"/>
              </a:ext>
            </a:extLst>
          </p:cNvPr>
          <p:cNvSpPr txBox="1"/>
          <p:nvPr/>
        </p:nvSpPr>
        <p:spPr>
          <a:xfrm>
            <a:off x="2052320" y="274320"/>
            <a:ext cx="8778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dirty="0">
                <a:latin typeface="Bahnschrift SemiBold" panose="020B0502040204020203" pitchFamily="34" charset="0"/>
              </a:rPr>
              <a:t>Празници в група „Зайче“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280F3861-1CA7-1914-BCC7-20D82E3A768F}"/>
              </a:ext>
            </a:extLst>
          </p:cNvPr>
          <p:cNvSpPr txBox="1"/>
          <p:nvPr/>
        </p:nvSpPr>
        <p:spPr>
          <a:xfrm flipH="1">
            <a:off x="8717280" y="2278817"/>
            <a:ext cx="195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Коледно тържество</a:t>
            </a: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1C3286FB-DDFF-DD24-103B-8B5BE538D545}"/>
              </a:ext>
            </a:extLst>
          </p:cNvPr>
          <p:cNvSpPr txBox="1"/>
          <p:nvPr/>
        </p:nvSpPr>
        <p:spPr>
          <a:xfrm>
            <a:off x="1076960" y="1971040"/>
            <a:ext cx="600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Великденско тържество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0D0A8E1-0672-02AB-00CD-04B4F483C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79" y="2052280"/>
            <a:ext cx="2987042" cy="422656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601F5F95-816F-59D6-3FBA-122BDCBFBB64}"/>
              </a:ext>
            </a:extLst>
          </p:cNvPr>
          <p:cNvSpPr txBox="1"/>
          <p:nvPr/>
        </p:nvSpPr>
        <p:spPr>
          <a:xfrm>
            <a:off x="5019040" y="1473200"/>
            <a:ext cx="1965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Посрещане на Дядо Коледа</a:t>
            </a:r>
          </a:p>
        </p:txBody>
      </p:sp>
    </p:spTree>
    <p:extLst>
      <p:ext uri="{BB962C8B-B14F-4D97-AF65-F5344CB8AC3E}">
        <p14:creationId xmlns:p14="http://schemas.microsoft.com/office/powerpoint/2010/main" val="228556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1574238-9669-0778-1EC5-02326C8EE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F6EE-0657-6D75-3966-E723A9B8D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" y="3779520"/>
            <a:ext cx="3557270" cy="3027680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4D8AA112-A4FD-9C1D-96DE-1B348BA85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838216"/>
            <a:ext cx="2942590" cy="268224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2F67FA09-836D-3121-382A-2F05DD516F3A}"/>
              </a:ext>
            </a:extLst>
          </p:cNvPr>
          <p:cNvSpPr txBox="1"/>
          <p:nvPr/>
        </p:nvSpPr>
        <p:spPr>
          <a:xfrm>
            <a:off x="3464560" y="142241"/>
            <a:ext cx="816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dirty="0">
                <a:latin typeface="Bahnschrift SemiBold" panose="020B0502040204020203" pitchFamily="34" charset="0"/>
              </a:rPr>
              <a:t>Практически занимания</a:t>
            </a: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7FB5D73D-0F37-51D7-490C-1B9398163910}"/>
              </a:ext>
            </a:extLst>
          </p:cNvPr>
          <p:cNvSpPr txBox="1"/>
          <p:nvPr/>
        </p:nvSpPr>
        <p:spPr>
          <a:xfrm>
            <a:off x="5283199" y="2215016"/>
            <a:ext cx="282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Покълване на бобени зърна </a:t>
            </a:r>
          </a:p>
          <a:p>
            <a:r>
              <a:rPr lang="bg-BG" sz="1400" dirty="0">
                <a:latin typeface="Bahnschrift SemiBold" panose="020B0502040204020203" pitchFamily="34" charset="0"/>
              </a:rPr>
              <a:t>и зърна от леща</a:t>
            </a: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F135531E-0B5C-DF88-D3F1-FA765BE1781A}"/>
              </a:ext>
            </a:extLst>
          </p:cNvPr>
          <p:cNvSpPr txBox="1"/>
          <p:nvPr/>
        </p:nvSpPr>
        <p:spPr>
          <a:xfrm>
            <a:off x="1483359" y="3429000"/>
            <a:ext cx="4616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Засаждане на цветя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6044B57-B7E4-0480-D707-FC42F5FBF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205" y="2280940"/>
            <a:ext cx="3557270" cy="331216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4C395F21-73D5-6CA8-18D8-0F6CD6952DA0}"/>
              </a:ext>
            </a:extLst>
          </p:cNvPr>
          <p:cNvSpPr txBox="1"/>
          <p:nvPr/>
        </p:nvSpPr>
        <p:spPr>
          <a:xfrm>
            <a:off x="8717280" y="1747520"/>
            <a:ext cx="3211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Здравословна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храна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в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детската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градина 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215BFF-6CAA-5D4B-6B81-E8647FEB4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10" y="938588"/>
            <a:ext cx="2824480" cy="2340396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55C9316E-D05D-8683-3088-4BADC2F7A4C5}"/>
              </a:ext>
            </a:extLst>
          </p:cNvPr>
          <p:cNvSpPr txBox="1"/>
          <p:nvPr/>
        </p:nvSpPr>
        <p:spPr>
          <a:xfrm>
            <a:off x="3945890" y="1463040"/>
            <a:ext cx="3630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Засаждане на </a:t>
            </a:r>
          </a:p>
          <a:p>
            <a:r>
              <a:rPr lang="bg-BG" sz="1400" dirty="0">
                <a:latin typeface="Bahnschrift SemiBold" panose="020B0502040204020203" pitchFamily="34" charset="0"/>
              </a:rPr>
              <a:t>дървета</a:t>
            </a:r>
          </a:p>
        </p:txBody>
      </p:sp>
    </p:spTree>
    <p:extLst>
      <p:ext uri="{BB962C8B-B14F-4D97-AF65-F5344CB8AC3E}">
        <p14:creationId xmlns:p14="http://schemas.microsoft.com/office/powerpoint/2010/main" val="920256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1574238-9669-0778-1EC5-02326C8EE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"/>
            <a:ext cx="12192000" cy="683666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0FA16A3-4722-62C8-FD8D-F76E5B58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" y="4064000"/>
            <a:ext cx="3037840" cy="238760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2DA5423-638E-608E-14A6-C61A84978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20" y="3810000"/>
            <a:ext cx="2804160" cy="278130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96543C4-BC5C-F2DB-8257-C23DBF103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880" y="3218180"/>
            <a:ext cx="3322320" cy="312420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237776CF-8453-57BE-F12A-9DB990E11340}"/>
              </a:ext>
            </a:extLst>
          </p:cNvPr>
          <p:cNvSpPr txBox="1"/>
          <p:nvPr/>
        </p:nvSpPr>
        <p:spPr>
          <a:xfrm>
            <a:off x="2489200" y="266700"/>
            <a:ext cx="837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dirty="0">
                <a:latin typeface="Bahnschrift SemiBold" panose="020B0502040204020203" pitchFamily="34" charset="0"/>
              </a:rPr>
              <a:t>Дейности с родители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C4CF7F8-2E3A-75B8-B84E-FC748D933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231801"/>
            <a:ext cx="3037840" cy="209296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F82AFE7-5F67-706A-29BC-E242925C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940" y="1281505"/>
            <a:ext cx="2570546" cy="2109395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836186E5-57FE-5827-9134-C789A0D055C4}"/>
              </a:ext>
            </a:extLst>
          </p:cNvPr>
          <p:cNvSpPr txBox="1"/>
          <p:nvPr/>
        </p:nvSpPr>
        <p:spPr>
          <a:xfrm>
            <a:off x="8453120" y="2814320"/>
            <a:ext cx="2458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С баба приказки разказвам</a:t>
            </a:r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1836B225-AACB-0912-71E9-B73FA73B7EE5}"/>
              </a:ext>
            </a:extLst>
          </p:cNvPr>
          <p:cNvSpPr txBox="1"/>
          <p:nvPr/>
        </p:nvSpPr>
        <p:spPr>
          <a:xfrm>
            <a:off x="8183880" y="1607184"/>
            <a:ext cx="188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Четене и драматизация на любими приказки</a:t>
            </a:r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DDC847CE-08A7-AE14-53DC-A86B4F5F4A47}"/>
              </a:ext>
            </a:extLst>
          </p:cNvPr>
          <p:cNvSpPr txBox="1"/>
          <p:nvPr/>
        </p:nvSpPr>
        <p:spPr>
          <a:xfrm>
            <a:off x="1026160" y="3657600"/>
            <a:ext cx="6471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Участие във великденски базар</a:t>
            </a:r>
          </a:p>
        </p:txBody>
      </p:sp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DF57E3BA-944B-8300-4A39-AB073BAADAF0}"/>
              </a:ext>
            </a:extLst>
          </p:cNvPr>
          <p:cNvSpPr txBox="1"/>
          <p:nvPr/>
        </p:nvSpPr>
        <p:spPr>
          <a:xfrm rot="10800000" flipV="1">
            <a:off x="5160010" y="3439668"/>
            <a:ext cx="2557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Коледен практикум</a:t>
            </a:r>
          </a:p>
        </p:txBody>
      </p:sp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D887E25F-CC6F-F577-B7B5-6D0D8B9FF4CF}"/>
              </a:ext>
            </a:extLst>
          </p:cNvPr>
          <p:cNvSpPr txBox="1"/>
          <p:nvPr/>
        </p:nvSpPr>
        <p:spPr>
          <a:xfrm>
            <a:off x="3921760" y="1920240"/>
            <a:ext cx="1717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Запознаване с професията на родители</a:t>
            </a:r>
          </a:p>
        </p:txBody>
      </p:sp>
    </p:spTree>
    <p:extLst>
      <p:ext uri="{BB962C8B-B14F-4D97-AF65-F5344CB8AC3E}">
        <p14:creationId xmlns:p14="http://schemas.microsoft.com/office/powerpoint/2010/main" val="2084547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C4DBA7C2-A32A-0509-99E9-16C9559CF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8C2A0C76-8252-38D5-0ECD-6242017D1849}"/>
              </a:ext>
            </a:extLst>
          </p:cNvPr>
          <p:cNvSpPr txBox="1"/>
          <p:nvPr/>
        </p:nvSpPr>
        <p:spPr>
          <a:xfrm>
            <a:off x="2814320" y="426720"/>
            <a:ext cx="63804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400" dirty="0">
                <a:latin typeface="Bahnschrift SemiBold" panose="020B0502040204020203" pitchFamily="34" charset="0"/>
              </a:rPr>
              <a:t>Дейности с родители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1B58D61-4A39-8ED1-EEDC-CD0422714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66" y="1498204"/>
            <a:ext cx="2990850" cy="179038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D0C4A9C-C6FB-546F-D16E-37EBBED1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442" y="3772501"/>
            <a:ext cx="2642870" cy="2509698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5FD1CF39-323B-84F0-803F-0A7888602B5F}"/>
              </a:ext>
            </a:extLst>
          </p:cNvPr>
          <p:cNvSpPr txBox="1"/>
          <p:nvPr/>
        </p:nvSpPr>
        <p:spPr>
          <a:xfrm rot="10800000" flipH="1" flipV="1">
            <a:off x="9257948" y="3393471"/>
            <a:ext cx="2342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Коледна работилница</a:t>
            </a:r>
          </a:p>
        </p:txBody>
      </p:sp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55BB6E52-D5F5-A31B-DE11-83357F4DC96A}"/>
              </a:ext>
            </a:extLst>
          </p:cNvPr>
          <p:cNvSpPr txBox="1"/>
          <p:nvPr/>
        </p:nvSpPr>
        <p:spPr>
          <a:xfrm flipH="1">
            <a:off x="7051039" y="1914898"/>
            <a:ext cx="3779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Коледен базар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8FFAFAE-AAA1-82BB-88B5-547798FA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399" y="3458834"/>
            <a:ext cx="3166878" cy="301752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2F647705-0656-BA15-2267-58A7FE0571B5}"/>
              </a:ext>
            </a:extLst>
          </p:cNvPr>
          <p:cNvSpPr txBox="1"/>
          <p:nvPr/>
        </p:nvSpPr>
        <p:spPr>
          <a:xfrm>
            <a:off x="4851400" y="2795699"/>
            <a:ext cx="79146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6C6D74"/>
                </a:solidFill>
                <a:effectLst/>
                <a:latin typeface="PT Serif" panose="020A0603040505020204" pitchFamily="18" charset="0"/>
              </a:rPr>
              <a:t>"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Дари книжка и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усмивка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</a:t>
            </a:r>
          </a:p>
          <a:p>
            <a:r>
              <a:rPr lang="ru-RU" sz="1400" dirty="0">
                <a:solidFill>
                  <a:srgbClr val="6C6D74"/>
                </a:solidFill>
                <a:latin typeface="Bahnschrift SemiBold" panose="020B0502040204020203" pitchFamily="34" charset="0"/>
              </a:rPr>
              <a:t>  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на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децата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от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група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"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Мечо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".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B22C6A9-7D8F-036C-C75C-D27AF969C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" y="3896911"/>
            <a:ext cx="2854960" cy="2534369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5B50BEB9-1191-6AE3-E993-95FAB3CC6408}"/>
              </a:ext>
            </a:extLst>
          </p:cNvPr>
          <p:cNvSpPr txBox="1"/>
          <p:nvPr/>
        </p:nvSpPr>
        <p:spPr>
          <a:xfrm rot="10800000" flipV="1">
            <a:off x="1249680" y="3515627"/>
            <a:ext cx="7031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„Баба питка меси“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754760BB-827E-A47F-076F-9CF7F246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7" y="1219933"/>
            <a:ext cx="3657600" cy="1805494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41996B82-D5B4-A894-ED81-D3221889927C}"/>
              </a:ext>
            </a:extLst>
          </p:cNvPr>
          <p:cNvSpPr txBox="1"/>
          <p:nvPr/>
        </p:nvSpPr>
        <p:spPr>
          <a:xfrm>
            <a:off x="4143976" y="1391678"/>
            <a:ext cx="5050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 err="1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Есенна</a:t>
            </a:r>
            <a:r>
              <a:rPr lang="ru-RU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 </a:t>
            </a:r>
            <a:r>
              <a:rPr lang="ru-RU" sz="1400" b="0" i="0" dirty="0" err="1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разходка</a:t>
            </a:r>
            <a:endParaRPr lang="ru-RU" sz="1400" b="0" i="0" dirty="0">
              <a:solidFill>
                <a:srgbClr val="2D2E33"/>
              </a:solidFill>
              <a:effectLst/>
              <a:latin typeface="Bahnschrift SemiBold" panose="020B0502040204020203" pitchFamily="34" charset="0"/>
            </a:endParaRPr>
          </a:p>
          <a:p>
            <a:pPr algn="l"/>
            <a:r>
              <a:rPr lang="ru-RU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 в "Лесопарк </a:t>
            </a:r>
            <a:r>
              <a:rPr lang="ru-RU" sz="1400" b="0" i="0" dirty="0" err="1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Хисарлъка</a:t>
            </a:r>
            <a:r>
              <a:rPr lang="ru-RU" sz="1400" b="0" i="0" dirty="0">
                <a:solidFill>
                  <a:srgbClr val="2D2E33"/>
                </a:solidFill>
                <a:effectLst/>
                <a:latin typeface="Bahnschrift SemiBold" panose="020B0502040204020203" pitchFamily="34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352530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1574238-9669-0778-1EC5-02326C8EE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"/>
            <a:ext cx="12192000" cy="686104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E635D210-A8F8-920D-235F-643C4773B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3376923"/>
            <a:ext cx="3486150" cy="267208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C664E440-86AE-D4C3-ABA9-355E544276EA}"/>
              </a:ext>
            </a:extLst>
          </p:cNvPr>
          <p:cNvSpPr txBox="1"/>
          <p:nvPr/>
        </p:nvSpPr>
        <p:spPr>
          <a:xfrm>
            <a:off x="2001520" y="416560"/>
            <a:ext cx="928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>
                <a:latin typeface="Bahnschrift SemiBold" panose="020B0502040204020203" pitchFamily="34" charset="0"/>
              </a:rPr>
              <a:t>Инициативи свързани с международни дати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EE87CBA-4427-EE41-8AEA-6EDD475A1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60" y="2135812"/>
            <a:ext cx="3713480" cy="32845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042D703D-489F-27A7-3927-12458D7D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3180080"/>
            <a:ext cx="3327400" cy="31191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F3B068CA-8CA7-C418-8F8A-5588BFE47CFB}"/>
              </a:ext>
            </a:extLst>
          </p:cNvPr>
          <p:cNvSpPr txBox="1"/>
          <p:nvPr/>
        </p:nvSpPr>
        <p:spPr>
          <a:xfrm flipH="1">
            <a:off x="9428480" y="2346960"/>
            <a:ext cx="20523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16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ноември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-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Международен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 ден на </a:t>
            </a:r>
            <a:r>
              <a:rPr lang="ru-RU" sz="1400" b="0" i="0" dirty="0" err="1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Толерантността</a:t>
            </a:r>
            <a:r>
              <a:rPr lang="ru-RU" sz="1400" b="0" i="0" dirty="0">
                <a:solidFill>
                  <a:srgbClr val="6C6D74"/>
                </a:solidFill>
                <a:effectLst/>
                <a:latin typeface="Bahnschrift SemiBold" panose="020B0502040204020203" pitchFamily="34" charset="0"/>
              </a:rPr>
              <a:t>.</a:t>
            </a:r>
            <a:endParaRPr lang="bg-BG" sz="1400" dirty="0">
              <a:latin typeface="Bahnschrift SemiBold" panose="020B0502040204020203" pitchFamily="34" charset="0"/>
            </a:endParaRP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052BBE1F-99EF-28B7-77F6-68196AE00BBF}"/>
              </a:ext>
            </a:extLst>
          </p:cNvPr>
          <p:cNvSpPr txBox="1"/>
          <p:nvPr/>
        </p:nvSpPr>
        <p:spPr>
          <a:xfrm rot="10800000" flipV="1">
            <a:off x="1188720" y="2814719"/>
            <a:ext cx="713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5 юни – световен ден</a:t>
            </a:r>
          </a:p>
          <a:p>
            <a:r>
              <a:rPr lang="bg-BG" sz="1400" dirty="0">
                <a:latin typeface="Bahnschrift SemiBold" panose="020B0502040204020203" pitchFamily="34" charset="0"/>
              </a:rPr>
              <a:t> на околната среда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21AE2E5E-33A3-ABBC-4C08-9952950DF858}"/>
              </a:ext>
            </a:extLst>
          </p:cNvPr>
          <p:cNvSpPr txBox="1"/>
          <p:nvPr/>
        </p:nvSpPr>
        <p:spPr>
          <a:xfrm>
            <a:off x="4917440" y="1798320"/>
            <a:ext cx="404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latin typeface="Bahnschrift SemiBold" panose="020B0502040204020203" pitchFamily="34" charset="0"/>
              </a:rPr>
              <a:t>Световен ден на водата – 22 март</a:t>
            </a:r>
          </a:p>
        </p:txBody>
      </p:sp>
    </p:spTree>
    <p:extLst>
      <p:ext uri="{BB962C8B-B14F-4D97-AF65-F5344CB8AC3E}">
        <p14:creationId xmlns:p14="http://schemas.microsoft.com/office/powerpoint/2010/main" val="7754050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599</Words>
  <Application>Microsoft Office PowerPoint</Application>
  <PresentationFormat>Широк екран</PresentationFormat>
  <Paragraphs>124</Paragraphs>
  <Slides>18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18</vt:i4>
      </vt:variant>
    </vt:vector>
  </HeadingPairs>
  <TitlesOfParts>
    <vt:vector size="28" baseType="lpstr">
      <vt:lpstr>Arial</vt:lpstr>
      <vt:lpstr>Bahnschrift SemiBold</vt:lpstr>
      <vt:lpstr>Bahnschrift SemiBold Condensed</vt:lpstr>
      <vt:lpstr>Calibri</vt:lpstr>
      <vt:lpstr>Calibri Light</vt:lpstr>
      <vt:lpstr>Cambria Math</vt:lpstr>
      <vt:lpstr>Gabriola</vt:lpstr>
      <vt:lpstr>Playfair Display</vt:lpstr>
      <vt:lpstr>PT Serif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Walentina</dc:creator>
  <cp:lastModifiedBy>Walentina</cp:lastModifiedBy>
  <cp:revision>9</cp:revision>
  <dcterms:created xsi:type="dcterms:W3CDTF">2023-07-10T18:59:06Z</dcterms:created>
  <dcterms:modified xsi:type="dcterms:W3CDTF">2023-07-13T12:31:00Z</dcterms:modified>
</cp:coreProperties>
</file>