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notesMasterIdLst>
    <p:notesMasterId r:id="rId71"/>
  </p:notesMasterIdLst>
  <p:sldIdLst>
    <p:sldId id="431" r:id="rId2"/>
    <p:sldId id="432" r:id="rId3"/>
    <p:sldId id="433" r:id="rId4"/>
    <p:sldId id="434" r:id="rId5"/>
    <p:sldId id="476" r:id="rId6"/>
    <p:sldId id="507" r:id="rId7"/>
    <p:sldId id="502" r:id="rId8"/>
    <p:sldId id="508" r:id="rId9"/>
    <p:sldId id="477" r:id="rId10"/>
    <p:sldId id="478" r:id="rId11"/>
    <p:sldId id="509" r:id="rId12"/>
    <p:sldId id="510" r:id="rId13"/>
    <p:sldId id="479" r:id="rId14"/>
    <p:sldId id="525" r:id="rId15"/>
    <p:sldId id="523" r:id="rId16"/>
    <p:sldId id="519" r:id="rId17"/>
    <p:sldId id="513" r:id="rId18"/>
    <p:sldId id="514" r:id="rId19"/>
    <p:sldId id="516" r:id="rId20"/>
    <p:sldId id="494" r:id="rId21"/>
    <p:sldId id="515" r:id="rId22"/>
    <p:sldId id="496" r:id="rId23"/>
    <p:sldId id="497" r:id="rId24"/>
    <p:sldId id="498" r:id="rId25"/>
    <p:sldId id="521" r:id="rId26"/>
    <p:sldId id="500" r:id="rId27"/>
    <p:sldId id="526" r:id="rId28"/>
    <p:sldId id="527" r:id="rId29"/>
    <p:sldId id="480" r:id="rId30"/>
    <p:sldId id="529" r:id="rId31"/>
    <p:sldId id="530" r:id="rId32"/>
    <p:sldId id="481" r:id="rId33"/>
    <p:sldId id="531" r:id="rId34"/>
    <p:sldId id="533" r:id="rId35"/>
    <p:sldId id="482" r:id="rId36"/>
    <p:sldId id="537" r:id="rId37"/>
    <p:sldId id="534" r:id="rId38"/>
    <p:sldId id="505" r:id="rId39"/>
    <p:sldId id="535" r:id="rId40"/>
    <p:sldId id="506" r:id="rId41"/>
    <p:sldId id="483" r:id="rId42"/>
    <p:sldId id="539" r:id="rId43"/>
    <p:sldId id="540" r:id="rId44"/>
    <p:sldId id="541" r:id="rId45"/>
    <p:sldId id="503" r:id="rId46"/>
    <p:sldId id="485" r:id="rId47"/>
    <p:sldId id="522" r:id="rId48"/>
    <p:sldId id="486" r:id="rId49"/>
    <p:sldId id="544" r:id="rId50"/>
    <p:sldId id="435" r:id="rId51"/>
    <p:sldId id="545" r:id="rId52"/>
    <p:sldId id="546" r:id="rId53"/>
    <p:sldId id="438" r:id="rId54"/>
    <p:sldId id="547" r:id="rId55"/>
    <p:sldId id="495" r:id="rId56"/>
    <p:sldId id="443" r:id="rId57"/>
    <p:sldId id="442" r:id="rId58"/>
    <p:sldId id="548" r:id="rId59"/>
    <p:sldId id="549" r:id="rId60"/>
    <p:sldId id="444" r:id="rId61"/>
    <p:sldId id="550" r:id="rId62"/>
    <p:sldId id="551" r:id="rId63"/>
    <p:sldId id="445" r:id="rId64"/>
    <p:sldId id="446" r:id="rId65"/>
    <p:sldId id="450" r:id="rId66"/>
    <p:sldId id="449" r:id="rId67"/>
    <p:sldId id="552" r:id="rId68"/>
    <p:sldId id="447" r:id="rId69"/>
    <p:sldId id="448" r:id="rId70"/>
  </p:sldIdLst>
  <p:sldSz cx="9144000" cy="6858000" type="screen4x3"/>
  <p:notesSz cx="7010400" cy="9296400"/>
  <p:defaultTextStyle>
    <a:defPPr>
      <a:defRPr lang="bg-B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6D5E8"/>
    <a:srgbClr val="DFF0F5"/>
    <a:srgbClr val="FFFFCC"/>
    <a:srgbClr val="FFFF99"/>
    <a:srgbClr val="CCFFCC"/>
    <a:srgbClr val="99FF99"/>
    <a:srgbClr val="CC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8" d="100"/>
          <a:sy n="88" d="100"/>
        </p:scale>
        <p:origin x="-1282" y="-5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Контейнер за горния колонтитул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bg-BG"/>
          </a:p>
        </p:txBody>
      </p:sp>
      <p:sp>
        <p:nvSpPr>
          <p:cNvPr id="3" name="Контейнер за дата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F0BBA4E7-E338-40F7-B648-CB5C229C02F5}" type="datetimeFigureOut">
              <a:rPr lang="bg-BG" smtClean="0"/>
              <a:pPr/>
              <a:t>11.12.2023 г.</a:t>
            </a:fld>
            <a:endParaRPr lang="bg-BG"/>
          </a:p>
        </p:txBody>
      </p:sp>
      <p:sp>
        <p:nvSpPr>
          <p:cNvPr id="4" name="Контейнер за изображение на слайда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bg-BG"/>
          </a:p>
        </p:txBody>
      </p:sp>
      <p:sp>
        <p:nvSpPr>
          <p:cNvPr id="5" name="Контейнер за бележки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bg-BG"/>
              <a:t>Щракн., за да ред. стил на загл. в обр.</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6" name="Контейнер за долния колонтитул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bg-BG"/>
          </a:p>
        </p:txBody>
      </p:sp>
      <p:sp>
        <p:nvSpPr>
          <p:cNvPr id="7" name="Контейнер за номер на слайда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38A73594-5BA2-4EF5-BF1C-717D7CCA6242}" type="slidenum">
              <a:rPr lang="bg-BG" smtClean="0"/>
              <a:pPr/>
              <a:t>‹#›</a:t>
            </a:fld>
            <a:endParaRPr lang="bg-BG"/>
          </a:p>
        </p:txBody>
      </p:sp>
    </p:spTree>
    <p:extLst>
      <p:ext uri="{BB962C8B-B14F-4D97-AF65-F5344CB8AC3E}">
        <p14:creationId xmlns:p14="http://schemas.microsoft.com/office/powerpoint/2010/main" val="4232990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Заглавен слайд">
    <p:spTree>
      <p:nvGrpSpPr>
        <p:cNvPr id="1" name=""/>
        <p:cNvGrpSpPr/>
        <p:nvPr/>
      </p:nvGrpSpPr>
      <p:grpSpPr>
        <a:xfrm>
          <a:off x="0" y="0"/>
          <a:ext cx="0" cy="0"/>
          <a:chOff x="0" y="0"/>
          <a:chExt cx="0" cy="0"/>
        </a:xfrm>
      </p:grpSpPr>
      <p:sp>
        <p:nvSpPr>
          <p:cNvPr id="2" name="Заглавие 1"/>
          <p:cNvSpPr>
            <a:spLocks noGrp="1"/>
          </p:cNvSpPr>
          <p:nvPr>
            <p:ph type="ctrTitle"/>
          </p:nvPr>
        </p:nvSpPr>
        <p:spPr>
          <a:xfrm>
            <a:off x="685800" y="2130425"/>
            <a:ext cx="7772400" cy="1470025"/>
          </a:xfrm>
        </p:spPr>
        <p:txBody>
          <a:bodyPr/>
          <a:lstStyle/>
          <a:p>
            <a:r>
              <a:rPr lang="bg-BG"/>
              <a:t>Щракнете, за да редактирате стила на заглавието в образеца</a:t>
            </a:r>
          </a:p>
        </p:txBody>
      </p:sp>
      <p:sp>
        <p:nvSpPr>
          <p:cNvPr id="3" name="Подзаглавие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bg-BG"/>
              <a:t>Щракнете, за да редактирате стила на подзаглавията в образеца</a:t>
            </a:r>
          </a:p>
        </p:txBody>
      </p:sp>
      <p:sp>
        <p:nvSpPr>
          <p:cNvPr id="4" name="Контейнер за дата 3"/>
          <p:cNvSpPr>
            <a:spLocks noGrp="1"/>
          </p:cNvSpPr>
          <p:nvPr>
            <p:ph type="dt" sz="half" idx="10"/>
          </p:nvPr>
        </p:nvSpPr>
        <p:spPr/>
        <p:txBody>
          <a:bodyPr/>
          <a:lstStyle/>
          <a:p>
            <a:fld id="{22B35730-BCF4-4396-B8B9-CDCD4DB8B04E}" type="datetimeFigureOut">
              <a:rPr lang="bg-BG" smtClean="0"/>
              <a:pPr/>
              <a:t>11.12.2023 г.</a:t>
            </a:fld>
            <a:endParaRPr lang="bg-BG"/>
          </a:p>
        </p:txBody>
      </p:sp>
      <p:sp>
        <p:nvSpPr>
          <p:cNvPr id="5" name="Контейнер за долния колонтитул 4"/>
          <p:cNvSpPr>
            <a:spLocks noGrp="1"/>
          </p:cNvSpPr>
          <p:nvPr>
            <p:ph type="ftr" sz="quarter" idx="11"/>
          </p:nvPr>
        </p:nvSpPr>
        <p:spPr/>
        <p:txBody>
          <a:bodyPr/>
          <a:lstStyle/>
          <a:p>
            <a:endParaRPr lang="bg-BG"/>
          </a:p>
        </p:txBody>
      </p:sp>
      <p:sp>
        <p:nvSpPr>
          <p:cNvPr id="6" name="Контейнер за номер на слайда 5"/>
          <p:cNvSpPr>
            <a:spLocks noGrp="1"/>
          </p:cNvSpPr>
          <p:nvPr>
            <p:ph type="sldNum" sz="quarter" idx="12"/>
          </p:nvPr>
        </p:nvSpPr>
        <p:spPr/>
        <p:txBody>
          <a:bodyPr/>
          <a:lstStyle/>
          <a:p>
            <a:fld id="{6BF4BC6A-F2F2-4189-84A7-90C3E52F200B}" type="slidenum">
              <a:rPr lang="bg-BG" smtClean="0"/>
              <a:pPr/>
              <a:t>‹#›</a:t>
            </a:fld>
            <a:endParaRPr lang="bg-BG"/>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лавие и вертикален текст">
    <p:spTree>
      <p:nvGrpSpPr>
        <p:cNvPr id="1" name=""/>
        <p:cNvGrpSpPr/>
        <p:nvPr/>
      </p:nvGrpSpPr>
      <p:grpSpPr>
        <a:xfrm>
          <a:off x="0" y="0"/>
          <a:ext cx="0" cy="0"/>
          <a:chOff x="0" y="0"/>
          <a:chExt cx="0" cy="0"/>
        </a:xfrm>
      </p:grpSpPr>
      <p:sp>
        <p:nvSpPr>
          <p:cNvPr id="2" name="Заглавие 1"/>
          <p:cNvSpPr>
            <a:spLocks noGrp="1"/>
          </p:cNvSpPr>
          <p:nvPr>
            <p:ph type="title"/>
          </p:nvPr>
        </p:nvSpPr>
        <p:spPr/>
        <p:txBody>
          <a:bodyPr/>
          <a:lstStyle/>
          <a:p>
            <a:r>
              <a:rPr lang="bg-BG"/>
              <a:t>Щракнете, за да редактирате стила на заглавието в образеца</a:t>
            </a:r>
          </a:p>
        </p:txBody>
      </p:sp>
      <p:sp>
        <p:nvSpPr>
          <p:cNvPr id="3" name="Контейнер за вертикален текст 2"/>
          <p:cNvSpPr>
            <a:spLocks noGrp="1"/>
          </p:cNvSpPr>
          <p:nvPr>
            <p:ph type="body" orient="vert" idx="1"/>
          </p:nvPr>
        </p:nvSpPr>
        <p:spPr/>
        <p:txBody>
          <a:bodyPr vert="eaVert"/>
          <a:lstStyle/>
          <a:p>
            <a:pPr lvl="0"/>
            <a:r>
              <a:rPr lang="bg-BG"/>
              <a:t>Щракн., за да ред. стил на загл. в обр.</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4" name="Контейнер за дата 3"/>
          <p:cNvSpPr>
            <a:spLocks noGrp="1"/>
          </p:cNvSpPr>
          <p:nvPr>
            <p:ph type="dt" sz="half" idx="10"/>
          </p:nvPr>
        </p:nvSpPr>
        <p:spPr/>
        <p:txBody>
          <a:bodyPr/>
          <a:lstStyle/>
          <a:p>
            <a:fld id="{22B35730-BCF4-4396-B8B9-CDCD4DB8B04E}" type="datetimeFigureOut">
              <a:rPr lang="bg-BG" smtClean="0"/>
              <a:pPr/>
              <a:t>11.12.2023 г.</a:t>
            </a:fld>
            <a:endParaRPr lang="bg-BG"/>
          </a:p>
        </p:txBody>
      </p:sp>
      <p:sp>
        <p:nvSpPr>
          <p:cNvPr id="5" name="Контейнер за долния колонтитул 4"/>
          <p:cNvSpPr>
            <a:spLocks noGrp="1"/>
          </p:cNvSpPr>
          <p:nvPr>
            <p:ph type="ftr" sz="quarter" idx="11"/>
          </p:nvPr>
        </p:nvSpPr>
        <p:spPr/>
        <p:txBody>
          <a:bodyPr/>
          <a:lstStyle/>
          <a:p>
            <a:endParaRPr lang="bg-BG"/>
          </a:p>
        </p:txBody>
      </p:sp>
      <p:sp>
        <p:nvSpPr>
          <p:cNvPr id="6" name="Контейнер за номер на слайда 5"/>
          <p:cNvSpPr>
            <a:spLocks noGrp="1"/>
          </p:cNvSpPr>
          <p:nvPr>
            <p:ph type="sldNum" sz="quarter" idx="12"/>
          </p:nvPr>
        </p:nvSpPr>
        <p:spPr/>
        <p:txBody>
          <a:bodyPr/>
          <a:lstStyle/>
          <a:p>
            <a:fld id="{6BF4BC6A-F2F2-4189-84A7-90C3E52F200B}" type="slidenum">
              <a:rPr lang="bg-BG" smtClean="0"/>
              <a:pPr/>
              <a:t>‹#›</a:t>
            </a:fld>
            <a:endParaRPr lang="bg-BG"/>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но заглавие и текст">
    <p:spTree>
      <p:nvGrpSpPr>
        <p:cNvPr id="1" name=""/>
        <p:cNvGrpSpPr/>
        <p:nvPr/>
      </p:nvGrpSpPr>
      <p:grpSpPr>
        <a:xfrm>
          <a:off x="0" y="0"/>
          <a:ext cx="0" cy="0"/>
          <a:chOff x="0" y="0"/>
          <a:chExt cx="0" cy="0"/>
        </a:xfrm>
      </p:grpSpPr>
      <p:sp>
        <p:nvSpPr>
          <p:cNvPr id="2" name="Вертикално заглавие 1"/>
          <p:cNvSpPr>
            <a:spLocks noGrp="1"/>
          </p:cNvSpPr>
          <p:nvPr>
            <p:ph type="title" orient="vert"/>
          </p:nvPr>
        </p:nvSpPr>
        <p:spPr>
          <a:xfrm>
            <a:off x="6629400" y="274638"/>
            <a:ext cx="2057400" cy="5851525"/>
          </a:xfrm>
        </p:spPr>
        <p:txBody>
          <a:bodyPr vert="eaVert"/>
          <a:lstStyle/>
          <a:p>
            <a:r>
              <a:rPr lang="bg-BG"/>
              <a:t>Щракнете, за да редактирате стила на заглавието в образеца</a:t>
            </a:r>
          </a:p>
        </p:txBody>
      </p:sp>
      <p:sp>
        <p:nvSpPr>
          <p:cNvPr id="3" name="Контейнер за вертикален текст 2"/>
          <p:cNvSpPr>
            <a:spLocks noGrp="1"/>
          </p:cNvSpPr>
          <p:nvPr>
            <p:ph type="body" orient="vert" idx="1"/>
          </p:nvPr>
        </p:nvSpPr>
        <p:spPr>
          <a:xfrm>
            <a:off x="457200" y="274638"/>
            <a:ext cx="6019800" cy="5851525"/>
          </a:xfrm>
        </p:spPr>
        <p:txBody>
          <a:bodyPr vert="eaVert"/>
          <a:lstStyle/>
          <a:p>
            <a:pPr lvl="0"/>
            <a:r>
              <a:rPr lang="bg-BG"/>
              <a:t>Щракн., за да ред. стил на загл. в обр.</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4" name="Контейнер за дата 3"/>
          <p:cNvSpPr>
            <a:spLocks noGrp="1"/>
          </p:cNvSpPr>
          <p:nvPr>
            <p:ph type="dt" sz="half" idx="10"/>
          </p:nvPr>
        </p:nvSpPr>
        <p:spPr/>
        <p:txBody>
          <a:bodyPr/>
          <a:lstStyle/>
          <a:p>
            <a:fld id="{22B35730-BCF4-4396-B8B9-CDCD4DB8B04E}" type="datetimeFigureOut">
              <a:rPr lang="bg-BG" smtClean="0"/>
              <a:pPr/>
              <a:t>11.12.2023 г.</a:t>
            </a:fld>
            <a:endParaRPr lang="bg-BG"/>
          </a:p>
        </p:txBody>
      </p:sp>
      <p:sp>
        <p:nvSpPr>
          <p:cNvPr id="5" name="Контейнер за долния колонтитул 4"/>
          <p:cNvSpPr>
            <a:spLocks noGrp="1"/>
          </p:cNvSpPr>
          <p:nvPr>
            <p:ph type="ftr" sz="quarter" idx="11"/>
          </p:nvPr>
        </p:nvSpPr>
        <p:spPr/>
        <p:txBody>
          <a:bodyPr/>
          <a:lstStyle/>
          <a:p>
            <a:endParaRPr lang="bg-BG"/>
          </a:p>
        </p:txBody>
      </p:sp>
      <p:sp>
        <p:nvSpPr>
          <p:cNvPr id="6" name="Контейнер за номер на слайда 5"/>
          <p:cNvSpPr>
            <a:spLocks noGrp="1"/>
          </p:cNvSpPr>
          <p:nvPr>
            <p:ph type="sldNum" sz="quarter" idx="12"/>
          </p:nvPr>
        </p:nvSpPr>
        <p:spPr/>
        <p:txBody>
          <a:bodyPr/>
          <a:lstStyle/>
          <a:p>
            <a:fld id="{6BF4BC6A-F2F2-4189-84A7-90C3E52F200B}" type="slidenum">
              <a:rPr lang="bg-BG" smtClean="0"/>
              <a:pPr/>
              <a:t>‹#›</a:t>
            </a:fld>
            <a:endParaRPr lang="bg-BG"/>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лавие и съдържание">
    <p:spTree>
      <p:nvGrpSpPr>
        <p:cNvPr id="1" name=""/>
        <p:cNvGrpSpPr/>
        <p:nvPr/>
      </p:nvGrpSpPr>
      <p:grpSpPr>
        <a:xfrm>
          <a:off x="0" y="0"/>
          <a:ext cx="0" cy="0"/>
          <a:chOff x="0" y="0"/>
          <a:chExt cx="0" cy="0"/>
        </a:xfrm>
      </p:grpSpPr>
      <p:sp>
        <p:nvSpPr>
          <p:cNvPr id="2" name="Заглавие 1"/>
          <p:cNvSpPr>
            <a:spLocks noGrp="1"/>
          </p:cNvSpPr>
          <p:nvPr>
            <p:ph type="title"/>
          </p:nvPr>
        </p:nvSpPr>
        <p:spPr/>
        <p:txBody>
          <a:bodyPr/>
          <a:lstStyle/>
          <a:p>
            <a:r>
              <a:rPr lang="bg-BG"/>
              <a:t>Щракнете, за да редактирате стила на заглавието в образеца</a:t>
            </a:r>
          </a:p>
        </p:txBody>
      </p:sp>
      <p:sp>
        <p:nvSpPr>
          <p:cNvPr id="3" name="Контейнер за съдържание 2"/>
          <p:cNvSpPr>
            <a:spLocks noGrp="1"/>
          </p:cNvSpPr>
          <p:nvPr>
            <p:ph idx="1"/>
          </p:nvPr>
        </p:nvSpPr>
        <p:spPr/>
        <p:txBody>
          <a:bodyPr/>
          <a:lstStyle/>
          <a:p>
            <a:pPr lvl="0"/>
            <a:r>
              <a:rPr lang="bg-BG"/>
              <a:t>Щракн., за да ред. стил на загл. в обр.</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4" name="Контейнер за дата 3"/>
          <p:cNvSpPr>
            <a:spLocks noGrp="1"/>
          </p:cNvSpPr>
          <p:nvPr>
            <p:ph type="dt" sz="half" idx="10"/>
          </p:nvPr>
        </p:nvSpPr>
        <p:spPr/>
        <p:txBody>
          <a:bodyPr/>
          <a:lstStyle/>
          <a:p>
            <a:fld id="{22B35730-BCF4-4396-B8B9-CDCD4DB8B04E}" type="datetimeFigureOut">
              <a:rPr lang="bg-BG" smtClean="0"/>
              <a:pPr/>
              <a:t>11.12.2023 г.</a:t>
            </a:fld>
            <a:endParaRPr lang="bg-BG"/>
          </a:p>
        </p:txBody>
      </p:sp>
      <p:sp>
        <p:nvSpPr>
          <p:cNvPr id="5" name="Контейнер за долния колонтитул 4"/>
          <p:cNvSpPr>
            <a:spLocks noGrp="1"/>
          </p:cNvSpPr>
          <p:nvPr>
            <p:ph type="ftr" sz="quarter" idx="11"/>
          </p:nvPr>
        </p:nvSpPr>
        <p:spPr/>
        <p:txBody>
          <a:bodyPr/>
          <a:lstStyle/>
          <a:p>
            <a:endParaRPr lang="bg-BG"/>
          </a:p>
        </p:txBody>
      </p:sp>
      <p:sp>
        <p:nvSpPr>
          <p:cNvPr id="6" name="Контейнер за номер на слайда 5"/>
          <p:cNvSpPr>
            <a:spLocks noGrp="1"/>
          </p:cNvSpPr>
          <p:nvPr>
            <p:ph type="sldNum" sz="quarter" idx="12"/>
          </p:nvPr>
        </p:nvSpPr>
        <p:spPr/>
        <p:txBody>
          <a:bodyPr/>
          <a:lstStyle/>
          <a:p>
            <a:fld id="{6BF4BC6A-F2F2-4189-84A7-90C3E52F200B}" type="slidenum">
              <a:rPr lang="bg-BG" smtClean="0"/>
              <a:pPr/>
              <a:t>‹#›</a:t>
            </a:fld>
            <a:endParaRPr lang="bg-BG"/>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лавка на секция">
    <p:spTree>
      <p:nvGrpSpPr>
        <p:cNvPr id="1" name=""/>
        <p:cNvGrpSpPr/>
        <p:nvPr/>
      </p:nvGrpSpPr>
      <p:grpSpPr>
        <a:xfrm>
          <a:off x="0" y="0"/>
          <a:ext cx="0" cy="0"/>
          <a:chOff x="0" y="0"/>
          <a:chExt cx="0" cy="0"/>
        </a:xfrm>
      </p:grpSpPr>
      <p:sp>
        <p:nvSpPr>
          <p:cNvPr id="2" name="Заглавие 1"/>
          <p:cNvSpPr>
            <a:spLocks noGrp="1"/>
          </p:cNvSpPr>
          <p:nvPr>
            <p:ph type="title"/>
          </p:nvPr>
        </p:nvSpPr>
        <p:spPr>
          <a:xfrm>
            <a:off x="722313" y="4406900"/>
            <a:ext cx="7772400" cy="1362075"/>
          </a:xfrm>
        </p:spPr>
        <p:txBody>
          <a:bodyPr anchor="t"/>
          <a:lstStyle>
            <a:lvl1pPr algn="l">
              <a:defRPr sz="4000" b="1" cap="all"/>
            </a:lvl1pPr>
          </a:lstStyle>
          <a:p>
            <a:r>
              <a:rPr lang="bg-BG"/>
              <a:t>Щракнете, за да редактирате стила на заглавието в образеца</a:t>
            </a:r>
          </a:p>
        </p:txBody>
      </p:sp>
      <p:sp>
        <p:nvSpPr>
          <p:cNvPr id="3" name="Текстов контейне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bg-BG"/>
              <a:t>Щракн., за да ред. стил на загл. в обр.</a:t>
            </a:r>
          </a:p>
        </p:txBody>
      </p:sp>
      <p:sp>
        <p:nvSpPr>
          <p:cNvPr id="4" name="Контейнер за дата 3"/>
          <p:cNvSpPr>
            <a:spLocks noGrp="1"/>
          </p:cNvSpPr>
          <p:nvPr>
            <p:ph type="dt" sz="half" idx="10"/>
          </p:nvPr>
        </p:nvSpPr>
        <p:spPr/>
        <p:txBody>
          <a:bodyPr/>
          <a:lstStyle/>
          <a:p>
            <a:fld id="{22B35730-BCF4-4396-B8B9-CDCD4DB8B04E}" type="datetimeFigureOut">
              <a:rPr lang="bg-BG" smtClean="0"/>
              <a:pPr/>
              <a:t>11.12.2023 г.</a:t>
            </a:fld>
            <a:endParaRPr lang="bg-BG"/>
          </a:p>
        </p:txBody>
      </p:sp>
      <p:sp>
        <p:nvSpPr>
          <p:cNvPr id="5" name="Контейнер за долния колонтитул 4"/>
          <p:cNvSpPr>
            <a:spLocks noGrp="1"/>
          </p:cNvSpPr>
          <p:nvPr>
            <p:ph type="ftr" sz="quarter" idx="11"/>
          </p:nvPr>
        </p:nvSpPr>
        <p:spPr/>
        <p:txBody>
          <a:bodyPr/>
          <a:lstStyle/>
          <a:p>
            <a:endParaRPr lang="bg-BG"/>
          </a:p>
        </p:txBody>
      </p:sp>
      <p:sp>
        <p:nvSpPr>
          <p:cNvPr id="6" name="Контейнер за номер на слайда 5"/>
          <p:cNvSpPr>
            <a:spLocks noGrp="1"/>
          </p:cNvSpPr>
          <p:nvPr>
            <p:ph type="sldNum" sz="quarter" idx="12"/>
          </p:nvPr>
        </p:nvSpPr>
        <p:spPr/>
        <p:txBody>
          <a:bodyPr/>
          <a:lstStyle/>
          <a:p>
            <a:fld id="{6BF4BC6A-F2F2-4189-84A7-90C3E52F200B}" type="slidenum">
              <a:rPr lang="bg-BG" smtClean="0"/>
              <a:pPr/>
              <a:t>‹#›</a:t>
            </a:fld>
            <a:endParaRPr lang="bg-BG"/>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е съдържания">
    <p:spTree>
      <p:nvGrpSpPr>
        <p:cNvPr id="1" name=""/>
        <p:cNvGrpSpPr/>
        <p:nvPr/>
      </p:nvGrpSpPr>
      <p:grpSpPr>
        <a:xfrm>
          <a:off x="0" y="0"/>
          <a:ext cx="0" cy="0"/>
          <a:chOff x="0" y="0"/>
          <a:chExt cx="0" cy="0"/>
        </a:xfrm>
      </p:grpSpPr>
      <p:sp>
        <p:nvSpPr>
          <p:cNvPr id="2" name="Заглавие 1"/>
          <p:cNvSpPr>
            <a:spLocks noGrp="1"/>
          </p:cNvSpPr>
          <p:nvPr>
            <p:ph type="title"/>
          </p:nvPr>
        </p:nvSpPr>
        <p:spPr/>
        <p:txBody>
          <a:bodyPr/>
          <a:lstStyle/>
          <a:p>
            <a:r>
              <a:rPr lang="bg-BG"/>
              <a:t>Щракнете, за да редактирате стила на заглавието в образеца</a:t>
            </a:r>
          </a:p>
        </p:txBody>
      </p:sp>
      <p:sp>
        <p:nvSpPr>
          <p:cNvPr id="3" name="Контейнер за съдържани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bg-BG"/>
              <a:t>Щракн., за да ред. стил на загл. в обр.</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4" name="Контейнер за съдържани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bg-BG"/>
              <a:t>Щракн., за да ред. стил на загл. в обр.</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5" name="Контейнер за дата 4"/>
          <p:cNvSpPr>
            <a:spLocks noGrp="1"/>
          </p:cNvSpPr>
          <p:nvPr>
            <p:ph type="dt" sz="half" idx="10"/>
          </p:nvPr>
        </p:nvSpPr>
        <p:spPr/>
        <p:txBody>
          <a:bodyPr/>
          <a:lstStyle/>
          <a:p>
            <a:fld id="{22B35730-BCF4-4396-B8B9-CDCD4DB8B04E}" type="datetimeFigureOut">
              <a:rPr lang="bg-BG" smtClean="0"/>
              <a:pPr/>
              <a:t>11.12.2023 г.</a:t>
            </a:fld>
            <a:endParaRPr lang="bg-BG"/>
          </a:p>
        </p:txBody>
      </p:sp>
      <p:sp>
        <p:nvSpPr>
          <p:cNvPr id="6" name="Контейнер за долния колонтитул 5"/>
          <p:cNvSpPr>
            <a:spLocks noGrp="1"/>
          </p:cNvSpPr>
          <p:nvPr>
            <p:ph type="ftr" sz="quarter" idx="11"/>
          </p:nvPr>
        </p:nvSpPr>
        <p:spPr/>
        <p:txBody>
          <a:bodyPr/>
          <a:lstStyle/>
          <a:p>
            <a:endParaRPr lang="bg-BG"/>
          </a:p>
        </p:txBody>
      </p:sp>
      <p:sp>
        <p:nvSpPr>
          <p:cNvPr id="7" name="Контейнер за номер на слайда 6"/>
          <p:cNvSpPr>
            <a:spLocks noGrp="1"/>
          </p:cNvSpPr>
          <p:nvPr>
            <p:ph type="sldNum" sz="quarter" idx="12"/>
          </p:nvPr>
        </p:nvSpPr>
        <p:spPr/>
        <p:txBody>
          <a:bodyPr/>
          <a:lstStyle/>
          <a:p>
            <a:fld id="{6BF4BC6A-F2F2-4189-84A7-90C3E52F200B}" type="slidenum">
              <a:rPr lang="bg-BG" smtClean="0"/>
              <a:pPr/>
              <a:t>‹#›</a:t>
            </a:fld>
            <a:endParaRPr lang="bg-BG"/>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лавие 1"/>
          <p:cNvSpPr>
            <a:spLocks noGrp="1"/>
          </p:cNvSpPr>
          <p:nvPr>
            <p:ph type="title"/>
          </p:nvPr>
        </p:nvSpPr>
        <p:spPr/>
        <p:txBody>
          <a:bodyPr/>
          <a:lstStyle>
            <a:lvl1pPr>
              <a:defRPr/>
            </a:lvl1pPr>
          </a:lstStyle>
          <a:p>
            <a:r>
              <a:rPr lang="bg-BG"/>
              <a:t>Щракнете, за да редактирате стила на заглавието в образеца</a:t>
            </a:r>
          </a:p>
        </p:txBody>
      </p:sp>
      <p:sp>
        <p:nvSpPr>
          <p:cNvPr id="3" name="Текстов контейне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bg-BG"/>
              <a:t>Щракн., за да ред. стил на загл. в обр.</a:t>
            </a:r>
          </a:p>
        </p:txBody>
      </p:sp>
      <p:sp>
        <p:nvSpPr>
          <p:cNvPr id="4" name="Контейнер за съдържани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bg-BG"/>
              <a:t>Щракн., за да ред. стил на загл. в обр.</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5" name="Текстов контейне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bg-BG"/>
              <a:t>Щракн., за да ред. стил на загл. в обр.</a:t>
            </a:r>
          </a:p>
        </p:txBody>
      </p:sp>
      <p:sp>
        <p:nvSpPr>
          <p:cNvPr id="6" name="Контейнер за съдържани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bg-BG"/>
              <a:t>Щракн., за да ред. стил на загл. в обр.</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7" name="Контейнер за дата 6"/>
          <p:cNvSpPr>
            <a:spLocks noGrp="1"/>
          </p:cNvSpPr>
          <p:nvPr>
            <p:ph type="dt" sz="half" idx="10"/>
          </p:nvPr>
        </p:nvSpPr>
        <p:spPr/>
        <p:txBody>
          <a:bodyPr/>
          <a:lstStyle/>
          <a:p>
            <a:fld id="{22B35730-BCF4-4396-B8B9-CDCD4DB8B04E}" type="datetimeFigureOut">
              <a:rPr lang="bg-BG" smtClean="0"/>
              <a:pPr/>
              <a:t>11.12.2023 г.</a:t>
            </a:fld>
            <a:endParaRPr lang="bg-BG"/>
          </a:p>
        </p:txBody>
      </p:sp>
      <p:sp>
        <p:nvSpPr>
          <p:cNvPr id="8" name="Контейнер за долния колонтитул 7"/>
          <p:cNvSpPr>
            <a:spLocks noGrp="1"/>
          </p:cNvSpPr>
          <p:nvPr>
            <p:ph type="ftr" sz="quarter" idx="11"/>
          </p:nvPr>
        </p:nvSpPr>
        <p:spPr/>
        <p:txBody>
          <a:bodyPr/>
          <a:lstStyle/>
          <a:p>
            <a:endParaRPr lang="bg-BG"/>
          </a:p>
        </p:txBody>
      </p:sp>
      <p:sp>
        <p:nvSpPr>
          <p:cNvPr id="9" name="Контейнер за номер на слайда 8"/>
          <p:cNvSpPr>
            <a:spLocks noGrp="1"/>
          </p:cNvSpPr>
          <p:nvPr>
            <p:ph type="sldNum" sz="quarter" idx="12"/>
          </p:nvPr>
        </p:nvSpPr>
        <p:spPr/>
        <p:txBody>
          <a:bodyPr/>
          <a:lstStyle/>
          <a:p>
            <a:fld id="{6BF4BC6A-F2F2-4189-84A7-90C3E52F200B}" type="slidenum">
              <a:rPr lang="bg-BG" smtClean="0"/>
              <a:pPr/>
              <a:t>‹#›</a:t>
            </a:fld>
            <a:endParaRPr lang="bg-BG"/>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Само заглавие">
    <p:spTree>
      <p:nvGrpSpPr>
        <p:cNvPr id="1" name=""/>
        <p:cNvGrpSpPr/>
        <p:nvPr/>
      </p:nvGrpSpPr>
      <p:grpSpPr>
        <a:xfrm>
          <a:off x="0" y="0"/>
          <a:ext cx="0" cy="0"/>
          <a:chOff x="0" y="0"/>
          <a:chExt cx="0" cy="0"/>
        </a:xfrm>
      </p:grpSpPr>
      <p:sp>
        <p:nvSpPr>
          <p:cNvPr id="2" name="Заглавие 1"/>
          <p:cNvSpPr>
            <a:spLocks noGrp="1"/>
          </p:cNvSpPr>
          <p:nvPr>
            <p:ph type="title"/>
          </p:nvPr>
        </p:nvSpPr>
        <p:spPr/>
        <p:txBody>
          <a:bodyPr/>
          <a:lstStyle/>
          <a:p>
            <a:r>
              <a:rPr lang="bg-BG"/>
              <a:t>Щракнете, за да редактирате стила на заглавието в образеца</a:t>
            </a:r>
          </a:p>
        </p:txBody>
      </p:sp>
      <p:sp>
        <p:nvSpPr>
          <p:cNvPr id="3" name="Контейнер за дата 2"/>
          <p:cNvSpPr>
            <a:spLocks noGrp="1"/>
          </p:cNvSpPr>
          <p:nvPr>
            <p:ph type="dt" sz="half" idx="10"/>
          </p:nvPr>
        </p:nvSpPr>
        <p:spPr/>
        <p:txBody>
          <a:bodyPr/>
          <a:lstStyle/>
          <a:p>
            <a:fld id="{22B35730-BCF4-4396-B8B9-CDCD4DB8B04E}" type="datetimeFigureOut">
              <a:rPr lang="bg-BG" smtClean="0"/>
              <a:pPr/>
              <a:t>11.12.2023 г.</a:t>
            </a:fld>
            <a:endParaRPr lang="bg-BG"/>
          </a:p>
        </p:txBody>
      </p:sp>
      <p:sp>
        <p:nvSpPr>
          <p:cNvPr id="4" name="Контейнер за долния колонтитул 3"/>
          <p:cNvSpPr>
            <a:spLocks noGrp="1"/>
          </p:cNvSpPr>
          <p:nvPr>
            <p:ph type="ftr" sz="quarter" idx="11"/>
          </p:nvPr>
        </p:nvSpPr>
        <p:spPr/>
        <p:txBody>
          <a:bodyPr/>
          <a:lstStyle/>
          <a:p>
            <a:endParaRPr lang="bg-BG"/>
          </a:p>
        </p:txBody>
      </p:sp>
      <p:sp>
        <p:nvSpPr>
          <p:cNvPr id="5" name="Контейнер за номер на слайда 4"/>
          <p:cNvSpPr>
            <a:spLocks noGrp="1"/>
          </p:cNvSpPr>
          <p:nvPr>
            <p:ph type="sldNum" sz="quarter" idx="12"/>
          </p:nvPr>
        </p:nvSpPr>
        <p:spPr/>
        <p:txBody>
          <a:bodyPr/>
          <a:lstStyle/>
          <a:p>
            <a:fld id="{6BF4BC6A-F2F2-4189-84A7-90C3E52F200B}" type="slidenum">
              <a:rPr lang="bg-BG" smtClean="0"/>
              <a:pPr/>
              <a:t>‹#›</a:t>
            </a:fld>
            <a:endParaRPr lang="bg-BG"/>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разен">
    <p:spTree>
      <p:nvGrpSpPr>
        <p:cNvPr id="1" name=""/>
        <p:cNvGrpSpPr/>
        <p:nvPr/>
      </p:nvGrpSpPr>
      <p:grpSpPr>
        <a:xfrm>
          <a:off x="0" y="0"/>
          <a:ext cx="0" cy="0"/>
          <a:chOff x="0" y="0"/>
          <a:chExt cx="0" cy="0"/>
        </a:xfrm>
      </p:grpSpPr>
      <p:sp>
        <p:nvSpPr>
          <p:cNvPr id="2" name="Контейнер за дата 1"/>
          <p:cNvSpPr>
            <a:spLocks noGrp="1"/>
          </p:cNvSpPr>
          <p:nvPr>
            <p:ph type="dt" sz="half" idx="10"/>
          </p:nvPr>
        </p:nvSpPr>
        <p:spPr/>
        <p:txBody>
          <a:bodyPr/>
          <a:lstStyle/>
          <a:p>
            <a:fld id="{22B35730-BCF4-4396-B8B9-CDCD4DB8B04E}" type="datetimeFigureOut">
              <a:rPr lang="bg-BG" smtClean="0"/>
              <a:pPr/>
              <a:t>11.12.2023 г.</a:t>
            </a:fld>
            <a:endParaRPr lang="bg-BG"/>
          </a:p>
        </p:txBody>
      </p:sp>
      <p:sp>
        <p:nvSpPr>
          <p:cNvPr id="3" name="Контейнер за долния колонтитул 2"/>
          <p:cNvSpPr>
            <a:spLocks noGrp="1"/>
          </p:cNvSpPr>
          <p:nvPr>
            <p:ph type="ftr" sz="quarter" idx="11"/>
          </p:nvPr>
        </p:nvSpPr>
        <p:spPr/>
        <p:txBody>
          <a:bodyPr/>
          <a:lstStyle/>
          <a:p>
            <a:endParaRPr lang="bg-BG"/>
          </a:p>
        </p:txBody>
      </p:sp>
      <p:sp>
        <p:nvSpPr>
          <p:cNvPr id="4" name="Контейнер за номер на слайда 3"/>
          <p:cNvSpPr>
            <a:spLocks noGrp="1"/>
          </p:cNvSpPr>
          <p:nvPr>
            <p:ph type="sldNum" sz="quarter" idx="12"/>
          </p:nvPr>
        </p:nvSpPr>
        <p:spPr/>
        <p:txBody>
          <a:bodyPr/>
          <a:lstStyle/>
          <a:p>
            <a:fld id="{6BF4BC6A-F2F2-4189-84A7-90C3E52F200B}" type="slidenum">
              <a:rPr lang="bg-BG" smtClean="0"/>
              <a:pPr/>
              <a:t>‹#›</a:t>
            </a:fld>
            <a:endParaRPr lang="bg-BG"/>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Съдържание с надпис">
    <p:spTree>
      <p:nvGrpSpPr>
        <p:cNvPr id="1" name=""/>
        <p:cNvGrpSpPr/>
        <p:nvPr/>
      </p:nvGrpSpPr>
      <p:grpSpPr>
        <a:xfrm>
          <a:off x="0" y="0"/>
          <a:ext cx="0" cy="0"/>
          <a:chOff x="0" y="0"/>
          <a:chExt cx="0" cy="0"/>
        </a:xfrm>
      </p:grpSpPr>
      <p:sp>
        <p:nvSpPr>
          <p:cNvPr id="2" name="Заглавие 1"/>
          <p:cNvSpPr>
            <a:spLocks noGrp="1"/>
          </p:cNvSpPr>
          <p:nvPr>
            <p:ph type="title"/>
          </p:nvPr>
        </p:nvSpPr>
        <p:spPr>
          <a:xfrm>
            <a:off x="457200" y="273050"/>
            <a:ext cx="3008313" cy="1162050"/>
          </a:xfrm>
        </p:spPr>
        <p:txBody>
          <a:bodyPr anchor="b"/>
          <a:lstStyle>
            <a:lvl1pPr algn="l">
              <a:defRPr sz="2000" b="1"/>
            </a:lvl1pPr>
          </a:lstStyle>
          <a:p>
            <a:r>
              <a:rPr lang="bg-BG"/>
              <a:t>Щракнете, за да редактирате стила на заглавието в образеца</a:t>
            </a:r>
          </a:p>
        </p:txBody>
      </p:sp>
      <p:sp>
        <p:nvSpPr>
          <p:cNvPr id="3" name="Контейнер за съдържани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bg-BG"/>
              <a:t>Щракн., за да ред. стил на загл. в обр.</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4" name="Текстов контейне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bg-BG"/>
              <a:t>Щракн., за да ред. стил на загл. в обр.</a:t>
            </a:r>
          </a:p>
        </p:txBody>
      </p:sp>
      <p:sp>
        <p:nvSpPr>
          <p:cNvPr id="5" name="Контейнер за дата 4"/>
          <p:cNvSpPr>
            <a:spLocks noGrp="1"/>
          </p:cNvSpPr>
          <p:nvPr>
            <p:ph type="dt" sz="half" idx="10"/>
          </p:nvPr>
        </p:nvSpPr>
        <p:spPr/>
        <p:txBody>
          <a:bodyPr/>
          <a:lstStyle/>
          <a:p>
            <a:fld id="{22B35730-BCF4-4396-B8B9-CDCD4DB8B04E}" type="datetimeFigureOut">
              <a:rPr lang="bg-BG" smtClean="0"/>
              <a:pPr/>
              <a:t>11.12.2023 г.</a:t>
            </a:fld>
            <a:endParaRPr lang="bg-BG"/>
          </a:p>
        </p:txBody>
      </p:sp>
      <p:sp>
        <p:nvSpPr>
          <p:cNvPr id="6" name="Контейнер за долния колонтитул 5"/>
          <p:cNvSpPr>
            <a:spLocks noGrp="1"/>
          </p:cNvSpPr>
          <p:nvPr>
            <p:ph type="ftr" sz="quarter" idx="11"/>
          </p:nvPr>
        </p:nvSpPr>
        <p:spPr/>
        <p:txBody>
          <a:bodyPr/>
          <a:lstStyle/>
          <a:p>
            <a:endParaRPr lang="bg-BG"/>
          </a:p>
        </p:txBody>
      </p:sp>
      <p:sp>
        <p:nvSpPr>
          <p:cNvPr id="7" name="Контейнер за номер на слайда 6"/>
          <p:cNvSpPr>
            <a:spLocks noGrp="1"/>
          </p:cNvSpPr>
          <p:nvPr>
            <p:ph type="sldNum" sz="quarter" idx="12"/>
          </p:nvPr>
        </p:nvSpPr>
        <p:spPr/>
        <p:txBody>
          <a:bodyPr/>
          <a:lstStyle/>
          <a:p>
            <a:fld id="{6BF4BC6A-F2F2-4189-84A7-90C3E52F200B}" type="slidenum">
              <a:rPr lang="bg-BG" smtClean="0"/>
              <a:pPr/>
              <a:t>‹#›</a:t>
            </a:fld>
            <a:endParaRPr lang="bg-BG"/>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Картина с надпис">
    <p:spTree>
      <p:nvGrpSpPr>
        <p:cNvPr id="1" name=""/>
        <p:cNvGrpSpPr/>
        <p:nvPr/>
      </p:nvGrpSpPr>
      <p:grpSpPr>
        <a:xfrm>
          <a:off x="0" y="0"/>
          <a:ext cx="0" cy="0"/>
          <a:chOff x="0" y="0"/>
          <a:chExt cx="0" cy="0"/>
        </a:xfrm>
      </p:grpSpPr>
      <p:sp>
        <p:nvSpPr>
          <p:cNvPr id="2" name="Заглавие 1"/>
          <p:cNvSpPr>
            <a:spLocks noGrp="1"/>
          </p:cNvSpPr>
          <p:nvPr>
            <p:ph type="title"/>
          </p:nvPr>
        </p:nvSpPr>
        <p:spPr>
          <a:xfrm>
            <a:off x="1792288" y="4800600"/>
            <a:ext cx="5486400" cy="566738"/>
          </a:xfrm>
        </p:spPr>
        <p:txBody>
          <a:bodyPr anchor="b"/>
          <a:lstStyle>
            <a:lvl1pPr algn="l">
              <a:defRPr sz="2000" b="1"/>
            </a:lvl1pPr>
          </a:lstStyle>
          <a:p>
            <a:r>
              <a:rPr lang="bg-BG"/>
              <a:t>Щракнете, за да редактирате стила на заглавието в образеца</a:t>
            </a:r>
          </a:p>
        </p:txBody>
      </p:sp>
      <p:sp>
        <p:nvSpPr>
          <p:cNvPr id="3" name="Контейнер за картина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bg-BG"/>
          </a:p>
        </p:txBody>
      </p:sp>
      <p:sp>
        <p:nvSpPr>
          <p:cNvPr id="4" name="Текстов контейне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bg-BG"/>
              <a:t>Щракн., за да ред. стил на загл. в обр.</a:t>
            </a:r>
          </a:p>
        </p:txBody>
      </p:sp>
      <p:sp>
        <p:nvSpPr>
          <p:cNvPr id="5" name="Контейнер за дата 4"/>
          <p:cNvSpPr>
            <a:spLocks noGrp="1"/>
          </p:cNvSpPr>
          <p:nvPr>
            <p:ph type="dt" sz="half" idx="10"/>
          </p:nvPr>
        </p:nvSpPr>
        <p:spPr/>
        <p:txBody>
          <a:bodyPr/>
          <a:lstStyle/>
          <a:p>
            <a:fld id="{22B35730-BCF4-4396-B8B9-CDCD4DB8B04E}" type="datetimeFigureOut">
              <a:rPr lang="bg-BG" smtClean="0"/>
              <a:pPr/>
              <a:t>11.12.2023 г.</a:t>
            </a:fld>
            <a:endParaRPr lang="bg-BG"/>
          </a:p>
        </p:txBody>
      </p:sp>
      <p:sp>
        <p:nvSpPr>
          <p:cNvPr id="6" name="Контейнер за долния колонтитул 5"/>
          <p:cNvSpPr>
            <a:spLocks noGrp="1"/>
          </p:cNvSpPr>
          <p:nvPr>
            <p:ph type="ftr" sz="quarter" idx="11"/>
          </p:nvPr>
        </p:nvSpPr>
        <p:spPr/>
        <p:txBody>
          <a:bodyPr/>
          <a:lstStyle/>
          <a:p>
            <a:endParaRPr lang="bg-BG"/>
          </a:p>
        </p:txBody>
      </p:sp>
      <p:sp>
        <p:nvSpPr>
          <p:cNvPr id="7" name="Контейнер за номер на слайда 6"/>
          <p:cNvSpPr>
            <a:spLocks noGrp="1"/>
          </p:cNvSpPr>
          <p:nvPr>
            <p:ph type="sldNum" sz="quarter" idx="12"/>
          </p:nvPr>
        </p:nvSpPr>
        <p:spPr/>
        <p:txBody>
          <a:bodyPr/>
          <a:lstStyle/>
          <a:p>
            <a:fld id="{6BF4BC6A-F2F2-4189-84A7-90C3E52F200B}" type="slidenum">
              <a:rPr lang="bg-BG" smtClean="0"/>
              <a:pPr/>
              <a:t>‹#›</a:t>
            </a:fld>
            <a:endParaRPr lang="bg-BG"/>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Контейнер за заглавие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bg-BG"/>
              <a:t>Щракнете, за да редактирате стила на заглавието в образеца</a:t>
            </a:r>
          </a:p>
        </p:txBody>
      </p:sp>
      <p:sp>
        <p:nvSpPr>
          <p:cNvPr id="3" name="Текстов контейне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bg-BG"/>
              <a:t>Щракн., за да ред. стил на загл. в обр.</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4" name="Контейнер за 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B35730-BCF4-4396-B8B9-CDCD4DB8B04E}" type="datetimeFigureOut">
              <a:rPr lang="bg-BG" smtClean="0"/>
              <a:pPr/>
              <a:t>11.12.2023 г.</a:t>
            </a:fld>
            <a:endParaRPr lang="bg-BG"/>
          </a:p>
        </p:txBody>
      </p:sp>
      <p:sp>
        <p:nvSpPr>
          <p:cNvPr id="5" name="Контейнер за долния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bg-BG"/>
          </a:p>
        </p:txBody>
      </p:sp>
      <p:sp>
        <p:nvSpPr>
          <p:cNvPr id="6" name="Контейнер за номер на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F4BC6A-F2F2-4189-84A7-90C3E52F200B}" type="slidenum">
              <a:rPr lang="bg-BG" smtClean="0"/>
              <a:pPr/>
              <a:t>‹#›</a:t>
            </a:fld>
            <a:endParaRPr lang="bg-BG"/>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bg-B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hyperlink" Target="mailto:info-1000056@edu.mon.bg."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2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64.jpeg"/><Relationship Id="rId4" Type="http://schemas.openxmlformats.org/officeDocument/2006/relationships/image" Target="../media/image63.jpeg"/></Relationships>
</file>

<file path=ppt/slides/_rels/slide2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67.jpeg"/><Relationship Id="rId4" Type="http://schemas.openxmlformats.org/officeDocument/2006/relationships/image" Target="../media/image66.jpeg"/></Relationships>
</file>

<file path=ppt/slides/_rels/slide2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70.jpeg"/><Relationship Id="rId4" Type="http://schemas.openxmlformats.org/officeDocument/2006/relationships/image" Target="../media/image69.jpeg"/></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3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3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3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3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3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83.jpeg"/></Relationships>
</file>

<file path=ppt/slides/_rels/slide3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86.jpeg"/><Relationship Id="rId4" Type="http://schemas.openxmlformats.org/officeDocument/2006/relationships/image" Target="../media/image85.jpe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87.jpeg"/><Relationship Id="rId7" Type="http://schemas.openxmlformats.org/officeDocument/2006/relationships/image" Target="../media/image91.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4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3.jpeg"/></Relationships>
</file>

<file path=ppt/slides/_rels/slide4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96.jpeg"/><Relationship Id="rId4" Type="http://schemas.openxmlformats.org/officeDocument/2006/relationships/image" Target="../media/image95.jpeg"/></Relationships>
</file>

<file path=ppt/slides/_rels/slide4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99.jpeg"/><Relationship Id="rId4" Type="http://schemas.openxmlformats.org/officeDocument/2006/relationships/image" Target="../media/image98.jpeg"/></Relationships>
</file>

<file path=ppt/slides/_rels/slide4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02.jpeg"/><Relationship Id="rId4" Type="http://schemas.openxmlformats.org/officeDocument/2006/relationships/image" Target="../media/image101.jpeg"/></Relationships>
</file>

<file path=ppt/slides/_rels/slide47.xml.rels><?xml version="1.0" encoding="UTF-8" standalone="yes"?>
<Relationships xmlns="http://schemas.openxmlformats.org/package/2006/relationships"><Relationship Id="rId3" Type="http://schemas.openxmlformats.org/officeDocument/2006/relationships/image" Target="../media/image103.jpeg"/><Relationship Id="rId7" Type="http://schemas.openxmlformats.org/officeDocument/2006/relationships/image" Target="../media/image107.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4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10.jpeg"/><Relationship Id="rId4" Type="http://schemas.openxmlformats.org/officeDocument/2006/relationships/image" Target="../media/image109.jpeg"/></Relationships>
</file>

<file path=ppt/slides/_rels/slide49.xml.rels><?xml version="1.0" encoding="UTF-8" standalone="yes"?>
<Relationships xmlns="http://schemas.openxmlformats.org/package/2006/relationships"><Relationship Id="rId3" Type="http://schemas.openxmlformats.org/officeDocument/2006/relationships/image" Target="../media/image111.jpeg"/><Relationship Id="rId7" Type="http://schemas.openxmlformats.org/officeDocument/2006/relationships/image" Target="../media/image115.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16.jpeg"/><Relationship Id="rId7" Type="http://schemas.openxmlformats.org/officeDocument/2006/relationships/image" Target="../media/image120.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s>
</file>

<file path=ppt/slides/_rels/slide5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24.jpeg"/><Relationship Id="rId4" Type="http://schemas.openxmlformats.org/officeDocument/2006/relationships/image" Target="../media/image123.jpeg"/></Relationships>
</file>

<file path=ppt/slides/_rels/slide5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126.jpeg"/></Relationships>
</file>

<file path=ppt/slides/_rels/slide5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29.jpeg"/><Relationship Id="rId4" Type="http://schemas.openxmlformats.org/officeDocument/2006/relationships/image" Target="../media/image128.jpeg"/></Relationships>
</file>

<file path=ppt/slides/_rels/slide57.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32.jpeg"/><Relationship Id="rId4" Type="http://schemas.openxmlformats.org/officeDocument/2006/relationships/image" Target="../media/image131.jpeg"/></Relationships>
</file>

<file path=ppt/slides/_rels/slide58.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36.jpeg"/><Relationship Id="rId5" Type="http://schemas.openxmlformats.org/officeDocument/2006/relationships/image" Target="../media/image135.jpeg"/><Relationship Id="rId4" Type="http://schemas.openxmlformats.org/officeDocument/2006/relationships/image" Target="../media/image134.jpeg"/></Relationships>
</file>

<file path=ppt/slides/_rels/slide59.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39.jpeg"/><Relationship Id="rId4" Type="http://schemas.openxmlformats.org/officeDocument/2006/relationships/image" Target="../media/image138.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6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40.png"/><Relationship Id="rId7" Type="http://schemas.openxmlformats.org/officeDocument/2006/relationships/image" Target="../media/image144.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43.jpeg"/><Relationship Id="rId5" Type="http://schemas.openxmlformats.org/officeDocument/2006/relationships/image" Target="../media/image142.jpeg"/><Relationship Id="rId4" Type="http://schemas.openxmlformats.org/officeDocument/2006/relationships/image" Target="../media/image141.jpeg"/></Relationships>
</file>

<file path=ppt/slides/_rels/slide62.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144.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45.jpeg"/><Relationship Id="rId5" Type="http://schemas.openxmlformats.org/officeDocument/2006/relationships/image" Target="../media/image30.jpeg"/><Relationship Id="rId4" Type="http://schemas.openxmlformats.org/officeDocument/2006/relationships/image" Target="../media/image28.jpeg"/></Relationships>
</file>

<file path=ppt/slides/_rels/slide6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49.jpeg"/><Relationship Id="rId5" Type="http://schemas.openxmlformats.org/officeDocument/2006/relationships/image" Target="../media/image148.jpeg"/><Relationship Id="rId4" Type="http://schemas.openxmlformats.org/officeDocument/2006/relationships/image" Target="../media/image147.jpeg"/></Relationships>
</file>

<file path=ppt/slides/_rels/slide65.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52.jpeg"/><Relationship Id="rId4" Type="http://schemas.openxmlformats.org/officeDocument/2006/relationships/image" Target="../media/image151.jpeg"/></Relationships>
</file>

<file path=ppt/slides/_rels/slide66.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55.jpeg"/><Relationship Id="rId4" Type="http://schemas.openxmlformats.org/officeDocument/2006/relationships/image" Target="../media/image154.jpeg"/></Relationships>
</file>

<file path=ppt/slides/_rels/slide67.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59.jpeg"/><Relationship Id="rId5" Type="http://schemas.openxmlformats.org/officeDocument/2006/relationships/image" Target="../media/image158.jpeg"/><Relationship Id="rId4" Type="http://schemas.openxmlformats.org/officeDocument/2006/relationships/image" Target="../media/image157.jpeg"/></Relationships>
</file>

<file path=ppt/slides/_rels/slide6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Картина 3">
            <a:extLst>
              <a:ext uri="{FF2B5EF4-FFF2-40B4-BE49-F238E27FC236}">
                <a16:creationId xmlns="" xmlns:a16="http://schemas.microsoft.com/office/drawing/2014/main" id="{30E10A0F-6FCA-4112-961A-D965329C91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98" y="-60241"/>
            <a:ext cx="9144000" cy="6858000"/>
          </a:xfrm>
          <a:prstGeom prst="rect">
            <a:avLst/>
          </a:prstGeom>
        </p:spPr>
      </p:pic>
      <p:pic>
        <p:nvPicPr>
          <p:cNvPr id="6" name="Картина 5">
            <a:extLst>
              <a:ext uri="{FF2B5EF4-FFF2-40B4-BE49-F238E27FC236}">
                <a16:creationId xmlns="" xmlns:a16="http://schemas.microsoft.com/office/drawing/2014/main" id="{BAB73385-CF34-45F3-A28F-EDFCDC5DE83D}"/>
              </a:ext>
            </a:extLst>
          </p:cNvPr>
          <p:cNvPicPr>
            <a:picLocks noChangeAspect="1"/>
          </p:cNvPicPr>
          <p:nvPr/>
        </p:nvPicPr>
        <p:blipFill>
          <a:blip r:embed="rId3"/>
          <a:stretch>
            <a:fillRect/>
          </a:stretch>
        </p:blipFill>
        <p:spPr>
          <a:xfrm>
            <a:off x="3275856" y="3392272"/>
            <a:ext cx="2286198" cy="2237426"/>
          </a:xfrm>
          <a:prstGeom prst="rect">
            <a:avLst/>
          </a:prstGeom>
        </p:spPr>
      </p:pic>
      <p:sp>
        <p:nvSpPr>
          <p:cNvPr id="7" name="Правоъгълник 6">
            <a:extLst>
              <a:ext uri="{FF2B5EF4-FFF2-40B4-BE49-F238E27FC236}">
                <a16:creationId xmlns="" xmlns:a16="http://schemas.microsoft.com/office/drawing/2014/main" id="{2460B048-299A-49E0-9C33-68ECC6A236AC}"/>
              </a:ext>
            </a:extLst>
          </p:cNvPr>
          <p:cNvSpPr/>
          <p:nvPr/>
        </p:nvSpPr>
        <p:spPr>
          <a:xfrm>
            <a:off x="-9922" y="-60241"/>
            <a:ext cx="9144000" cy="386259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bg-BG" sz="6500" b="1" i="1" u="none" strike="noStrike" kern="1200" cap="none" spc="0" normalizeH="0" baseline="0" noProof="0" dirty="0">
                <a:ln w="0"/>
                <a:solidFill>
                  <a:srgbClr val="0070C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rPr>
              <a:t>ПОРТФОЛИО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bg-BG" sz="3500" b="1" i="1" u="none" strike="noStrike" kern="1200" cap="none" spc="0" normalizeH="0" baseline="0" noProof="0" dirty="0">
                <a:ln w="0"/>
                <a:solidFill>
                  <a:srgbClr val="0070C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rPr>
              <a:t>на</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bg-BG" sz="6000" b="1" i="1" u="none" strike="noStrike" kern="1200" cap="none" spc="0" normalizeH="0" baseline="0" noProof="0" dirty="0">
                <a:ln w="0"/>
                <a:solidFill>
                  <a:srgbClr val="0070C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rPr>
              <a:t>ДГ „ЕДЕЛВАЙС“</a:t>
            </a:r>
          </a:p>
          <a:p>
            <a:pPr lvl="0" algn="ctr">
              <a:defRPr/>
            </a:pPr>
            <a:endParaRPr lang="bg-BG" sz="2500" b="1" i="1"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lvl="0" algn="ctr">
              <a:defRPr/>
            </a:pPr>
            <a:endParaRPr kumimoji="0" lang="bg-BG" sz="2500" b="1" i="1" u="none" strike="noStrike" kern="1200" cap="none" spc="0" normalizeH="0" baseline="0" noProof="0" dirty="0">
              <a:ln w="0"/>
              <a:solidFill>
                <a:srgbClr val="0070C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endParaRPr>
          </a:p>
          <a:p>
            <a:pPr lvl="0" algn="ctr">
              <a:defRPr/>
            </a:pPr>
            <a:r>
              <a:rPr kumimoji="0" lang="bg-BG" sz="3500" b="1" i="1" u="none" strike="noStrike" kern="1200" cap="none" spc="0" normalizeH="0" baseline="0" noProof="0" dirty="0" smtClean="0">
                <a:ln w="0"/>
                <a:solidFill>
                  <a:srgbClr val="0070C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rPr>
              <a:t>e- </a:t>
            </a:r>
            <a:r>
              <a:rPr kumimoji="0" lang="bg-BG" sz="3500" b="1" i="1" u="none" strike="noStrike" kern="1200" cap="none" spc="0" normalizeH="0" baseline="0" noProof="0" dirty="0" err="1" smtClean="0">
                <a:ln w="0"/>
                <a:solidFill>
                  <a:srgbClr val="0070C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rPr>
              <a:t>mail</a:t>
            </a:r>
            <a:r>
              <a:rPr kumimoji="0" lang="bg-BG" sz="3500" b="1" i="1" u="none" strike="noStrike" kern="1200" cap="none" spc="0" normalizeH="0" baseline="0" noProof="0" dirty="0" smtClean="0">
                <a:ln w="0"/>
                <a:solidFill>
                  <a:srgbClr val="0070C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rPr>
              <a:t>:</a:t>
            </a:r>
            <a:r>
              <a:rPr lang="en-US" sz="3200" b="1" i="1" dirty="0">
                <a:solidFill>
                  <a:schemeClr val="accent1">
                    <a:lumMod val="60000"/>
                    <a:lumOff val="40000"/>
                  </a:schemeClr>
                </a:solidFill>
                <a:latin typeface="Times New Roman" pitchFamily="18" charset="0"/>
                <a:cs typeface="Times New Roman" pitchFamily="18" charset="0"/>
                <a:hlinkClick r:id="rId4"/>
              </a:rPr>
              <a:t>info-1000056@edu.mon.bg.</a:t>
            </a:r>
            <a:endParaRPr kumimoji="0" lang="bg-BG" sz="3200" b="0" i="1" u="none" strike="noStrike" kern="1200" cap="none" spc="0" normalizeH="0" baseline="0" noProof="0" dirty="0">
              <a:ln w="0"/>
              <a:solidFill>
                <a:schemeClr val="accent1">
                  <a:lumMod val="60000"/>
                  <a:lumOff val="40000"/>
                </a:schemeClr>
              </a:solidFill>
              <a:effectLst>
                <a:outerShdw blurRad="38100" dist="25400" dir="5400000" algn="ctr" rotWithShape="0">
                  <a:srgbClr val="6E747A">
                    <a:alpha val="43000"/>
                  </a:srgbClr>
                </a:outerShdw>
              </a:effectLst>
              <a:uLnTx/>
              <a:uFillTx/>
              <a:latin typeface="Times New Roman" pitchFamily="18" charset="0"/>
              <a:cs typeface="Times New Roman" pitchFamily="18" charset="0"/>
            </a:endParaRPr>
          </a:p>
        </p:txBody>
      </p:sp>
      <p:sp>
        <p:nvSpPr>
          <p:cNvPr id="8" name="Правоъгълник 7">
            <a:extLst>
              <a:ext uri="{FF2B5EF4-FFF2-40B4-BE49-F238E27FC236}">
                <a16:creationId xmlns="" xmlns:a16="http://schemas.microsoft.com/office/drawing/2014/main" id="{B6B8A79C-6E9E-480A-AD51-1B8ABA04C14E}"/>
              </a:ext>
            </a:extLst>
          </p:cNvPr>
          <p:cNvSpPr/>
          <p:nvPr/>
        </p:nvSpPr>
        <p:spPr>
          <a:xfrm>
            <a:off x="-123405" y="5680389"/>
            <a:ext cx="9236945" cy="7848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bg-BG" sz="4500" b="1" i="1" u="none" strike="noStrike" kern="1200" cap="none" spc="0" normalizeH="0" baseline="0" noProof="0" dirty="0">
                <a:ln w="0"/>
                <a:solidFill>
                  <a:srgbClr val="0070C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rPr>
              <a:t>учебна </a:t>
            </a:r>
            <a:r>
              <a:rPr kumimoji="0" lang="bg-BG" sz="4500" b="1" i="1" u="none" strike="noStrike" kern="1200" cap="none" spc="0" normalizeH="0" baseline="0" noProof="0" dirty="0" smtClean="0">
                <a:ln w="0"/>
                <a:solidFill>
                  <a:srgbClr val="0070C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rPr>
              <a:t>2022- 2023 </a:t>
            </a:r>
            <a:r>
              <a:rPr kumimoji="0" lang="bg-BG" sz="4500" b="1" i="1" u="none" strike="noStrike" kern="1200" cap="none" spc="0" normalizeH="0" baseline="0" noProof="0" dirty="0">
                <a:ln w="0"/>
                <a:solidFill>
                  <a:srgbClr val="0070C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rPr>
              <a:t>година</a:t>
            </a:r>
          </a:p>
        </p:txBody>
      </p:sp>
    </p:spTree>
    <p:extLst>
      <p:ext uri="{BB962C8B-B14F-4D97-AF65-F5344CB8AC3E}">
        <p14:creationId xmlns:p14="http://schemas.microsoft.com/office/powerpoint/2010/main" val="15991707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Картина 2">
            <a:extLst>
              <a:ext uri="{FF2B5EF4-FFF2-40B4-BE49-F238E27FC236}">
                <a16:creationId xmlns="" xmlns:a16="http://schemas.microsoft.com/office/drawing/2014/main" id="{AC7FED15-1E51-408A-A1EE-D8648C4CAF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Правоъгълник 5">
            <a:extLst>
              <a:ext uri="{FF2B5EF4-FFF2-40B4-BE49-F238E27FC236}">
                <a16:creationId xmlns="" xmlns:a16="http://schemas.microsoft.com/office/drawing/2014/main" id="{CDCE89D8-B691-4692-B3F5-379F0D53892B}"/>
              </a:ext>
            </a:extLst>
          </p:cNvPr>
          <p:cNvSpPr/>
          <p:nvPr/>
        </p:nvSpPr>
        <p:spPr>
          <a:xfrm>
            <a:off x="323528" y="620688"/>
            <a:ext cx="8280920" cy="369332"/>
          </a:xfrm>
          <a:prstGeom prst="rect">
            <a:avLst/>
          </a:prstGeom>
        </p:spPr>
        <p:txBody>
          <a:bodyPr wrap="square">
            <a:spAutoFit/>
          </a:bodyPr>
          <a:lstStyle/>
          <a:p>
            <a:pPr algn="just"/>
            <a:endParaRPr lang="bg-BG" dirty="0">
              <a:latin typeface="Times New Roman" panose="02020603050405020304" pitchFamily="18" charset="0"/>
              <a:cs typeface="Times New Roman" panose="02020603050405020304" pitchFamily="18" charset="0"/>
            </a:endParaRPr>
          </a:p>
        </p:txBody>
      </p:sp>
      <p:pic>
        <p:nvPicPr>
          <p:cNvPr id="4" name="Картина 3">
            <a:extLst>
              <a:ext uri="{FF2B5EF4-FFF2-40B4-BE49-F238E27FC236}">
                <a16:creationId xmlns="" xmlns:a16="http://schemas.microsoft.com/office/drawing/2014/main" id="{AC7FED15-1E51-408A-A1EE-D8648C4CAF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Картина 4">
            <a:extLst>
              <a:ext uri="{FF2B5EF4-FFF2-40B4-BE49-F238E27FC236}">
                <a16:creationId xmlns="" xmlns:a16="http://schemas.microsoft.com/office/drawing/2014/main" id="{AC7FED15-1E51-408A-A1EE-D8648C4CAF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5057" name="Rectangle 1"/>
          <p:cNvSpPr>
            <a:spLocks noChangeArrowheads="1"/>
          </p:cNvSpPr>
          <p:nvPr/>
        </p:nvSpPr>
        <p:spPr bwMode="auto">
          <a:xfrm>
            <a:off x="179512" y="-26803"/>
            <a:ext cx="8995904" cy="726352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bg-BG"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Планираните мерки за повишаване на качеството на предоставяното образование в детската градина бяха насочени към:</a:t>
            </a:r>
            <a:endParaRPr kumimoji="0" lang="bg-BG"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bg-BG"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осигуряването на възпитание, социализация, обучение и отглеждането на децата до постъпването им в първи клас;</a:t>
            </a:r>
            <a:endParaRPr kumimoji="0" lang="bg-BG"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bg-BG"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осигуреност на учене чрез игра, съобразена с възрастовите особености и гарантираща цялостно развитие на детето;</a:t>
            </a:r>
            <a:endParaRPr kumimoji="0" lang="bg-BG"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bg-BG"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опазване на физическото и психическото здраве на детето в основните и допълнителните форми на педагогическо взаимодействие;</a:t>
            </a:r>
            <a:endParaRPr kumimoji="0" lang="bg-BG"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bg-BG"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изградена система за проследяване на постиженията на децата и ефективната им подготовка за училище.</a:t>
            </a:r>
            <a:endParaRPr kumimoji="0" lang="bg-BG"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bg-BG"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Очакваните резултати бяха постигнати чрез :</a:t>
            </a:r>
            <a:endParaRPr kumimoji="0" lang="bg-BG"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bg-BG"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Осигурена среда за учене чрез игра, съобразена с възрастовите особености;</a:t>
            </a:r>
            <a:endParaRPr kumimoji="0" lang="bg-BG"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bg-BG"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Опазване на физическото и психическото здраве на децата;</a:t>
            </a:r>
            <a:endParaRPr kumimoji="0" lang="bg-BG"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bg-BG"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Придобиване на знания, умения и отношения, необходими за успешното преминаване на децата към училищно образование;</a:t>
            </a:r>
            <a:endParaRPr kumimoji="0" lang="bg-BG"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bg-BG"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Изграждане на мотивация и увереност в собствените възможности на всяко дете.</a:t>
            </a:r>
            <a:endParaRPr kumimoji="0" lang="bg-BG"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endParaRPr lang="ru-RU" sz="1400" b="1" dirty="0" smtClean="0">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A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През</a:t>
            </a:r>
            <a:r>
              <a:rPr kumimoji="0" lang="en-A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A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учебната</a:t>
            </a:r>
            <a:r>
              <a:rPr kumimoji="0" lang="en-A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2022/2023 г.</a:t>
            </a:r>
            <a:r>
              <a:rPr kumimoji="0" lang="bg-BG"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A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ежемесечно</a:t>
            </a:r>
            <a:r>
              <a:rPr kumimoji="0" lang="en-A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A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се</a:t>
            </a:r>
            <a:r>
              <a:rPr kumimoji="0" lang="en-A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A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провеждаха</a:t>
            </a:r>
            <a:r>
              <a:rPr kumimoji="0" lang="en-A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A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открити</a:t>
            </a:r>
            <a:r>
              <a:rPr kumimoji="0" lang="en-A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A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педагогически</a:t>
            </a:r>
            <a:r>
              <a:rPr kumimoji="0" lang="en-A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A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ситуации</a:t>
            </a:r>
            <a:r>
              <a:rPr kumimoji="0" lang="en-A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A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по</a:t>
            </a:r>
            <a:r>
              <a:rPr kumimoji="0" lang="en-A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ОН </a:t>
            </a:r>
            <a:r>
              <a:rPr kumimoji="0" lang="bg-BG"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A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Рефлексивният</a:t>
            </a:r>
            <a:r>
              <a:rPr kumimoji="0" lang="en-A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A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подход</a:t>
            </a:r>
            <a:r>
              <a:rPr kumimoji="0" lang="en-A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A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определя</a:t>
            </a:r>
            <a:r>
              <a:rPr kumimoji="0" lang="bg-BG"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ше</a:t>
            </a:r>
            <a:r>
              <a:rPr kumimoji="0" lang="bg-BG"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A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технологията</a:t>
            </a:r>
            <a:r>
              <a:rPr kumimoji="0" lang="en-A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A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на</a:t>
            </a:r>
            <a:r>
              <a:rPr kumimoji="0" lang="en-A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A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използваните</a:t>
            </a:r>
            <a:r>
              <a:rPr kumimoji="0" lang="en-A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A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методи</a:t>
            </a:r>
            <a:r>
              <a:rPr kumimoji="0" lang="en-A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и </a:t>
            </a:r>
            <a:r>
              <a:rPr kumimoji="0" lang="en-A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средства</a:t>
            </a:r>
            <a:r>
              <a:rPr kumimoji="0" lang="en-A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A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кодирани</a:t>
            </a:r>
            <a:r>
              <a:rPr kumimoji="0" lang="en-A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A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чрез</a:t>
            </a:r>
            <a:r>
              <a:rPr kumimoji="0" lang="en-A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A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ситуационния</a:t>
            </a:r>
            <a:r>
              <a:rPr kumimoji="0" lang="en-A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A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подход</a:t>
            </a:r>
            <a:r>
              <a:rPr kumimoji="0" lang="en-A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endParaRPr kumimoji="0" lang="bg-BG"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A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Водещ</a:t>
            </a:r>
            <a:r>
              <a:rPr kumimoji="0" lang="en-A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A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педагогически</a:t>
            </a:r>
            <a:r>
              <a:rPr kumimoji="0" lang="en-A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A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подход</a:t>
            </a:r>
            <a:r>
              <a:rPr kumimoji="0" lang="bg-BG"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беше</a:t>
            </a:r>
            <a:r>
              <a:rPr kumimoji="0" lang="en-A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A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ситуационният</a:t>
            </a:r>
            <a:r>
              <a:rPr kumimoji="0" lang="en-A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В </a:t>
            </a:r>
            <a:r>
              <a:rPr kumimoji="0" lang="en-A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структурно</a:t>
            </a:r>
            <a:r>
              <a:rPr kumimoji="0" lang="en-A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A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отношение</a:t>
            </a:r>
            <a:r>
              <a:rPr kumimoji="0" lang="en-A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ПС </a:t>
            </a:r>
            <a:r>
              <a:rPr kumimoji="0" lang="en-A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съдържа</a:t>
            </a:r>
            <a:r>
              <a:rPr kumimoji="0" lang="bg-BG"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ха</a:t>
            </a:r>
            <a:r>
              <a:rPr kumimoji="0" lang="en-A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A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четири</a:t>
            </a:r>
            <a:r>
              <a:rPr kumimoji="0" lang="en-A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A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равнища</a:t>
            </a:r>
            <a:r>
              <a:rPr kumimoji="0" lang="en-A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endParaRPr kumimoji="0" lang="bg-BG"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A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Четирите</a:t>
            </a:r>
            <a:r>
              <a:rPr kumimoji="0" lang="en-A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A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равнища</a:t>
            </a:r>
            <a:r>
              <a:rPr kumimoji="0" lang="en-A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A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отговар</a:t>
            </a:r>
            <a:r>
              <a:rPr kumimoji="0" lang="bg-BG"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ха</a:t>
            </a:r>
            <a:r>
              <a:rPr kumimoji="0" lang="en-A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A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на</a:t>
            </a:r>
            <a:r>
              <a:rPr kumimoji="0" lang="en-A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A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степента</a:t>
            </a:r>
            <a:r>
              <a:rPr kumimoji="0" lang="en-A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A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на</a:t>
            </a:r>
            <a:r>
              <a:rPr kumimoji="0" lang="en-A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A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подреденост</a:t>
            </a:r>
            <a:r>
              <a:rPr kumimoji="0" lang="en-A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A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на</a:t>
            </a:r>
            <a:r>
              <a:rPr kumimoji="0" lang="en-A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A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информацията</a:t>
            </a:r>
            <a:r>
              <a:rPr kumimoji="0" lang="en-A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endParaRPr kumimoji="0" lang="bg-BG"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A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 –</a:t>
            </a:r>
            <a:r>
              <a:rPr kumimoji="0" lang="en-A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то</a:t>
            </a:r>
            <a:r>
              <a:rPr kumimoji="0" lang="en-A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A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равнище</a:t>
            </a:r>
            <a:r>
              <a:rPr kumimoji="0" lang="en-A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A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отговаря</a:t>
            </a:r>
            <a:r>
              <a:rPr kumimoji="0" lang="bg-BG"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ше</a:t>
            </a:r>
            <a:r>
              <a:rPr kumimoji="0" lang="en-A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A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на</a:t>
            </a:r>
            <a:r>
              <a:rPr kumimoji="0" lang="en-A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A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знанието</a:t>
            </a:r>
            <a:r>
              <a:rPr kumimoji="0" lang="en-A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A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на</a:t>
            </a:r>
            <a:r>
              <a:rPr kumimoji="0" lang="en-A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A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детето</a:t>
            </a:r>
            <a:r>
              <a:rPr kumimoji="0" lang="en-A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A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за</a:t>
            </a:r>
            <a:r>
              <a:rPr kumimoji="0" lang="en-A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A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непълната</a:t>
            </a:r>
            <a:r>
              <a:rPr kumimoji="0" lang="en-A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и </a:t>
            </a:r>
            <a:r>
              <a:rPr kumimoji="0" lang="en-A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неподредена</a:t>
            </a:r>
            <a:r>
              <a:rPr kumimoji="0" lang="en-A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A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информация</a:t>
            </a:r>
            <a:r>
              <a:rPr kumimoji="0" lang="en-A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A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Стимулира</a:t>
            </a:r>
            <a:r>
              <a:rPr kumimoji="0" lang="bg-BG"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ше</a:t>
            </a:r>
            <a:r>
              <a:rPr kumimoji="0" lang="en-A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A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се</a:t>
            </a:r>
            <a:r>
              <a:rPr kumimoji="0" lang="en-A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A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интереса</a:t>
            </a:r>
            <a:r>
              <a:rPr kumimoji="0" lang="en-A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endParaRPr kumimoji="0" lang="bg-BG"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bg-BG" sz="1400" dirty="0" smtClean="0">
                <a:latin typeface="Times New Roman" pitchFamily="18" charset="0"/>
                <a:ea typeface="Times New Roman" pitchFamily="18" charset="0"/>
                <a:cs typeface="Times New Roman" pitchFamily="18" charset="0"/>
              </a:rPr>
              <a:t>н</a:t>
            </a:r>
            <a:r>
              <a:rPr kumimoji="0" lang="en-A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а </a:t>
            </a:r>
            <a:r>
              <a:rPr kumimoji="0" lang="en-A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децата</a:t>
            </a:r>
            <a:r>
              <a:rPr kumimoji="0" lang="en-A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A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към</a:t>
            </a:r>
            <a:r>
              <a:rPr kumimoji="0" lang="en-A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A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конкретен</a:t>
            </a:r>
            <a:r>
              <a:rPr kumimoji="0" lang="en-A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A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обект</a:t>
            </a:r>
            <a:r>
              <a:rPr kumimoji="0" lang="en-A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A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или</a:t>
            </a:r>
            <a:r>
              <a:rPr kumimoji="0" lang="en-A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A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явление</a:t>
            </a:r>
            <a:r>
              <a:rPr kumimoji="0" lang="en-A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endParaRPr kumimoji="0" lang="bg-BG"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A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2-то </a:t>
            </a:r>
            <a:r>
              <a:rPr kumimoji="0" lang="en-A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равнище-отговаря</a:t>
            </a:r>
            <a:r>
              <a:rPr kumimoji="0" lang="bg-BG"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ше</a:t>
            </a:r>
            <a:r>
              <a:rPr kumimoji="0" lang="en-A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A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на</a:t>
            </a:r>
            <a:r>
              <a:rPr kumimoji="0" lang="en-A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A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знанието</a:t>
            </a:r>
            <a:r>
              <a:rPr kumimoji="0" lang="en-A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A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на</a:t>
            </a:r>
            <a:r>
              <a:rPr kumimoji="0" lang="en-A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A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детето</a:t>
            </a:r>
            <a:r>
              <a:rPr kumimoji="0" lang="en-A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A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за</a:t>
            </a:r>
            <a:r>
              <a:rPr kumimoji="0" lang="en-A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A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непълната</a:t>
            </a:r>
            <a:r>
              <a:rPr kumimoji="0" lang="en-A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A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но</a:t>
            </a:r>
            <a:r>
              <a:rPr kumimoji="0" lang="en-A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A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подредена</a:t>
            </a:r>
            <a:r>
              <a:rPr kumimoji="0" lang="en-A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A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информация</a:t>
            </a:r>
            <a:r>
              <a:rPr kumimoji="0" lang="en-A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endParaRPr kumimoji="0" lang="bg-BG"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A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3-то </a:t>
            </a:r>
            <a:r>
              <a:rPr kumimoji="0" lang="en-A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равнище</a:t>
            </a:r>
            <a:r>
              <a:rPr kumimoji="0" lang="en-A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bg-BG"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беш</a:t>
            </a:r>
            <a:r>
              <a:rPr kumimoji="0" lang="en-A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е </a:t>
            </a:r>
            <a:r>
              <a:rPr kumimoji="0" lang="en-A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свързано</a:t>
            </a:r>
            <a:r>
              <a:rPr kumimoji="0" lang="en-A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с </a:t>
            </a:r>
            <a:r>
              <a:rPr kumimoji="0" lang="en-A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достатъчната</a:t>
            </a:r>
            <a:r>
              <a:rPr kumimoji="0" lang="en-A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A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но</a:t>
            </a:r>
            <a:r>
              <a:rPr kumimoji="0" lang="en-A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A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неподредена</a:t>
            </a:r>
            <a:r>
              <a:rPr kumimoji="0" lang="en-A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A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информация,свързана</a:t>
            </a:r>
            <a:r>
              <a:rPr kumimoji="0" lang="en-A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с </a:t>
            </a:r>
            <a:r>
              <a:rPr kumimoji="0" lang="en-A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конкретния</a:t>
            </a:r>
            <a:r>
              <a:rPr kumimoji="0" lang="en-A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A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познавателен</a:t>
            </a:r>
            <a:r>
              <a:rPr kumimoji="0" lang="en-A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A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обект</a:t>
            </a:r>
            <a:r>
              <a:rPr kumimoji="0" lang="en-A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endParaRPr kumimoji="0" lang="bg-BG"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bg-BG" sz="1400" dirty="0" smtClean="0">
                <a:latin typeface="Times New Roman" pitchFamily="18" charset="0"/>
                <a:ea typeface="Times New Roman" pitchFamily="18" charset="0"/>
                <a:cs typeface="Times New Roman" pitchFamily="18" charset="0"/>
              </a:rPr>
              <a:t>и</a:t>
            </a:r>
            <a:r>
              <a:rPr kumimoji="0" lang="en-A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ли</a:t>
            </a:r>
            <a:r>
              <a:rPr kumimoji="0" lang="en-A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A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явление</a:t>
            </a:r>
            <a:r>
              <a:rPr kumimoji="0" lang="en-A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endParaRPr kumimoji="0" lang="bg-BG"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A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4-то </a:t>
            </a:r>
            <a:r>
              <a:rPr kumimoji="0" lang="en-A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равнище</a:t>
            </a:r>
            <a:r>
              <a:rPr kumimoji="0" lang="en-A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с</a:t>
            </a:r>
            <a:r>
              <a:rPr kumimoji="0" lang="bg-BG"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е извършваше пренос на знанията</a:t>
            </a:r>
            <a:r>
              <a:rPr kumimoji="0" lang="en-A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endParaRPr kumimoji="0" lang="bg-BG"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bg-BG"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Всяко равнище притежава свои цел, методи, средства и резултат.</a:t>
            </a:r>
            <a:br>
              <a:rPr kumimoji="0" lang="bg-BG"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br>
            <a:r>
              <a:rPr kumimoji="0" lang="bg-BG"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r>
            <a:br>
              <a:rPr kumimoji="0" lang="bg-BG"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br>
            <a:endParaRPr kumimoji="0" lang="bg-BG"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bg-BG"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2533104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Картина 2">
            <a:extLst>
              <a:ext uri="{FF2B5EF4-FFF2-40B4-BE49-F238E27FC236}">
                <a16:creationId xmlns="" xmlns:a16="http://schemas.microsoft.com/office/drawing/2014/main" id="{AC7FED15-1E51-408A-A1EE-D8648C4CAF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Правоъгълник 5">
            <a:extLst>
              <a:ext uri="{FF2B5EF4-FFF2-40B4-BE49-F238E27FC236}">
                <a16:creationId xmlns="" xmlns:a16="http://schemas.microsoft.com/office/drawing/2014/main" id="{CDCE89D8-B691-4692-B3F5-379F0D53892B}"/>
              </a:ext>
            </a:extLst>
          </p:cNvPr>
          <p:cNvSpPr/>
          <p:nvPr/>
        </p:nvSpPr>
        <p:spPr>
          <a:xfrm>
            <a:off x="323528" y="620688"/>
            <a:ext cx="8280920" cy="369332"/>
          </a:xfrm>
          <a:prstGeom prst="rect">
            <a:avLst/>
          </a:prstGeom>
        </p:spPr>
        <p:txBody>
          <a:bodyPr wrap="square">
            <a:spAutoFit/>
          </a:bodyPr>
          <a:lstStyle/>
          <a:p>
            <a:pPr algn="just"/>
            <a:endParaRPr lang="bg-BG" dirty="0">
              <a:latin typeface="Times New Roman" panose="02020603050405020304" pitchFamily="18" charset="0"/>
              <a:cs typeface="Times New Roman" panose="02020603050405020304" pitchFamily="18" charset="0"/>
            </a:endParaRPr>
          </a:p>
        </p:txBody>
      </p:sp>
      <p:pic>
        <p:nvPicPr>
          <p:cNvPr id="1026" name="Picture 2" descr="https://www.dg-edelvais.com/images/gallery/2023-higiena/higiena-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88640"/>
            <a:ext cx="2880320" cy="28803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dg-edelvais.com/images/gallery/2023-higiena/higiena-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815208" y="3212976"/>
            <a:ext cx="3024336" cy="302433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www.dg-edelvais.com/images/gallery/2023-higiena/higiena-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2040" y="611648"/>
            <a:ext cx="3733220" cy="3733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96034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Картина 2">
            <a:extLst>
              <a:ext uri="{FF2B5EF4-FFF2-40B4-BE49-F238E27FC236}">
                <a16:creationId xmlns="" xmlns:a16="http://schemas.microsoft.com/office/drawing/2014/main" id="{AC7FED15-1E51-408A-A1EE-D8648C4CAF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Правоъгълник 5">
            <a:extLst>
              <a:ext uri="{FF2B5EF4-FFF2-40B4-BE49-F238E27FC236}">
                <a16:creationId xmlns="" xmlns:a16="http://schemas.microsoft.com/office/drawing/2014/main" id="{CDCE89D8-B691-4692-B3F5-379F0D53892B}"/>
              </a:ext>
            </a:extLst>
          </p:cNvPr>
          <p:cNvSpPr/>
          <p:nvPr/>
        </p:nvSpPr>
        <p:spPr>
          <a:xfrm>
            <a:off x="323528" y="620688"/>
            <a:ext cx="8280920" cy="369332"/>
          </a:xfrm>
          <a:prstGeom prst="rect">
            <a:avLst/>
          </a:prstGeom>
        </p:spPr>
        <p:txBody>
          <a:bodyPr wrap="square">
            <a:spAutoFit/>
          </a:bodyPr>
          <a:lstStyle/>
          <a:p>
            <a:pPr algn="just"/>
            <a:endParaRPr lang="bg-BG" dirty="0">
              <a:latin typeface="Times New Roman" panose="02020603050405020304" pitchFamily="18" charset="0"/>
              <a:cs typeface="Times New Roman" panose="02020603050405020304" pitchFamily="18" charset="0"/>
            </a:endParaRPr>
          </a:p>
        </p:txBody>
      </p:sp>
      <p:pic>
        <p:nvPicPr>
          <p:cNvPr id="2052" name="Picture 4" descr="https://www.dg-edelvais.com/images/gallery/2023-sravnenie/leko-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88640"/>
            <a:ext cx="2160240" cy="288032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www.dg-edelvais.com/images/gallery/2023-otnovo/velikden-0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323" y="3197316"/>
            <a:ext cx="3004713" cy="300471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s://www.dg-edelvais.com/images/gallery/2023-otnovo/velikden-0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1880" y="3438404"/>
            <a:ext cx="2952328" cy="2952328"/>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s://www.dg-edelvais.com/images/gallery/2022-g-tela/figurki-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85918" y="228189"/>
            <a:ext cx="2231883" cy="2975844"/>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s://www.dg-edelvais.com/images/gallery/2023-prolet/prolet-0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56226" y="3429000"/>
            <a:ext cx="2367115" cy="3156153"/>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ttps://www.dg-edelvais.com/images/gallery/2023-pomost/pomost-05.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48081" y="228189"/>
            <a:ext cx="2447837" cy="3072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61954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Картина 2">
            <a:extLst>
              <a:ext uri="{FF2B5EF4-FFF2-40B4-BE49-F238E27FC236}">
                <a16:creationId xmlns="" xmlns:a16="http://schemas.microsoft.com/office/drawing/2014/main" id="{AC7FED15-1E51-408A-A1EE-D8648C4CAF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83" y="0"/>
            <a:ext cx="9144000" cy="6858000"/>
          </a:xfrm>
          <a:prstGeom prst="rect">
            <a:avLst/>
          </a:prstGeom>
        </p:spPr>
      </p:pic>
      <p:sp>
        <p:nvSpPr>
          <p:cNvPr id="6" name="Правоъгълник 5">
            <a:extLst>
              <a:ext uri="{FF2B5EF4-FFF2-40B4-BE49-F238E27FC236}">
                <a16:creationId xmlns="" xmlns:a16="http://schemas.microsoft.com/office/drawing/2014/main" id="{CDCE89D8-B691-4692-B3F5-379F0D53892B}"/>
              </a:ext>
            </a:extLst>
          </p:cNvPr>
          <p:cNvSpPr/>
          <p:nvPr/>
        </p:nvSpPr>
        <p:spPr>
          <a:xfrm>
            <a:off x="323528" y="620688"/>
            <a:ext cx="8280920" cy="369332"/>
          </a:xfrm>
          <a:prstGeom prst="rect">
            <a:avLst/>
          </a:prstGeom>
        </p:spPr>
        <p:txBody>
          <a:bodyPr wrap="square">
            <a:spAutoFit/>
          </a:bodyPr>
          <a:lstStyle/>
          <a:p>
            <a:pPr algn="just"/>
            <a:endParaRPr lang="bg-BG" dirty="0">
              <a:latin typeface="Times New Roman" panose="02020603050405020304" pitchFamily="18" charset="0"/>
              <a:cs typeface="Times New Roman" panose="02020603050405020304" pitchFamily="18" charset="0"/>
            </a:endParaRPr>
          </a:p>
        </p:txBody>
      </p:sp>
      <p:sp>
        <p:nvSpPr>
          <p:cNvPr id="44033" name="Rectangle 1"/>
          <p:cNvSpPr>
            <a:spLocks noChangeArrowheads="1"/>
          </p:cNvSpPr>
          <p:nvPr/>
        </p:nvSpPr>
        <p:spPr bwMode="auto">
          <a:xfrm>
            <a:off x="107828" y="-41031"/>
            <a:ext cx="8712321" cy="2062103"/>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Приоритетна област </a:t>
            </a:r>
            <a:r>
              <a:rPr lang="bg-BG" sz="1600" b="1" dirty="0">
                <a:latin typeface="Times New Roman" pitchFamily="18" charset="0"/>
                <a:ea typeface="Times New Roman" pitchFamily="18" charset="0"/>
                <a:cs typeface="Times New Roman" pitchFamily="18" charset="0"/>
              </a:rPr>
              <a:t>2</a:t>
            </a:r>
            <a:r>
              <a:rPr kumimoji="0" lang="ru-RU"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Патриотично възпитание, формиране на национално самосъзнание </a:t>
            </a:r>
            <a:endParaRPr kumimoji="0" lang="en-US"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и </a:t>
            </a:r>
            <a:r>
              <a:rPr kumimoji="0" lang="ru-RU" sz="16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общочовешки</a:t>
            </a:r>
            <a:r>
              <a:rPr kumimoji="0" lang="ru-RU"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ценности на </a:t>
            </a:r>
            <a:r>
              <a:rPr kumimoji="0" lang="ru-RU" sz="16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децата</a:t>
            </a:r>
            <a:r>
              <a:rPr kumimoji="0" lang="ru-RU"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При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планирането</a:t>
            </a:r>
            <a:r>
              <a:rPr kumimoji="0" 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на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дейностите</a:t>
            </a:r>
            <a:r>
              <a:rPr kumimoji="0" 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в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детската</a:t>
            </a:r>
            <a:r>
              <a:rPr kumimoji="0" 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градина се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осигуряваше</a:t>
            </a:r>
            <a:r>
              <a:rPr kumimoji="0" 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запознаване</a:t>
            </a:r>
            <a:r>
              <a:rPr kumimoji="0" 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с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националните</a:t>
            </a:r>
            <a:endPar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ценности и традиции с цел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съхраняване</a:t>
            </a:r>
            <a:r>
              <a:rPr kumimoji="0" 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и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утвърждаване</a:t>
            </a:r>
            <a:r>
              <a:rPr kumimoji="0" 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на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националната</a:t>
            </a:r>
            <a:r>
              <a:rPr kumimoji="0" 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идентичност</a:t>
            </a:r>
            <a:r>
              <a:rPr kumimoji="0" 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Децата</a:t>
            </a:r>
            <a:r>
              <a:rPr kumimoji="0" 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знаят</a:t>
            </a:r>
            <a:r>
              <a:rPr kumimoji="0" 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името</a:t>
            </a:r>
            <a:r>
              <a:rPr kumimoji="0" 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на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страната</a:t>
            </a:r>
            <a:r>
              <a:rPr kumimoji="0" 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разпознават</a:t>
            </a:r>
            <a:r>
              <a:rPr kumimoji="0" 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националния</a:t>
            </a:r>
            <a:r>
              <a:rPr kumimoji="0" 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флаг и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химн</a:t>
            </a:r>
            <a:r>
              <a:rPr kumimoji="0" 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Демонстрират</a:t>
            </a:r>
            <a:r>
              <a:rPr kumimoji="0" 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готовност</a:t>
            </a:r>
            <a:r>
              <a:rPr kumimoji="0" 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и желание за участие  в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значими</a:t>
            </a:r>
            <a:r>
              <a:rPr kumimoji="0" 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празници</a:t>
            </a:r>
            <a:r>
              <a:rPr kumimoji="0" 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В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детската</a:t>
            </a:r>
            <a:r>
              <a:rPr kumimoji="0" 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градина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децата</a:t>
            </a:r>
            <a:r>
              <a:rPr kumimoji="0" 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отбелязват</a:t>
            </a:r>
            <a:r>
              <a:rPr kumimoji="0" 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рождените</a:t>
            </a:r>
            <a:r>
              <a:rPr kumimoji="0" 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и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именните</a:t>
            </a:r>
            <a:r>
              <a:rPr kumimoji="0" 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си дни. </a:t>
            </a:r>
          </a:p>
          <a:p>
            <a:pPr algn="just" fontAlgn="base">
              <a:spcBef>
                <a:spcPct val="0"/>
              </a:spcBef>
              <a:spcAft>
                <a:spcPct val="0"/>
              </a:spcAft>
            </a:pPr>
            <a:r>
              <a:rPr lang="ru-RU" sz="1600" dirty="0" err="1">
                <a:latin typeface="Times New Roman" pitchFamily="18" charset="0"/>
                <a:ea typeface="Times New Roman" pitchFamily="18" charset="0"/>
                <a:cs typeface="Times New Roman" pitchFamily="18" charset="0"/>
              </a:rPr>
              <a:t>Свързват</a:t>
            </a:r>
            <a:r>
              <a:rPr lang="ru-RU" sz="1600" dirty="0">
                <a:latin typeface="Times New Roman" pitchFamily="18" charset="0"/>
                <a:ea typeface="Times New Roman" pitchFamily="18" charset="0"/>
                <a:cs typeface="Times New Roman" pitchFamily="18" charset="0"/>
              </a:rPr>
              <a:t> </a:t>
            </a:r>
            <a:r>
              <a:rPr lang="ru-RU" sz="1600" dirty="0" err="1">
                <a:latin typeface="Times New Roman" pitchFamily="18" charset="0"/>
                <a:ea typeface="Times New Roman" pitchFamily="18" charset="0"/>
                <a:cs typeface="Times New Roman" pitchFamily="18" charset="0"/>
              </a:rPr>
              <a:t>традиционни</a:t>
            </a:r>
            <a:r>
              <a:rPr lang="ru-RU" sz="1600" dirty="0">
                <a:latin typeface="Times New Roman" pitchFamily="18" charset="0"/>
                <a:ea typeface="Times New Roman" pitchFamily="18" charset="0"/>
                <a:cs typeface="Times New Roman" pitchFamily="18" charset="0"/>
              </a:rPr>
              <a:t> </a:t>
            </a:r>
            <a:r>
              <a:rPr lang="ru-RU" sz="1600" dirty="0" err="1">
                <a:latin typeface="Times New Roman" pitchFamily="18" charset="0"/>
                <a:ea typeface="Times New Roman" pitchFamily="18" charset="0"/>
                <a:cs typeface="Times New Roman" pitchFamily="18" charset="0"/>
              </a:rPr>
              <a:t>ритуали</a:t>
            </a:r>
            <a:r>
              <a:rPr lang="ru-RU" sz="1600" dirty="0">
                <a:latin typeface="Times New Roman" pitchFamily="18" charset="0"/>
                <a:ea typeface="Times New Roman" pitchFamily="18" charset="0"/>
                <a:cs typeface="Times New Roman" pitchFamily="18" charset="0"/>
              </a:rPr>
              <a:t> </a:t>
            </a:r>
            <a:r>
              <a:rPr lang="ru-RU" sz="1600" dirty="0" err="1">
                <a:latin typeface="Times New Roman" pitchFamily="18" charset="0"/>
                <a:ea typeface="Times New Roman" pitchFamily="18" charset="0"/>
                <a:cs typeface="Times New Roman" pitchFamily="18" charset="0"/>
              </a:rPr>
              <a:t>със</a:t>
            </a:r>
            <a:r>
              <a:rPr lang="ru-RU" sz="1600" dirty="0">
                <a:latin typeface="Times New Roman" pitchFamily="18" charset="0"/>
                <a:ea typeface="Times New Roman" pitchFamily="18" charset="0"/>
                <a:cs typeface="Times New Roman" pitchFamily="18" charset="0"/>
              </a:rPr>
              <a:t> </a:t>
            </a:r>
            <a:r>
              <a:rPr lang="ru-RU" sz="1600" dirty="0" err="1">
                <a:latin typeface="Times New Roman" pitchFamily="18" charset="0"/>
                <a:ea typeface="Times New Roman" pitchFamily="18" charset="0"/>
                <a:cs typeface="Times New Roman" pitchFamily="18" charset="0"/>
              </a:rPr>
              <a:t>съответните</a:t>
            </a:r>
            <a:r>
              <a:rPr lang="ru-RU" sz="1600" dirty="0">
                <a:latin typeface="Times New Roman" pitchFamily="18" charset="0"/>
                <a:ea typeface="Times New Roman" pitchFamily="18" charset="0"/>
                <a:cs typeface="Times New Roman" pitchFamily="18" charset="0"/>
              </a:rPr>
              <a:t> </a:t>
            </a:r>
            <a:r>
              <a:rPr lang="ru-RU" sz="1600" dirty="0" err="1">
                <a:latin typeface="Times New Roman" pitchFamily="18" charset="0"/>
                <a:ea typeface="Times New Roman" pitchFamily="18" charset="0"/>
                <a:cs typeface="Times New Roman" pitchFamily="18" charset="0"/>
              </a:rPr>
              <a:t>празници</a:t>
            </a:r>
            <a:r>
              <a:rPr lang="ru-RU" sz="1600" dirty="0">
                <a:latin typeface="Times New Roman" pitchFamily="18" charset="0"/>
                <a:ea typeface="Times New Roman" pitchFamily="18" charset="0"/>
                <a:cs typeface="Times New Roman" pitchFamily="18" charset="0"/>
              </a:rPr>
              <a:t> (</a:t>
            </a:r>
            <a:r>
              <a:rPr lang="ru-RU" sz="1600" dirty="0" err="1">
                <a:latin typeface="Times New Roman" pitchFamily="18" charset="0"/>
                <a:ea typeface="Times New Roman" pitchFamily="18" charset="0"/>
                <a:cs typeface="Times New Roman" pitchFamily="18" charset="0"/>
              </a:rPr>
              <a:t>Коледа</a:t>
            </a:r>
            <a:r>
              <a:rPr lang="ru-RU" sz="1600" dirty="0">
                <a:latin typeface="Times New Roman" pitchFamily="18" charset="0"/>
                <a:ea typeface="Times New Roman" pitchFamily="18" charset="0"/>
                <a:cs typeface="Times New Roman" pitchFamily="18" charset="0"/>
              </a:rPr>
              <a:t>, </a:t>
            </a:r>
            <a:r>
              <a:rPr lang="ru-RU" sz="1600" dirty="0" err="1">
                <a:latin typeface="Times New Roman" pitchFamily="18" charset="0"/>
                <a:ea typeface="Times New Roman" pitchFamily="18" charset="0"/>
                <a:cs typeface="Times New Roman" pitchFamily="18" charset="0"/>
              </a:rPr>
              <a:t>Великден</a:t>
            </a:r>
            <a:r>
              <a:rPr lang="ru-RU" sz="1600" dirty="0">
                <a:latin typeface="Times New Roman" pitchFamily="18" charset="0"/>
                <a:ea typeface="Times New Roman" pitchFamily="18" charset="0"/>
                <a:cs typeface="Times New Roman" pitchFamily="18" charset="0"/>
              </a:rPr>
              <a:t>, Баба Марта и др</a:t>
            </a:r>
            <a:r>
              <a:rPr lang="ru-RU" sz="1600" dirty="0" smtClean="0">
                <a:latin typeface="Times New Roman" pitchFamily="18" charset="0"/>
                <a:ea typeface="Times New Roman" pitchFamily="18" charset="0"/>
                <a:cs typeface="Times New Roman" pitchFamily="18" charset="0"/>
              </a:rPr>
              <a:t>.)</a:t>
            </a:r>
            <a:endParaRPr lang="ru-RU" sz="1600" dirty="0">
              <a:latin typeface="Times New Roman" pitchFamily="18" charset="0"/>
              <a:ea typeface="Times New Roman" pitchFamily="18" charset="0"/>
              <a:cs typeface="Times New Roman" pitchFamily="18" charset="0"/>
            </a:endParaRPr>
          </a:p>
        </p:txBody>
      </p:sp>
      <p:pic>
        <p:nvPicPr>
          <p:cNvPr id="3074" name="Picture 2" descr="https://www.dg-edelvais.com/images/gallery/2023-rojdenici/praznik-1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7406" y="2152153"/>
            <a:ext cx="2933355" cy="220001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www.dg-edelvais.com/images/gallery/2023-rojdenici/praznik-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64943" y="4440573"/>
            <a:ext cx="2933355" cy="220001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www.dg-edelvais.com/images/gallery/2022-gosti/nosia-0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964" y="4653136"/>
            <a:ext cx="3037816" cy="202204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s://www.dg-edelvais.com/images/gallery/2022-gosti/nosia-0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23611" y="2132856"/>
            <a:ext cx="3108009" cy="2219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66617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Картина 2">
            <a:extLst>
              <a:ext uri="{FF2B5EF4-FFF2-40B4-BE49-F238E27FC236}">
                <a16:creationId xmlns="" xmlns:a16="http://schemas.microsoft.com/office/drawing/2014/main" id="{AC7FED15-1E51-408A-A1EE-D8648C4CAF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Правоъгълник 5">
            <a:extLst>
              <a:ext uri="{FF2B5EF4-FFF2-40B4-BE49-F238E27FC236}">
                <a16:creationId xmlns="" xmlns:a16="http://schemas.microsoft.com/office/drawing/2014/main" id="{CDCE89D8-B691-4692-B3F5-379F0D53892B}"/>
              </a:ext>
            </a:extLst>
          </p:cNvPr>
          <p:cNvSpPr/>
          <p:nvPr/>
        </p:nvSpPr>
        <p:spPr>
          <a:xfrm>
            <a:off x="323528" y="620688"/>
            <a:ext cx="8280920" cy="369332"/>
          </a:xfrm>
          <a:prstGeom prst="rect">
            <a:avLst/>
          </a:prstGeom>
        </p:spPr>
        <p:txBody>
          <a:bodyPr wrap="square">
            <a:spAutoFit/>
          </a:bodyPr>
          <a:lstStyle/>
          <a:p>
            <a:pPr algn="just"/>
            <a:endParaRPr lang="bg-BG" dirty="0">
              <a:latin typeface="Times New Roman" panose="02020603050405020304" pitchFamily="18" charset="0"/>
              <a:cs typeface="Times New Roman" panose="02020603050405020304" pitchFamily="18" charset="0"/>
            </a:endParaRPr>
          </a:p>
        </p:txBody>
      </p:sp>
      <p:pic>
        <p:nvPicPr>
          <p:cNvPr id="8194" name="Picture 2" descr="https://www.dg-edelvais.com/images/gallery/2023-zvan/zvan-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45" y="1268760"/>
            <a:ext cx="2160240" cy="4524063"/>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s://www.dg-edelvais.com/images/gallery/2023-lazare/lazari-1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27784" y="0"/>
            <a:ext cx="2484276" cy="3312368"/>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s://www.dg-edelvais.com/images/gallery/2023-supa/supa-0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6136" y="1412776"/>
            <a:ext cx="2916324" cy="3888432"/>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https://www.dg-edelvais.com/images/gallery/2023-sharen/sharen-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6010" y="3443325"/>
            <a:ext cx="2787824" cy="2787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24793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Картина 2">
            <a:extLst>
              <a:ext uri="{FF2B5EF4-FFF2-40B4-BE49-F238E27FC236}">
                <a16:creationId xmlns="" xmlns:a16="http://schemas.microsoft.com/office/drawing/2014/main" id="{AC7FED15-1E51-408A-A1EE-D8648C4CAF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Правоъгълник 5">
            <a:extLst>
              <a:ext uri="{FF2B5EF4-FFF2-40B4-BE49-F238E27FC236}">
                <a16:creationId xmlns="" xmlns:a16="http://schemas.microsoft.com/office/drawing/2014/main" id="{CDCE89D8-B691-4692-B3F5-379F0D53892B}"/>
              </a:ext>
            </a:extLst>
          </p:cNvPr>
          <p:cNvSpPr/>
          <p:nvPr/>
        </p:nvSpPr>
        <p:spPr>
          <a:xfrm>
            <a:off x="323528" y="620688"/>
            <a:ext cx="8280920" cy="369332"/>
          </a:xfrm>
          <a:prstGeom prst="rect">
            <a:avLst/>
          </a:prstGeom>
        </p:spPr>
        <p:txBody>
          <a:bodyPr wrap="square">
            <a:spAutoFit/>
          </a:bodyPr>
          <a:lstStyle/>
          <a:p>
            <a:pPr algn="just"/>
            <a:endParaRPr lang="bg-BG" dirty="0">
              <a:latin typeface="Times New Roman" panose="02020603050405020304" pitchFamily="18" charset="0"/>
              <a:cs typeface="Times New Roman" panose="02020603050405020304" pitchFamily="18" charset="0"/>
            </a:endParaRPr>
          </a:p>
        </p:txBody>
      </p:sp>
      <p:sp>
        <p:nvSpPr>
          <p:cNvPr id="4" name="Правоъгълник 3"/>
          <p:cNvSpPr/>
          <p:nvPr/>
        </p:nvSpPr>
        <p:spPr>
          <a:xfrm>
            <a:off x="107504" y="159023"/>
            <a:ext cx="8712968" cy="923330"/>
          </a:xfrm>
          <a:prstGeom prst="rect">
            <a:avLst/>
          </a:prstGeom>
        </p:spPr>
        <p:txBody>
          <a:bodyPr wrap="square">
            <a:spAutoFit/>
          </a:bodyPr>
          <a:lstStyle/>
          <a:p>
            <a:pPr lvl="0" algn="just" fontAlgn="base">
              <a:spcBef>
                <a:spcPct val="0"/>
              </a:spcBef>
              <a:spcAft>
                <a:spcPct val="0"/>
              </a:spcAft>
            </a:pPr>
            <a:r>
              <a:rPr lang="ru-RU" dirty="0" err="1">
                <a:latin typeface="Times New Roman" pitchFamily="18" charset="0"/>
                <a:ea typeface="Times New Roman" pitchFamily="18" charset="0"/>
                <a:cs typeface="Times New Roman" pitchFamily="18" charset="0"/>
              </a:rPr>
              <a:t>Децата</a:t>
            </a:r>
            <a:r>
              <a:rPr lang="ru-RU" dirty="0">
                <a:latin typeface="Times New Roman" pitchFamily="18" charset="0"/>
                <a:ea typeface="Times New Roman" pitchFamily="18" charset="0"/>
                <a:cs typeface="Times New Roman" pitchFamily="18" charset="0"/>
              </a:rPr>
              <a:t> от гр. ,,</a:t>
            </a:r>
            <a:r>
              <a:rPr lang="ru-RU" dirty="0" err="1">
                <a:latin typeface="Times New Roman" pitchFamily="18" charset="0"/>
                <a:ea typeface="Times New Roman" pitchFamily="18" charset="0"/>
                <a:cs typeface="Times New Roman" pitchFamily="18" charset="0"/>
              </a:rPr>
              <a:t>Щурче</a:t>
            </a:r>
            <a:r>
              <a:rPr lang="ru-RU" dirty="0">
                <a:latin typeface="Times New Roman" pitchFamily="18" charset="0"/>
                <a:ea typeface="Times New Roman" pitchFamily="18" charset="0"/>
                <a:cs typeface="Times New Roman" pitchFamily="18" charset="0"/>
              </a:rPr>
              <a:t>’’ </a:t>
            </a:r>
            <a:r>
              <a:rPr lang="ru-RU" dirty="0" err="1">
                <a:latin typeface="Times New Roman" pitchFamily="18" charset="0"/>
                <a:ea typeface="Times New Roman" pitchFamily="18" charset="0"/>
                <a:cs typeface="Times New Roman" pitchFamily="18" charset="0"/>
              </a:rPr>
              <a:t>взеха</a:t>
            </a:r>
            <a:r>
              <a:rPr lang="ru-RU" dirty="0">
                <a:latin typeface="Times New Roman" pitchFamily="18" charset="0"/>
                <a:ea typeface="Times New Roman" pitchFamily="18" charset="0"/>
                <a:cs typeface="Times New Roman" pitchFamily="18" charset="0"/>
              </a:rPr>
              <a:t> участие в 15-то издание на </a:t>
            </a:r>
            <a:r>
              <a:rPr lang="ru-RU" dirty="0" err="1">
                <a:latin typeface="Times New Roman" pitchFamily="18" charset="0"/>
                <a:ea typeface="Times New Roman" pitchFamily="18" charset="0"/>
                <a:cs typeface="Times New Roman" pitchFamily="18" charset="0"/>
              </a:rPr>
              <a:t>Празника</a:t>
            </a:r>
            <a:r>
              <a:rPr lang="ru-RU" dirty="0">
                <a:latin typeface="Times New Roman" pitchFamily="18" charset="0"/>
                <a:ea typeface="Times New Roman" pitchFamily="18" charset="0"/>
                <a:cs typeface="Times New Roman" pitchFamily="18" charset="0"/>
              </a:rPr>
              <a:t> на </a:t>
            </a:r>
            <a:r>
              <a:rPr lang="ru-RU" dirty="0" err="1">
                <a:latin typeface="Times New Roman" pitchFamily="18" charset="0"/>
                <a:ea typeface="Times New Roman" pitchFamily="18" charset="0"/>
                <a:cs typeface="Times New Roman" pitchFamily="18" charset="0"/>
              </a:rPr>
              <a:t>плодородието</a:t>
            </a:r>
            <a:r>
              <a:rPr lang="ru-RU" dirty="0">
                <a:latin typeface="Times New Roman" pitchFamily="18" charset="0"/>
                <a:ea typeface="Times New Roman" pitchFamily="18" charset="0"/>
                <a:cs typeface="Times New Roman" pitchFamily="18" charset="0"/>
              </a:rPr>
              <a:t>, </a:t>
            </a:r>
            <a:r>
              <a:rPr lang="ru-RU" dirty="0" err="1">
                <a:latin typeface="Times New Roman" pitchFamily="18" charset="0"/>
                <a:ea typeface="Times New Roman" pitchFamily="18" charset="0"/>
                <a:cs typeface="Times New Roman" pitchFamily="18" charset="0"/>
              </a:rPr>
              <a:t>който</a:t>
            </a:r>
            <a:r>
              <a:rPr lang="ru-RU" dirty="0">
                <a:latin typeface="Times New Roman" pitchFamily="18" charset="0"/>
                <a:ea typeface="Times New Roman" pitchFamily="18" charset="0"/>
                <a:cs typeface="Times New Roman" pitchFamily="18" charset="0"/>
              </a:rPr>
              <a:t> се </a:t>
            </a:r>
            <a:r>
              <a:rPr lang="ru-RU" dirty="0" err="1">
                <a:latin typeface="Times New Roman" pitchFamily="18" charset="0"/>
                <a:ea typeface="Times New Roman" pitchFamily="18" charset="0"/>
                <a:cs typeface="Times New Roman" pitchFamily="18" charset="0"/>
              </a:rPr>
              <a:t>организира</a:t>
            </a:r>
            <a:r>
              <a:rPr lang="ru-RU" dirty="0">
                <a:latin typeface="Times New Roman" pitchFamily="18" charset="0"/>
                <a:ea typeface="Times New Roman" pitchFamily="18" charset="0"/>
                <a:cs typeface="Times New Roman" pitchFamily="18" charset="0"/>
              </a:rPr>
              <a:t> от Община </a:t>
            </a:r>
            <a:r>
              <a:rPr lang="ru-RU" dirty="0" err="1">
                <a:latin typeface="Times New Roman" pitchFamily="18" charset="0"/>
                <a:ea typeface="Times New Roman" pitchFamily="18" charset="0"/>
                <a:cs typeface="Times New Roman" pitchFamily="18" charset="0"/>
              </a:rPr>
              <a:t>Кюстендил</a:t>
            </a:r>
            <a:r>
              <a:rPr lang="ru-RU" dirty="0">
                <a:latin typeface="Times New Roman" pitchFamily="18" charset="0"/>
                <a:ea typeface="Times New Roman" pitchFamily="18" charset="0"/>
                <a:cs typeface="Times New Roman" pitchFamily="18" charset="0"/>
              </a:rPr>
              <a:t>, </a:t>
            </a:r>
            <a:r>
              <a:rPr lang="ru-RU" dirty="0" err="1">
                <a:latin typeface="Times New Roman" pitchFamily="18" charset="0"/>
                <a:ea typeface="Times New Roman" pitchFamily="18" charset="0"/>
                <a:cs typeface="Times New Roman" pitchFamily="18" charset="0"/>
              </a:rPr>
              <a:t>съвместно</a:t>
            </a:r>
            <a:r>
              <a:rPr lang="ru-RU" dirty="0">
                <a:latin typeface="Times New Roman" pitchFamily="18" charset="0"/>
                <a:ea typeface="Times New Roman" pitchFamily="18" charset="0"/>
                <a:cs typeface="Times New Roman" pitchFamily="18" charset="0"/>
              </a:rPr>
              <a:t> с Института по </a:t>
            </a:r>
            <a:r>
              <a:rPr lang="ru-RU" dirty="0" err="1">
                <a:latin typeface="Times New Roman" pitchFamily="18" charset="0"/>
                <a:ea typeface="Times New Roman" pitchFamily="18" charset="0"/>
                <a:cs typeface="Times New Roman" pitchFamily="18" charset="0"/>
              </a:rPr>
              <a:t>земеделие</a:t>
            </a:r>
            <a:r>
              <a:rPr lang="ru-RU" dirty="0">
                <a:latin typeface="Times New Roman" pitchFamily="18" charset="0"/>
                <a:ea typeface="Times New Roman" pitchFamily="18" charset="0"/>
                <a:cs typeface="Times New Roman" pitchFamily="18" charset="0"/>
              </a:rPr>
              <a:t> – гр. </a:t>
            </a:r>
            <a:r>
              <a:rPr lang="ru-RU" dirty="0" err="1">
                <a:latin typeface="Times New Roman" pitchFamily="18" charset="0"/>
                <a:ea typeface="Times New Roman" pitchFamily="18" charset="0"/>
                <a:cs typeface="Times New Roman" pitchFamily="18" charset="0"/>
              </a:rPr>
              <a:t>Кюстендил</a:t>
            </a:r>
            <a:r>
              <a:rPr lang="ru-RU" dirty="0">
                <a:latin typeface="Times New Roman" pitchFamily="18" charset="0"/>
                <a:ea typeface="Times New Roman" pitchFamily="18" charset="0"/>
                <a:cs typeface="Times New Roman" pitchFamily="18" charset="0"/>
              </a:rPr>
              <a:t>.</a:t>
            </a:r>
            <a:r>
              <a:rPr lang="bg-BG" dirty="0">
                <a:latin typeface="Times New Roman" pitchFamily="18" charset="0"/>
                <a:cs typeface="Times New Roman" pitchFamily="18" charset="0"/>
              </a:rPr>
              <a:t> </a:t>
            </a:r>
          </a:p>
        </p:txBody>
      </p:sp>
      <p:pic>
        <p:nvPicPr>
          <p:cNvPr id="10242" name="Picture 2" descr="https://www.dg-edelvais.com/images/gallery/2022-karnaval/karnaval-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126" y="1080407"/>
            <a:ext cx="3748284" cy="2492609"/>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s://www.dg-edelvais.com/images/gallery/2022-karnaval/karnaval-0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7832" y="1484784"/>
            <a:ext cx="4101141" cy="3075856"/>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ttps://www.dg-edelvais.com/images/gallery/2022-karnaval/karnaval-0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308" y="3789040"/>
            <a:ext cx="4215102" cy="2808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65206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Картина 2">
            <a:extLst>
              <a:ext uri="{FF2B5EF4-FFF2-40B4-BE49-F238E27FC236}">
                <a16:creationId xmlns="" xmlns:a16="http://schemas.microsoft.com/office/drawing/2014/main" id="{AC7FED15-1E51-408A-A1EE-D8648C4CAF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Правоъгълник 5">
            <a:extLst>
              <a:ext uri="{FF2B5EF4-FFF2-40B4-BE49-F238E27FC236}">
                <a16:creationId xmlns="" xmlns:a16="http://schemas.microsoft.com/office/drawing/2014/main" id="{CDCE89D8-B691-4692-B3F5-379F0D53892B}"/>
              </a:ext>
            </a:extLst>
          </p:cNvPr>
          <p:cNvSpPr/>
          <p:nvPr/>
        </p:nvSpPr>
        <p:spPr>
          <a:xfrm>
            <a:off x="323528" y="620688"/>
            <a:ext cx="8280920" cy="369332"/>
          </a:xfrm>
          <a:prstGeom prst="rect">
            <a:avLst/>
          </a:prstGeom>
        </p:spPr>
        <p:txBody>
          <a:bodyPr wrap="square">
            <a:spAutoFit/>
          </a:bodyPr>
          <a:lstStyle/>
          <a:p>
            <a:pPr algn="just"/>
            <a:endParaRPr lang="bg-BG" dirty="0">
              <a:latin typeface="Times New Roman" panose="02020603050405020304" pitchFamily="18" charset="0"/>
              <a:cs typeface="Times New Roman" panose="02020603050405020304" pitchFamily="18" charset="0"/>
            </a:endParaRPr>
          </a:p>
        </p:txBody>
      </p:sp>
      <p:sp>
        <p:nvSpPr>
          <p:cNvPr id="2" name="Правоъгълник 1"/>
          <p:cNvSpPr/>
          <p:nvPr/>
        </p:nvSpPr>
        <p:spPr>
          <a:xfrm>
            <a:off x="178058" y="112857"/>
            <a:ext cx="8712968" cy="1754326"/>
          </a:xfrm>
          <a:prstGeom prst="rect">
            <a:avLst/>
          </a:prstGeom>
        </p:spPr>
        <p:txBody>
          <a:bodyPr wrap="square">
            <a:spAutoFit/>
          </a:bodyPr>
          <a:lstStyle/>
          <a:p>
            <a:pPr lvl="0"/>
            <a:r>
              <a:rPr lang="bg-BG" dirty="0" smtClean="0">
                <a:latin typeface="Times New Roman" pitchFamily="18" charset="0"/>
                <a:cs typeface="Times New Roman" pitchFamily="18" charset="0"/>
              </a:rPr>
              <a:t>Децата </a:t>
            </a:r>
            <a:r>
              <a:rPr lang="bg-BG" dirty="0">
                <a:latin typeface="Times New Roman" pitchFamily="18" charset="0"/>
                <a:cs typeface="Times New Roman" pitchFamily="18" charset="0"/>
              </a:rPr>
              <a:t>се включиха в коледна работилница за деца в Детски отдел на Библиотеката.</a:t>
            </a:r>
          </a:p>
          <a:p>
            <a:pPr lvl="0" algn="just" fontAlgn="base">
              <a:spcBef>
                <a:spcPct val="0"/>
              </a:spcBef>
              <a:spcAft>
                <a:spcPct val="0"/>
              </a:spcAft>
            </a:pPr>
            <a:r>
              <a:rPr lang="bg-BG" dirty="0">
                <a:latin typeface="Times New Roman" pitchFamily="18" charset="0"/>
                <a:cs typeface="Times New Roman" pitchFamily="18" charset="0"/>
              </a:rPr>
              <a:t>Тя е съвместна инициатива с Ученически съвет на ПМГ "</a:t>
            </a:r>
            <a:r>
              <a:rPr lang="bg-BG" dirty="0" smtClean="0">
                <a:latin typeface="Times New Roman" pitchFamily="18" charset="0"/>
                <a:cs typeface="Times New Roman" pitchFamily="18" charset="0"/>
              </a:rPr>
              <a:t>Проф. Емануил </a:t>
            </a:r>
            <a:r>
              <a:rPr lang="bg-BG" dirty="0">
                <a:latin typeface="Times New Roman" pitchFamily="18" charset="0"/>
                <a:cs typeface="Times New Roman" pitchFamily="18" charset="0"/>
              </a:rPr>
              <a:t>Иванов". Учениците прочетоха коледни приказки </a:t>
            </a:r>
            <a:r>
              <a:rPr lang="bg-BG" dirty="0" smtClean="0">
                <a:latin typeface="Times New Roman" pitchFamily="18" charset="0"/>
                <a:cs typeface="Times New Roman" pitchFamily="18" charset="0"/>
              </a:rPr>
              <a:t>на </a:t>
            </a:r>
            <a:r>
              <a:rPr lang="bg-BG" dirty="0">
                <a:latin typeface="Times New Roman" pitchFamily="18" charset="0"/>
                <a:cs typeface="Times New Roman" pitchFamily="18" charset="0"/>
              </a:rPr>
              <a:t>децата. Заедно с учениците изработиха книжки - украси и украсиха библиотечната елха. Всяко дете с огромно желание изрисува и изпълни белите листи на своята книжка.</a:t>
            </a:r>
          </a:p>
          <a:p>
            <a:pPr lvl="0"/>
            <a:r>
              <a:rPr lang="bg-BG" dirty="0" smtClean="0">
                <a:latin typeface="Times New Roman" pitchFamily="18" charset="0"/>
                <a:cs typeface="Times New Roman" pitchFamily="18" charset="0"/>
              </a:rPr>
              <a:t>В </a:t>
            </a:r>
            <a:r>
              <a:rPr lang="bg-BG" dirty="0">
                <a:latin typeface="Times New Roman" pitchFamily="18" charset="0"/>
                <a:cs typeface="Times New Roman" pitchFamily="18" charset="0"/>
              </a:rPr>
              <a:t>знак на благодарност децата от групата ги поздравиха с коледни </a:t>
            </a:r>
            <a:r>
              <a:rPr lang="bg-BG" dirty="0" smtClean="0">
                <a:latin typeface="Times New Roman" pitchFamily="18" charset="0"/>
                <a:cs typeface="Times New Roman" pitchFamily="18" charset="0"/>
              </a:rPr>
              <a:t>стихотворения..</a:t>
            </a:r>
            <a:endParaRPr lang="bg-BG" dirty="0">
              <a:latin typeface="Times New Roman" pitchFamily="18" charset="0"/>
              <a:cs typeface="Times New Roman" pitchFamily="18" charset="0"/>
            </a:endParaRPr>
          </a:p>
        </p:txBody>
      </p:sp>
      <p:pic>
        <p:nvPicPr>
          <p:cNvPr id="9218" name="Picture 2" descr="https://www.dg-edelvais.com/images/gallery/2022-djudje/karti-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2082691"/>
            <a:ext cx="3024336" cy="4032448"/>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s://www.dg-edelvais.com/images/gallery/2022-djudje/karti-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64" y="2060849"/>
            <a:ext cx="3002001" cy="4002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48472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Картина 2">
            <a:extLst>
              <a:ext uri="{FF2B5EF4-FFF2-40B4-BE49-F238E27FC236}">
                <a16:creationId xmlns="" xmlns:a16="http://schemas.microsoft.com/office/drawing/2014/main" id="{AC7FED15-1E51-408A-A1EE-D8648C4CAF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Правоъгълник 5">
            <a:extLst>
              <a:ext uri="{FF2B5EF4-FFF2-40B4-BE49-F238E27FC236}">
                <a16:creationId xmlns="" xmlns:a16="http://schemas.microsoft.com/office/drawing/2014/main" id="{CDCE89D8-B691-4692-B3F5-379F0D53892B}"/>
              </a:ext>
            </a:extLst>
          </p:cNvPr>
          <p:cNvSpPr/>
          <p:nvPr/>
        </p:nvSpPr>
        <p:spPr>
          <a:xfrm>
            <a:off x="323528" y="620688"/>
            <a:ext cx="8280920" cy="369332"/>
          </a:xfrm>
          <a:prstGeom prst="rect">
            <a:avLst/>
          </a:prstGeom>
        </p:spPr>
        <p:txBody>
          <a:bodyPr wrap="square">
            <a:spAutoFit/>
          </a:bodyPr>
          <a:lstStyle/>
          <a:p>
            <a:pPr algn="just"/>
            <a:endParaRPr lang="bg-BG" dirty="0">
              <a:latin typeface="Times New Roman" panose="02020603050405020304" pitchFamily="18" charset="0"/>
              <a:cs typeface="Times New Roman" panose="02020603050405020304" pitchFamily="18" charset="0"/>
            </a:endParaRPr>
          </a:p>
        </p:txBody>
      </p:sp>
      <p:sp>
        <p:nvSpPr>
          <p:cNvPr id="5" name="Правоъгълник 4"/>
          <p:cNvSpPr/>
          <p:nvPr/>
        </p:nvSpPr>
        <p:spPr>
          <a:xfrm>
            <a:off x="143508" y="188640"/>
            <a:ext cx="8640960" cy="1754326"/>
          </a:xfrm>
          <a:prstGeom prst="rect">
            <a:avLst/>
          </a:prstGeom>
        </p:spPr>
        <p:txBody>
          <a:bodyPr wrap="square">
            <a:spAutoFit/>
          </a:bodyPr>
          <a:lstStyle/>
          <a:p>
            <a:pPr lvl="0" algn="just" fontAlgn="base">
              <a:spcBef>
                <a:spcPct val="0"/>
              </a:spcBef>
              <a:spcAft>
                <a:spcPct val="0"/>
              </a:spcAft>
            </a:pPr>
            <a:r>
              <a:rPr lang="bg-BG" dirty="0">
                <a:latin typeface="Times New Roman" pitchFamily="18" charset="0"/>
                <a:cs typeface="Times New Roman" pitchFamily="18" charset="0"/>
              </a:rPr>
              <a:t>Децата и родителите </a:t>
            </a:r>
            <a:r>
              <a:rPr lang="bg-BG" dirty="0" smtClean="0">
                <a:latin typeface="Times New Roman" pitchFamily="18" charset="0"/>
                <a:cs typeface="Times New Roman" pitchFamily="18" charset="0"/>
              </a:rPr>
              <a:t>чрез </a:t>
            </a:r>
            <a:r>
              <a:rPr lang="bg-BG" dirty="0">
                <a:latin typeface="Times New Roman" pitchFamily="18" charset="0"/>
                <a:cs typeface="Times New Roman" pitchFamily="18" charset="0"/>
              </a:rPr>
              <a:t>своята сръчност изработиха картички, подаръци, коледна украса </a:t>
            </a:r>
            <a:r>
              <a:rPr lang="bg-BG" dirty="0" smtClean="0">
                <a:latin typeface="Times New Roman" pitchFamily="18" charset="0"/>
                <a:cs typeface="Times New Roman" pitchFamily="18" charset="0"/>
              </a:rPr>
              <a:t>и коледни </a:t>
            </a:r>
            <a:r>
              <a:rPr lang="bg-BG" dirty="0">
                <a:latin typeface="Times New Roman" pitchFamily="18" charset="0"/>
                <a:cs typeface="Times New Roman" pitchFamily="18" charset="0"/>
              </a:rPr>
              <a:t>играчки. Коледното настроение и празничния дух се допълниха от програмата с песни </a:t>
            </a:r>
            <a:r>
              <a:rPr lang="bg-BG" dirty="0" smtClean="0">
                <a:latin typeface="Times New Roman" pitchFamily="18" charset="0"/>
                <a:cs typeface="Times New Roman" pitchFamily="18" charset="0"/>
              </a:rPr>
              <a:t>и стихотворения</a:t>
            </a:r>
            <a:r>
              <a:rPr lang="bg-BG" dirty="0">
                <a:latin typeface="Times New Roman" pitchFamily="18" charset="0"/>
                <a:cs typeface="Times New Roman" pitchFamily="18" charset="0"/>
              </a:rPr>
              <a:t>, която малките  деца представиха пред своите родители.</a:t>
            </a:r>
          </a:p>
          <a:p>
            <a:r>
              <a:rPr lang="bg-BG" dirty="0">
                <a:latin typeface="Times New Roman" pitchFamily="18" charset="0"/>
                <a:cs typeface="Times New Roman" pitchFamily="18" charset="0"/>
              </a:rPr>
              <a:t>На 16 </a:t>
            </a:r>
            <a:r>
              <a:rPr lang="bg-BG" dirty="0" smtClean="0">
                <a:latin typeface="Times New Roman" pitchFamily="18" charset="0"/>
                <a:cs typeface="Times New Roman" pitchFamily="18" charset="0"/>
              </a:rPr>
              <a:t>декември 2022 г. </a:t>
            </a:r>
            <a:r>
              <a:rPr lang="bg-BG" dirty="0">
                <a:latin typeface="Times New Roman" pitchFamily="18" charset="0"/>
                <a:cs typeface="Times New Roman" pitchFamily="18" charset="0"/>
              </a:rPr>
              <a:t>се проведе и Коледния базар, на който се предложиха изработените изделия.</a:t>
            </a:r>
          </a:p>
        </p:txBody>
      </p:sp>
      <p:pic>
        <p:nvPicPr>
          <p:cNvPr id="7" name="Picture 6" descr="https://www.dg-edelvais.com/images/gallery/2022-magia/magia-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947" y="2155555"/>
            <a:ext cx="2234203" cy="29789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https://www.dg-edelvais.com/images/gallery/2022-magia/magia-0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15816" y="3717032"/>
            <a:ext cx="1879037" cy="250538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https://www.dg-edelvais.com/images/gallery/2022-magia/magia-0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9618" y="2155555"/>
            <a:ext cx="3991683" cy="2993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74522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Картина 2">
            <a:extLst>
              <a:ext uri="{FF2B5EF4-FFF2-40B4-BE49-F238E27FC236}">
                <a16:creationId xmlns="" xmlns:a16="http://schemas.microsoft.com/office/drawing/2014/main" id="{AC7FED15-1E51-408A-A1EE-D8648C4CAF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Правоъгълник 5">
            <a:extLst>
              <a:ext uri="{FF2B5EF4-FFF2-40B4-BE49-F238E27FC236}">
                <a16:creationId xmlns="" xmlns:a16="http://schemas.microsoft.com/office/drawing/2014/main" id="{CDCE89D8-B691-4692-B3F5-379F0D53892B}"/>
              </a:ext>
            </a:extLst>
          </p:cNvPr>
          <p:cNvSpPr/>
          <p:nvPr/>
        </p:nvSpPr>
        <p:spPr>
          <a:xfrm>
            <a:off x="323528" y="620688"/>
            <a:ext cx="8280920" cy="369332"/>
          </a:xfrm>
          <a:prstGeom prst="rect">
            <a:avLst/>
          </a:prstGeom>
        </p:spPr>
        <p:txBody>
          <a:bodyPr wrap="square">
            <a:spAutoFit/>
          </a:bodyPr>
          <a:lstStyle/>
          <a:p>
            <a:pPr algn="just"/>
            <a:endParaRPr lang="bg-BG" dirty="0">
              <a:latin typeface="Times New Roman" panose="02020603050405020304" pitchFamily="18" charset="0"/>
              <a:cs typeface="Times New Roman" panose="02020603050405020304" pitchFamily="18" charset="0"/>
            </a:endParaRPr>
          </a:p>
        </p:txBody>
      </p:sp>
      <p:sp>
        <p:nvSpPr>
          <p:cNvPr id="4" name="Правоъгълник 3"/>
          <p:cNvSpPr/>
          <p:nvPr/>
        </p:nvSpPr>
        <p:spPr>
          <a:xfrm>
            <a:off x="143508" y="44624"/>
            <a:ext cx="8856984" cy="2031325"/>
          </a:xfrm>
          <a:prstGeom prst="rect">
            <a:avLst/>
          </a:prstGeom>
        </p:spPr>
        <p:txBody>
          <a:bodyPr wrap="square">
            <a:spAutoFit/>
          </a:bodyPr>
          <a:lstStyle/>
          <a:p>
            <a:pPr lvl="0" fontAlgn="base">
              <a:spcBef>
                <a:spcPct val="0"/>
              </a:spcBef>
              <a:spcAft>
                <a:spcPct val="0"/>
              </a:spcAft>
            </a:pPr>
            <a:r>
              <a:rPr lang="bg-BG" dirty="0" smtClean="0">
                <a:latin typeface="Times New Roman" pitchFamily="18" charset="0"/>
                <a:cs typeface="Times New Roman" pitchFamily="18" charset="0"/>
              </a:rPr>
              <a:t>   Децата </a:t>
            </a:r>
            <a:r>
              <a:rPr lang="bg-BG" dirty="0">
                <a:latin typeface="Times New Roman" pitchFamily="18" charset="0"/>
                <a:cs typeface="Times New Roman" pitchFamily="18" charset="0"/>
              </a:rPr>
              <a:t>от </a:t>
            </a:r>
            <a:r>
              <a:rPr lang="bg-BG" dirty="0" smtClean="0">
                <a:latin typeface="Times New Roman" pitchFamily="18" charset="0"/>
                <a:cs typeface="Times New Roman" pitchFamily="18" charset="0"/>
              </a:rPr>
              <a:t>групите </a:t>
            </a:r>
            <a:r>
              <a:rPr lang="bg-BG" dirty="0">
                <a:latin typeface="Times New Roman" pitchFamily="18" charset="0"/>
                <a:cs typeface="Times New Roman" pitchFamily="18" charset="0"/>
              </a:rPr>
              <a:t>посрещнаха Дядо Коледа. Гледаха коледен спектакъл за веселата история за </a:t>
            </a:r>
            <a:r>
              <a:rPr lang="bg-BG" dirty="0" smtClean="0">
                <a:latin typeface="Times New Roman" pitchFamily="18" charset="0"/>
                <a:cs typeface="Times New Roman" pitchFamily="18" charset="0"/>
              </a:rPr>
              <a:t>приключенията </a:t>
            </a:r>
            <a:r>
              <a:rPr lang="bg-BG" dirty="0">
                <a:latin typeface="Times New Roman" pitchFamily="18" charset="0"/>
                <a:cs typeface="Times New Roman" pitchFamily="18" charset="0"/>
              </a:rPr>
              <a:t>на </a:t>
            </a:r>
            <a:r>
              <a:rPr lang="bg-BG" dirty="0" err="1">
                <a:latin typeface="Times New Roman" pitchFamily="18" charset="0"/>
                <a:cs typeface="Times New Roman" pitchFamily="18" charset="0"/>
              </a:rPr>
              <a:t>Проспалан</a:t>
            </a:r>
            <a:r>
              <a:rPr lang="bg-BG" dirty="0">
                <a:latin typeface="Times New Roman" pitchFamily="18" charset="0"/>
                <a:cs typeface="Times New Roman" pitchFamily="18" charset="0"/>
              </a:rPr>
              <a:t> и Забравана в коледната нощ с </a:t>
            </a:r>
            <a:r>
              <a:rPr lang="bg-BG" dirty="0" smtClean="0">
                <a:latin typeface="Times New Roman" pitchFamily="18" charset="0"/>
                <a:cs typeface="Times New Roman" pitchFamily="18" charset="0"/>
              </a:rPr>
              <a:t>най-   популярните </a:t>
            </a:r>
            <a:r>
              <a:rPr lang="bg-BG" dirty="0" smtClean="0">
                <a:latin typeface="Times New Roman" pitchFamily="18" charset="0"/>
                <a:cs typeface="Times New Roman" pitchFamily="18" charset="0"/>
              </a:rPr>
              <a:t>коледно-новогодишни </a:t>
            </a:r>
            <a:r>
              <a:rPr lang="bg-BG" dirty="0">
                <a:latin typeface="Times New Roman" pitchFamily="18" charset="0"/>
                <a:cs typeface="Times New Roman" pitchFamily="18" charset="0"/>
              </a:rPr>
              <a:t>песни. След представлението </a:t>
            </a:r>
            <a:r>
              <a:rPr lang="bg-BG" dirty="0" smtClean="0">
                <a:latin typeface="Times New Roman" pitchFamily="18" charset="0"/>
                <a:cs typeface="Times New Roman" pitchFamily="18" charset="0"/>
              </a:rPr>
              <a:t>„Суматоха </a:t>
            </a:r>
            <a:r>
              <a:rPr lang="bg-BG" dirty="0">
                <a:latin typeface="Times New Roman" pitchFamily="18" charset="0"/>
                <a:cs typeface="Times New Roman" pitchFamily="18" charset="0"/>
              </a:rPr>
              <a:t>в коледната нощ“ малчуганите приветстваха </a:t>
            </a:r>
            <a:r>
              <a:rPr lang="bg-BG" dirty="0" err="1" smtClean="0">
                <a:latin typeface="Times New Roman" pitchFamily="18" charset="0"/>
                <a:cs typeface="Times New Roman" pitchFamily="18" charset="0"/>
              </a:rPr>
              <a:t>дългоочвакания</a:t>
            </a:r>
            <a:r>
              <a:rPr lang="bg-BG" dirty="0" smtClean="0">
                <a:latin typeface="Times New Roman" pitchFamily="18" charset="0"/>
                <a:cs typeface="Times New Roman" pitchFamily="18" charset="0"/>
              </a:rPr>
              <a:t> </a:t>
            </a:r>
            <a:r>
              <a:rPr lang="bg-BG" dirty="0">
                <a:latin typeface="Times New Roman" pitchFamily="18" charset="0"/>
                <a:cs typeface="Times New Roman" pitchFamily="18" charset="0"/>
              </a:rPr>
              <a:t>гост с много ентусиазъм и усмивки. Поздравиха го с песни и стихотворения за </a:t>
            </a:r>
            <a:r>
              <a:rPr lang="bg-BG" dirty="0" smtClean="0">
                <a:latin typeface="Times New Roman" pitchFamily="18" charset="0"/>
                <a:cs typeface="Times New Roman" pitchFamily="18" charset="0"/>
              </a:rPr>
              <a:t>предстоящите </a:t>
            </a:r>
            <a:r>
              <a:rPr lang="bg-BG" dirty="0">
                <a:latin typeface="Times New Roman" pitchFamily="18" charset="0"/>
                <a:cs typeface="Times New Roman" pitchFamily="18" charset="0"/>
              </a:rPr>
              <a:t>светли, коледни празници, а накрая получиха дългоочакваните подаръци.</a:t>
            </a:r>
            <a:br>
              <a:rPr lang="bg-BG" dirty="0">
                <a:latin typeface="Times New Roman" pitchFamily="18" charset="0"/>
                <a:cs typeface="Times New Roman" pitchFamily="18" charset="0"/>
              </a:rPr>
            </a:br>
            <a:endParaRPr lang="en-US" dirty="0"/>
          </a:p>
        </p:txBody>
      </p:sp>
      <p:pic>
        <p:nvPicPr>
          <p:cNvPr id="5" name="Picture 2" descr="https://www.dg-edelvais.com/images/gallery/2022-pismo/nosi-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348880"/>
            <a:ext cx="3672408" cy="367240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s://www.dg-edelvais.com/images/gallery/2022-sumatoha/sumatoha-1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5691" y="1579223"/>
            <a:ext cx="4086667" cy="4420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15834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Картина 2">
            <a:extLst>
              <a:ext uri="{FF2B5EF4-FFF2-40B4-BE49-F238E27FC236}">
                <a16:creationId xmlns="" xmlns:a16="http://schemas.microsoft.com/office/drawing/2014/main" id="{AC7FED15-1E51-408A-A1EE-D8648C4CAF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Правоъгълник 5">
            <a:extLst>
              <a:ext uri="{FF2B5EF4-FFF2-40B4-BE49-F238E27FC236}">
                <a16:creationId xmlns="" xmlns:a16="http://schemas.microsoft.com/office/drawing/2014/main" id="{CDCE89D8-B691-4692-B3F5-379F0D53892B}"/>
              </a:ext>
            </a:extLst>
          </p:cNvPr>
          <p:cNvSpPr/>
          <p:nvPr/>
        </p:nvSpPr>
        <p:spPr>
          <a:xfrm>
            <a:off x="323528" y="620688"/>
            <a:ext cx="8280920" cy="369332"/>
          </a:xfrm>
          <a:prstGeom prst="rect">
            <a:avLst/>
          </a:prstGeom>
        </p:spPr>
        <p:txBody>
          <a:bodyPr wrap="square">
            <a:spAutoFit/>
          </a:bodyPr>
          <a:lstStyle/>
          <a:p>
            <a:pPr algn="just"/>
            <a:endParaRPr lang="bg-BG" dirty="0">
              <a:latin typeface="Times New Roman" panose="02020603050405020304" pitchFamily="18" charset="0"/>
              <a:cs typeface="Times New Roman" panose="02020603050405020304" pitchFamily="18" charset="0"/>
            </a:endParaRPr>
          </a:p>
        </p:txBody>
      </p:sp>
      <p:sp>
        <p:nvSpPr>
          <p:cNvPr id="2" name="Текстово поле 1"/>
          <p:cNvSpPr txBox="1"/>
          <p:nvPr/>
        </p:nvSpPr>
        <p:spPr>
          <a:xfrm>
            <a:off x="71500" y="260648"/>
            <a:ext cx="8784976" cy="923330"/>
          </a:xfrm>
          <a:prstGeom prst="rect">
            <a:avLst/>
          </a:prstGeom>
          <a:noFill/>
        </p:spPr>
        <p:txBody>
          <a:bodyPr wrap="square" rtlCol="0">
            <a:spAutoFit/>
          </a:bodyPr>
          <a:lstStyle/>
          <a:p>
            <a:r>
              <a:rPr lang="bg-BG" dirty="0" smtClean="0">
                <a:latin typeface="Times New Roman" pitchFamily="18" charset="0"/>
                <a:cs typeface="Times New Roman" pitchFamily="18" charset="0"/>
              </a:rPr>
              <a:t>През месец февруари 2023 г. децата от група „Врабче“ пресъздадоха една интересна българска традиция, която известява края на зимата – празника Сирни </a:t>
            </a:r>
            <a:r>
              <a:rPr lang="bg-BG" dirty="0">
                <a:latin typeface="Times New Roman" pitchFamily="18" charset="0"/>
                <a:cs typeface="Times New Roman" pitchFamily="18" charset="0"/>
              </a:rPr>
              <a:t>З</a:t>
            </a:r>
            <a:r>
              <a:rPr lang="bg-BG" dirty="0" smtClean="0">
                <a:latin typeface="Times New Roman" pitchFamily="18" charset="0"/>
                <a:cs typeface="Times New Roman" pitchFamily="18" charset="0"/>
              </a:rPr>
              <a:t>аговезни. Те научиха ритуалите, свързани с него.</a:t>
            </a:r>
            <a:endParaRPr lang="en-US" dirty="0">
              <a:latin typeface="Times New Roman" pitchFamily="18" charset="0"/>
              <a:cs typeface="Times New Roman" pitchFamily="18" charset="0"/>
            </a:endParaRPr>
          </a:p>
        </p:txBody>
      </p:sp>
      <p:pic>
        <p:nvPicPr>
          <p:cNvPr id="1026" name="Picture 2" descr="https://www.dg-edelvais.com/images/gallery/2023-ritual/ritual-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412776"/>
            <a:ext cx="3024336" cy="302433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www.dg-edelvais.com/images/gallery/2023-ritual/ritual-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87569" y="3140968"/>
            <a:ext cx="2277832" cy="30371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s://www.dg-edelvais.com/images/gallery/2023-ritual/ritual-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5401" y="990020"/>
            <a:ext cx="2880320" cy="2880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99962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Картина 20">
            <a:extLst>
              <a:ext uri="{FF2B5EF4-FFF2-40B4-BE49-F238E27FC236}">
                <a16:creationId xmlns="" xmlns:a16="http://schemas.microsoft.com/office/drawing/2014/main" id="{05D472A4-C881-4ABA-88F5-438D6D04B2C1}"/>
              </a:ext>
            </a:extLst>
          </p:cNvPr>
          <p:cNvPicPr>
            <a:picLocks noChangeAspect="1"/>
          </p:cNvPicPr>
          <p:nvPr/>
        </p:nvPicPr>
        <p:blipFill>
          <a:blip r:embed="rId2"/>
          <a:stretch>
            <a:fillRect/>
          </a:stretch>
        </p:blipFill>
        <p:spPr>
          <a:xfrm>
            <a:off x="0" y="0"/>
            <a:ext cx="9144000" cy="6857999"/>
          </a:xfrm>
          <a:prstGeom prst="rect">
            <a:avLst/>
          </a:prstGeom>
        </p:spPr>
      </p:pic>
      <p:pic>
        <p:nvPicPr>
          <p:cNvPr id="3" name="Картина 2">
            <a:extLst>
              <a:ext uri="{FF2B5EF4-FFF2-40B4-BE49-F238E27FC236}">
                <a16:creationId xmlns="" xmlns:a16="http://schemas.microsoft.com/office/drawing/2014/main" id="{02E0F0E6-A947-4646-83B6-87BDBA5093F4}"/>
              </a:ext>
            </a:extLst>
          </p:cNvPr>
          <p:cNvPicPr>
            <a:picLocks noChangeAspect="1"/>
          </p:cNvPicPr>
          <p:nvPr/>
        </p:nvPicPr>
        <p:blipFill>
          <a:blip r:embed="rId3" cstate="print"/>
          <a:stretch>
            <a:fillRect/>
          </a:stretch>
        </p:blipFill>
        <p:spPr>
          <a:xfrm>
            <a:off x="5148064" y="2036678"/>
            <a:ext cx="2503641" cy="1877731"/>
          </a:xfrm>
          <a:prstGeom prst="rect">
            <a:avLst/>
          </a:prstGeom>
          <a:ln>
            <a:noFill/>
          </a:ln>
          <a:effectLst>
            <a:softEdge rad="112500"/>
          </a:effectLst>
        </p:spPr>
      </p:pic>
      <p:pic>
        <p:nvPicPr>
          <p:cNvPr id="4" name="Картина 3">
            <a:extLst>
              <a:ext uri="{FF2B5EF4-FFF2-40B4-BE49-F238E27FC236}">
                <a16:creationId xmlns="" xmlns:a16="http://schemas.microsoft.com/office/drawing/2014/main" id="{891529A4-D389-4F2E-8D70-E2555798E0D4}"/>
              </a:ext>
            </a:extLst>
          </p:cNvPr>
          <p:cNvPicPr>
            <a:picLocks noChangeAspect="1"/>
          </p:cNvPicPr>
          <p:nvPr/>
        </p:nvPicPr>
        <p:blipFill>
          <a:blip r:embed="rId4"/>
          <a:stretch>
            <a:fillRect/>
          </a:stretch>
        </p:blipFill>
        <p:spPr>
          <a:xfrm>
            <a:off x="683568" y="2343239"/>
            <a:ext cx="2974561" cy="3966081"/>
          </a:xfrm>
          <a:prstGeom prst="rect">
            <a:avLst/>
          </a:prstGeom>
          <a:ln>
            <a:noFill/>
          </a:ln>
          <a:effectLst>
            <a:softEdge rad="112500"/>
          </a:effectLst>
        </p:spPr>
      </p:pic>
      <p:sp>
        <p:nvSpPr>
          <p:cNvPr id="2" name="Правоъгълник: с два заоблени срещуположни ъгъла 1">
            <a:extLst>
              <a:ext uri="{FF2B5EF4-FFF2-40B4-BE49-F238E27FC236}">
                <a16:creationId xmlns="" xmlns:a16="http://schemas.microsoft.com/office/drawing/2014/main" id="{EE8347A4-F459-4B6E-9CB6-8B87C62E0FFD}"/>
              </a:ext>
            </a:extLst>
          </p:cNvPr>
          <p:cNvSpPr/>
          <p:nvPr/>
        </p:nvSpPr>
        <p:spPr>
          <a:xfrm>
            <a:off x="530735" y="275083"/>
            <a:ext cx="5040561" cy="1877731"/>
          </a:xfrm>
          <a:prstGeom prst="round2DiagRect">
            <a:avLst/>
          </a:prstGeom>
          <a:solidFill>
            <a:schemeClr val="tx2">
              <a:lumMod val="20000"/>
              <a:lumOff val="8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bg-BG"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Текстово поле 4">
            <a:extLst>
              <a:ext uri="{FF2B5EF4-FFF2-40B4-BE49-F238E27FC236}">
                <a16:creationId xmlns="" xmlns:a16="http://schemas.microsoft.com/office/drawing/2014/main" id="{836143EF-B529-4CE2-80C2-A816FF562FF2}"/>
              </a:ext>
            </a:extLst>
          </p:cNvPr>
          <p:cNvSpPr txBox="1"/>
          <p:nvPr/>
        </p:nvSpPr>
        <p:spPr>
          <a:xfrm>
            <a:off x="208531" y="290600"/>
            <a:ext cx="5684967"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bg-BG" sz="28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Детската градина е страна</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bg-BG" sz="28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на вълшебства, тайни, чудеса,</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bg-BG" sz="28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на загадки, всякакви дела</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bg-BG" sz="28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и не се забрава тя! </a:t>
            </a:r>
          </a:p>
        </p:txBody>
      </p:sp>
      <p:pic>
        <p:nvPicPr>
          <p:cNvPr id="6" name="Картина 5">
            <a:extLst>
              <a:ext uri="{FF2B5EF4-FFF2-40B4-BE49-F238E27FC236}">
                <a16:creationId xmlns="" xmlns:a16="http://schemas.microsoft.com/office/drawing/2014/main" id="{1D9086CA-D3AA-42AA-ACD8-BFC37404D9C9}"/>
              </a:ext>
            </a:extLst>
          </p:cNvPr>
          <p:cNvPicPr>
            <a:picLocks noChangeAspect="1"/>
          </p:cNvPicPr>
          <p:nvPr/>
        </p:nvPicPr>
        <p:blipFill>
          <a:blip r:embed="rId5"/>
          <a:stretch>
            <a:fillRect/>
          </a:stretch>
        </p:blipFill>
        <p:spPr>
          <a:xfrm>
            <a:off x="3852715" y="4005394"/>
            <a:ext cx="5096698" cy="2733119"/>
          </a:xfrm>
          <a:prstGeom prst="rect">
            <a:avLst/>
          </a:prstGeom>
        </p:spPr>
      </p:pic>
      <p:sp>
        <p:nvSpPr>
          <p:cNvPr id="7" name="Правоъгълник 6">
            <a:extLst>
              <a:ext uri="{FF2B5EF4-FFF2-40B4-BE49-F238E27FC236}">
                <a16:creationId xmlns="" xmlns:a16="http://schemas.microsoft.com/office/drawing/2014/main" id="{B374BDB2-DA92-40D0-947E-D7F8E7E1A99C}"/>
              </a:ext>
            </a:extLst>
          </p:cNvPr>
          <p:cNvSpPr/>
          <p:nvPr/>
        </p:nvSpPr>
        <p:spPr>
          <a:xfrm>
            <a:off x="4115064" y="4094680"/>
            <a:ext cx="4572000" cy="2246769"/>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В ДГ «</a:t>
            </a:r>
            <a:r>
              <a:rPr kumimoji="0" lang="ru-RU" sz="20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Еделвайс</a:t>
            </a:r>
            <a:r>
              <a:rPr kumimoji="0" lang="ru-RU" sz="2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ru-RU" sz="20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функционират</a:t>
            </a:r>
            <a:r>
              <a:rPr kumimoji="0" lang="ru-RU" sz="2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7 </a:t>
            </a:r>
            <a:r>
              <a:rPr kumimoji="0" lang="ru-RU" sz="20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групи</a:t>
            </a:r>
            <a:r>
              <a:rPr kumimoji="0" lang="ru-RU" sz="2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ru-RU" sz="20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детска</a:t>
            </a:r>
            <a:r>
              <a:rPr kumimoji="0" lang="ru-RU" sz="2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ru-RU" sz="2000" b="1"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градина. </a:t>
            </a:r>
            <a:r>
              <a:rPr kumimoji="0" lang="ru-RU" sz="20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Детската</a:t>
            </a:r>
            <a:r>
              <a:rPr kumimoji="0" lang="ru-RU" sz="2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градина се </a:t>
            </a:r>
            <a:r>
              <a:rPr kumimoji="0" lang="ru-RU" sz="20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посещава</a:t>
            </a:r>
            <a:r>
              <a:rPr lang="ru-RU" sz="2000" b="1" dirty="0">
                <a:solidFill>
                  <a:srgbClr val="0070C0"/>
                </a:solidFill>
                <a:latin typeface="Times New Roman" panose="02020603050405020304" pitchFamily="18" charset="0"/>
                <a:cs typeface="Times New Roman" panose="02020603050405020304" pitchFamily="18" charset="0"/>
              </a:rPr>
              <a:t> </a:t>
            </a:r>
            <a:r>
              <a:rPr kumimoji="0" lang="ru-RU" sz="2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от </a:t>
            </a:r>
            <a:r>
              <a:rPr kumimoji="0" lang="ru-RU" sz="2000" b="1"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193 </a:t>
            </a:r>
            <a:r>
              <a:rPr kumimoji="0" lang="ru-RU" sz="20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деца</a:t>
            </a:r>
            <a:r>
              <a:rPr kumimoji="0" lang="ru-RU" sz="2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За </a:t>
            </a:r>
            <a:r>
              <a:rPr kumimoji="0" lang="ru-RU" sz="20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възпитанието</a:t>
            </a:r>
            <a:r>
              <a:rPr kumimoji="0" lang="ru-RU" sz="2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ru-RU" sz="20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обучението</a:t>
            </a:r>
            <a:r>
              <a:rPr kumimoji="0" lang="ru-RU" sz="2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и </a:t>
            </a:r>
            <a:r>
              <a:rPr kumimoji="0" lang="ru-RU" sz="20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отглеждането</a:t>
            </a:r>
            <a:r>
              <a:rPr kumimoji="0" lang="ru-RU" sz="2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на </a:t>
            </a:r>
            <a:r>
              <a:rPr kumimoji="0" lang="ru-RU" sz="20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децата</a:t>
            </a:r>
            <a:r>
              <a:rPr kumimoji="0" lang="ru-RU" sz="2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се </a:t>
            </a:r>
            <a:r>
              <a:rPr kumimoji="0" lang="ru-RU" sz="20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грижат</a:t>
            </a:r>
            <a:r>
              <a:rPr kumimoji="0" lang="ru-RU" sz="2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16 педагогически специалист</a:t>
            </a:r>
            <a:r>
              <a:rPr kumimoji="0" lang="bg-BG" sz="2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и</a:t>
            </a:r>
            <a:r>
              <a:rPr kumimoji="0" lang="ru-RU" sz="2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и </a:t>
            </a:r>
            <a:r>
              <a:rPr kumimoji="0" lang="ru-RU" sz="2000" b="1"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14 </a:t>
            </a:r>
            <a:r>
              <a:rPr kumimoji="0" lang="ru-RU" sz="20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непедагогически</a:t>
            </a:r>
            <a:r>
              <a:rPr kumimoji="0" lang="ru-RU" sz="2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персонал.</a:t>
            </a:r>
          </a:p>
        </p:txBody>
      </p:sp>
    </p:spTree>
    <p:extLst>
      <p:ext uri="{BB962C8B-B14F-4D97-AF65-F5344CB8AC3E}">
        <p14:creationId xmlns:p14="http://schemas.microsoft.com/office/powerpoint/2010/main" val="17876079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Картина 2">
            <a:extLst>
              <a:ext uri="{FF2B5EF4-FFF2-40B4-BE49-F238E27FC236}">
                <a16:creationId xmlns="" xmlns:a16="http://schemas.microsoft.com/office/drawing/2014/main" id="{AC7FED15-1E51-408A-A1EE-D8648C4CAF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Правоъгълник 5">
            <a:extLst>
              <a:ext uri="{FF2B5EF4-FFF2-40B4-BE49-F238E27FC236}">
                <a16:creationId xmlns="" xmlns:a16="http://schemas.microsoft.com/office/drawing/2014/main" id="{CDCE89D8-B691-4692-B3F5-379F0D53892B}"/>
              </a:ext>
            </a:extLst>
          </p:cNvPr>
          <p:cNvSpPr/>
          <p:nvPr/>
        </p:nvSpPr>
        <p:spPr>
          <a:xfrm>
            <a:off x="323528" y="620688"/>
            <a:ext cx="8280920" cy="369332"/>
          </a:xfrm>
          <a:prstGeom prst="rect">
            <a:avLst/>
          </a:prstGeom>
        </p:spPr>
        <p:txBody>
          <a:bodyPr wrap="square">
            <a:spAutoFit/>
          </a:bodyPr>
          <a:lstStyle/>
          <a:p>
            <a:pPr algn="just"/>
            <a:endParaRPr lang="bg-BG" dirty="0">
              <a:latin typeface="Times New Roman" panose="02020603050405020304" pitchFamily="18" charset="0"/>
              <a:cs typeface="Times New Roman" panose="02020603050405020304" pitchFamily="18" charset="0"/>
            </a:endParaRPr>
          </a:p>
        </p:txBody>
      </p:sp>
      <p:pic>
        <p:nvPicPr>
          <p:cNvPr id="4" name="Картина 3">
            <a:extLst>
              <a:ext uri="{FF2B5EF4-FFF2-40B4-BE49-F238E27FC236}">
                <a16:creationId xmlns="" xmlns:a16="http://schemas.microsoft.com/office/drawing/2014/main" id="{AC7FED15-1E51-408A-A1EE-D8648C4CAF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Картина 4">
            <a:extLst>
              <a:ext uri="{FF2B5EF4-FFF2-40B4-BE49-F238E27FC236}">
                <a16:creationId xmlns="" xmlns:a16="http://schemas.microsoft.com/office/drawing/2014/main" id="{AC7FED15-1E51-408A-A1EE-D8648C4CAF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Картина 6">
            <a:extLst>
              <a:ext uri="{FF2B5EF4-FFF2-40B4-BE49-F238E27FC236}">
                <a16:creationId xmlns="" xmlns:a16="http://schemas.microsoft.com/office/drawing/2014/main" id="{AC7FED15-1E51-408A-A1EE-D8648C4CAF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06" y="-8859"/>
            <a:ext cx="9144000" cy="6858000"/>
          </a:xfrm>
          <a:prstGeom prst="rect">
            <a:avLst/>
          </a:prstGeom>
        </p:spPr>
      </p:pic>
      <p:sp>
        <p:nvSpPr>
          <p:cNvPr id="8" name="Текстово поле 7"/>
          <p:cNvSpPr txBox="1"/>
          <p:nvPr/>
        </p:nvSpPr>
        <p:spPr>
          <a:xfrm>
            <a:off x="571472" y="500042"/>
            <a:ext cx="2428892" cy="369332"/>
          </a:xfrm>
          <a:prstGeom prst="rect">
            <a:avLst/>
          </a:prstGeom>
          <a:noFill/>
        </p:spPr>
        <p:txBody>
          <a:bodyPr wrap="square" rtlCol="0">
            <a:spAutoFit/>
          </a:bodyPr>
          <a:lstStyle/>
          <a:p>
            <a:endParaRPr lang="bg-BG" dirty="0"/>
          </a:p>
        </p:txBody>
      </p:sp>
      <p:sp>
        <p:nvSpPr>
          <p:cNvPr id="9" name="Текстово поле 8"/>
          <p:cNvSpPr txBox="1"/>
          <p:nvPr/>
        </p:nvSpPr>
        <p:spPr>
          <a:xfrm>
            <a:off x="714348" y="642918"/>
            <a:ext cx="2428892" cy="369332"/>
          </a:xfrm>
          <a:prstGeom prst="rect">
            <a:avLst/>
          </a:prstGeom>
          <a:noFill/>
        </p:spPr>
        <p:txBody>
          <a:bodyPr wrap="square" rtlCol="0">
            <a:spAutoFit/>
          </a:bodyPr>
          <a:lstStyle/>
          <a:p>
            <a:endParaRPr lang="bg-BG" dirty="0"/>
          </a:p>
        </p:txBody>
      </p:sp>
      <p:sp>
        <p:nvSpPr>
          <p:cNvPr id="10" name="Текстово поле 9"/>
          <p:cNvSpPr txBox="1"/>
          <p:nvPr/>
        </p:nvSpPr>
        <p:spPr>
          <a:xfrm>
            <a:off x="857224" y="785794"/>
            <a:ext cx="2428892" cy="369332"/>
          </a:xfrm>
          <a:prstGeom prst="rect">
            <a:avLst/>
          </a:prstGeom>
          <a:noFill/>
        </p:spPr>
        <p:txBody>
          <a:bodyPr wrap="square" rtlCol="0">
            <a:spAutoFit/>
          </a:bodyPr>
          <a:lstStyle/>
          <a:p>
            <a:endParaRPr lang="bg-BG" dirty="0"/>
          </a:p>
        </p:txBody>
      </p:sp>
      <p:sp>
        <p:nvSpPr>
          <p:cNvPr id="11" name="Текстово поле 10"/>
          <p:cNvSpPr txBox="1"/>
          <p:nvPr/>
        </p:nvSpPr>
        <p:spPr>
          <a:xfrm>
            <a:off x="642910" y="428604"/>
            <a:ext cx="8002326" cy="347251"/>
          </a:xfrm>
          <a:prstGeom prst="rect">
            <a:avLst/>
          </a:prstGeom>
          <a:noFill/>
        </p:spPr>
        <p:txBody>
          <a:bodyPr wrap="square" rtlCol="0">
            <a:spAutoFit/>
          </a:bodyPr>
          <a:lstStyle/>
          <a:p>
            <a:endParaRPr lang="bg-BG" dirty="0"/>
          </a:p>
        </p:txBody>
      </p:sp>
      <p:sp>
        <p:nvSpPr>
          <p:cNvPr id="12" name="Текстово поле 11"/>
          <p:cNvSpPr txBox="1"/>
          <p:nvPr/>
        </p:nvSpPr>
        <p:spPr>
          <a:xfrm>
            <a:off x="625180" y="405940"/>
            <a:ext cx="8123284" cy="5632311"/>
          </a:xfrm>
          <a:prstGeom prst="rect">
            <a:avLst/>
          </a:prstGeom>
          <a:noFill/>
        </p:spPr>
        <p:txBody>
          <a:bodyPr wrap="square" rtlCol="0">
            <a:spAutoFit/>
          </a:bodyPr>
          <a:lstStyle/>
          <a:p>
            <a:r>
              <a:rPr lang="bg-BG" dirty="0" smtClean="0">
                <a:latin typeface="Times New Roman" pitchFamily="18" charset="0"/>
                <a:cs typeface="Times New Roman" pitchFamily="18" charset="0"/>
              </a:rPr>
              <a:t>   </a:t>
            </a:r>
          </a:p>
          <a:p>
            <a:r>
              <a:rPr lang="bg-BG" dirty="0" smtClean="0">
                <a:latin typeface="Times New Roman" pitchFamily="18" charset="0"/>
                <a:cs typeface="Times New Roman" pitchFamily="18" charset="0"/>
              </a:rPr>
              <a:t>   Децата  </a:t>
            </a:r>
            <a:r>
              <a:rPr lang="bg-BG" dirty="0">
                <a:latin typeface="Times New Roman" pitchFamily="18" charset="0"/>
                <a:cs typeface="Times New Roman" pitchFamily="18" charset="0"/>
              </a:rPr>
              <a:t>се подготвиха </a:t>
            </a:r>
            <a:r>
              <a:rPr lang="bg-BG" dirty="0" smtClean="0">
                <a:latin typeface="Times New Roman" pitchFamily="18" charset="0"/>
                <a:cs typeface="Times New Roman" pitchFamily="18" charset="0"/>
              </a:rPr>
              <a:t>за посрещането </a:t>
            </a:r>
            <a:r>
              <a:rPr lang="bg-BG" dirty="0">
                <a:latin typeface="Times New Roman" pitchFamily="18" charset="0"/>
                <a:cs typeface="Times New Roman" pitchFamily="18" charset="0"/>
              </a:rPr>
              <a:t>на празника Баба Марта. Припомниха си традициите и легендата за празника, как се изработват и усукват мартенички от червена и бяла прежда. Изработиха различни модели мартеници, като използваха допълнителни елементи за украса, оцветиха образа на любимата баба, научиха мартенски песни и </a:t>
            </a:r>
            <a:r>
              <a:rPr lang="bg-BG" dirty="0" smtClean="0">
                <a:latin typeface="Times New Roman" pitchFamily="18" charset="0"/>
                <a:cs typeface="Times New Roman" pitchFamily="18" charset="0"/>
              </a:rPr>
              <a:t>стихотворения.</a:t>
            </a:r>
          </a:p>
          <a:p>
            <a:endParaRPr lang="bg-BG" dirty="0">
              <a:latin typeface="Times New Roman" pitchFamily="18" charset="0"/>
              <a:cs typeface="Times New Roman" pitchFamily="18" charset="0"/>
            </a:endParaRPr>
          </a:p>
          <a:p>
            <a:endParaRPr lang="bg-BG" dirty="0" smtClean="0">
              <a:latin typeface="Times New Roman" pitchFamily="18" charset="0"/>
              <a:cs typeface="Times New Roman" pitchFamily="18" charset="0"/>
            </a:endParaRPr>
          </a:p>
          <a:p>
            <a:endParaRPr lang="bg-BG" dirty="0">
              <a:latin typeface="Times New Roman" pitchFamily="18" charset="0"/>
              <a:cs typeface="Times New Roman" pitchFamily="18" charset="0"/>
            </a:endParaRPr>
          </a:p>
          <a:p>
            <a:endParaRPr lang="bg-BG" dirty="0" smtClean="0">
              <a:latin typeface="Times New Roman" pitchFamily="18" charset="0"/>
              <a:cs typeface="Times New Roman" pitchFamily="18" charset="0"/>
            </a:endParaRPr>
          </a:p>
          <a:p>
            <a:endParaRPr lang="bg-BG" dirty="0">
              <a:latin typeface="Times New Roman" pitchFamily="18" charset="0"/>
              <a:cs typeface="Times New Roman" pitchFamily="18" charset="0"/>
            </a:endParaRPr>
          </a:p>
          <a:p>
            <a:endParaRPr lang="bg-BG" dirty="0" smtClean="0">
              <a:latin typeface="Times New Roman" pitchFamily="18" charset="0"/>
              <a:cs typeface="Times New Roman" pitchFamily="18" charset="0"/>
            </a:endParaRPr>
          </a:p>
          <a:p>
            <a:endParaRPr lang="bg-BG" dirty="0">
              <a:latin typeface="Times New Roman" pitchFamily="18" charset="0"/>
              <a:cs typeface="Times New Roman" pitchFamily="18" charset="0"/>
            </a:endParaRPr>
          </a:p>
          <a:p>
            <a:endParaRPr lang="bg-BG" dirty="0" smtClean="0">
              <a:latin typeface="Times New Roman" pitchFamily="18" charset="0"/>
              <a:cs typeface="Times New Roman" pitchFamily="18" charset="0"/>
            </a:endParaRPr>
          </a:p>
          <a:p>
            <a:endParaRPr lang="bg-BG" dirty="0">
              <a:latin typeface="Times New Roman" pitchFamily="18" charset="0"/>
              <a:cs typeface="Times New Roman" pitchFamily="18" charset="0"/>
            </a:endParaRPr>
          </a:p>
          <a:p>
            <a:endParaRPr lang="bg-BG" dirty="0" smtClean="0">
              <a:latin typeface="Times New Roman" pitchFamily="18" charset="0"/>
              <a:cs typeface="Times New Roman" pitchFamily="18" charset="0"/>
            </a:endParaRPr>
          </a:p>
          <a:p>
            <a:endParaRPr lang="bg-BG" dirty="0">
              <a:latin typeface="Times New Roman" pitchFamily="18" charset="0"/>
              <a:cs typeface="Times New Roman" pitchFamily="18" charset="0"/>
            </a:endParaRPr>
          </a:p>
          <a:p>
            <a:endParaRPr lang="bg-BG" dirty="0" smtClean="0">
              <a:latin typeface="Times New Roman" pitchFamily="18" charset="0"/>
              <a:cs typeface="Times New Roman" pitchFamily="18" charset="0"/>
            </a:endParaRPr>
          </a:p>
          <a:p>
            <a:r>
              <a:rPr lang="bg-BG" dirty="0">
                <a:latin typeface="Times New Roman" pitchFamily="18" charset="0"/>
                <a:cs typeface="Times New Roman" pitchFamily="18" charset="0"/>
              </a:rPr>
              <a:t/>
            </a:r>
            <a:br>
              <a:rPr lang="bg-BG" dirty="0">
                <a:latin typeface="Times New Roman" pitchFamily="18" charset="0"/>
                <a:cs typeface="Times New Roman" pitchFamily="18" charset="0"/>
              </a:rPr>
            </a:br>
            <a:endParaRPr lang="bg-BG" dirty="0">
              <a:latin typeface="Times New Roman" pitchFamily="18" charset="0"/>
              <a:cs typeface="Times New Roman" pitchFamily="18" charset="0"/>
            </a:endParaRPr>
          </a:p>
        </p:txBody>
      </p:sp>
      <p:pic>
        <p:nvPicPr>
          <p:cNvPr id="13" name="Picture 8" descr="https://www.dg-edelvais.com/images/gallery/2023-podari/podari-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958" y="2636912"/>
            <a:ext cx="2880320" cy="2880320"/>
          </a:xfrm>
          <a:prstGeom prst="rect">
            <a:avLst/>
          </a:prstGeom>
          <a:noFill/>
          <a:extLst>
            <a:ext uri="{909E8E84-426E-40DD-AFC4-6F175D3DCCD1}">
              <a14:hiddenFill xmlns:a14="http://schemas.microsoft.com/office/drawing/2010/main">
                <a:solidFill>
                  <a:srgbClr val="FFFFFF"/>
                </a:solidFill>
              </a14:hiddenFill>
            </a:ext>
          </a:extLst>
        </p:spPr>
      </p:pic>
      <p:pic>
        <p:nvPicPr>
          <p:cNvPr id="14" name="Картина 13" descr="http://www.dg-edelvais.com/images/gallery/2023-barzala/spektakal-01.jpg"/>
          <p:cNvPicPr/>
          <p:nvPr/>
        </p:nvPicPr>
        <p:blipFill>
          <a:blip r:embed="rId4"/>
          <a:srcRect/>
          <a:stretch>
            <a:fillRect/>
          </a:stretch>
        </p:blipFill>
        <p:spPr bwMode="auto">
          <a:xfrm>
            <a:off x="4283968" y="2058934"/>
            <a:ext cx="3634200" cy="4491004"/>
          </a:xfrm>
          <a:prstGeom prst="rect">
            <a:avLst/>
          </a:prstGeom>
          <a:noFill/>
          <a:ln w="9525">
            <a:noFill/>
            <a:miter lim="800000"/>
            <a:headEnd/>
            <a:tailEnd/>
          </a:ln>
        </p:spPr>
      </p:pic>
    </p:spTree>
    <p:extLst>
      <p:ext uri="{BB962C8B-B14F-4D97-AF65-F5344CB8AC3E}">
        <p14:creationId xmlns:p14="http://schemas.microsoft.com/office/powerpoint/2010/main" val="15792555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Картина 2">
            <a:extLst>
              <a:ext uri="{FF2B5EF4-FFF2-40B4-BE49-F238E27FC236}">
                <a16:creationId xmlns="" xmlns:a16="http://schemas.microsoft.com/office/drawing/2014/main" id="{AC7FED15-1E51-408A-A1EE-D8648C4CAF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Правоъгълник 5">
            <a:extLst>
              <a:ext uri="{FF2B5EF4-FFF2-40B4-BE49-F238E27FC236}">
                <a16:creationId xmlns="" xmlns:a16="http://schemas.microsoft.com/office/drawing/2014/main" id="{CDCE89D8-B691-4692-B3F5-379F0D53892B}"/>
              </a:ext>
            </a:extLst>
          </p:cNvPr>
          <p:cNvSpPr/>
          <p:nvPr/>
        </p:nvSpPr>
        <p:spPr>
          <a:xfrm>
            <a:off x="323528" y="620688"/>
            <a:ext cx="8280920" cy="369332"/>
          </a:xfrm>
          <a:prstGeom prst="rect">
            <a:avLst/>
          </a:prstGeom>
        </p:spPr>
        <p:txBody>
          <a:bodyPr wrap="square">
            <a:spAutoFit/>
          </a:bodyPr>
          <a:lstStyle/>
          <a:p>
            <a:pPr algn="just"/>
            <a:endParaRPr lang="bg-BG" dirty="0">
              <a:latin typeface="Times New Roman" panose="02020603050405020304" pitchFamily="18" charset="0"/>
              <a:cs typeface="Times New Roman" panose="02020603050405020304" pitchFamily="18" charset="0"/>
            </a:endParaRPr>
          </a:p>
        </p:txBody>
      </p:sp>
      <p:sp>
        <p:nvSpPr>
          <p:cNvPr id="2" name="Правоъгълник 1"/>
          <p:cNvSpPr/>
          <p:nvPr/>
        </p:nvSpPr>
        <p:spPr>
          <a:xfrm>
            <a:off x="224914" y="116632"/>
            <a:ext cx="8568952" cy="1200329"/>
          </a:xfrm>
          <a:prstGeom prst="rect">
            <a:avLst/>
          </a:prstGeom>
        </p:spPr>
        <p:txBody>
          <a:bodyPr wrap="square">
            <a:spAutoFit/>
          </a:bodyPr>
          <a:lstStyle/>
          <a:p>
            <a:r>
              <a:rPr lang="bg-BG" dirty="0" smtClean="0">
                <a:latin typeface="Times New Roman" pitchFamily="18" charset="0"/>
                <a:cs typeface="Times New Roman" pitchFamily="18" charset="0"/>
              </a:rPr>
              <a:t>  На </a:t>
            </a:r>
            <a:r>
              <a:rPr lang="bg-BG" dirty="0">
                <a:latin typeface="Times New Roman" pitchFamily="18" charset="0"/>
                <a:cs typeface="Times New Roman" pitchFamily="18" charset="0"/>
              </a:rPr>
              <a:t>1 март 2023 г. на гости в група ,,Звънче” дойдоха потребителите от Центъра за настаняване от семеен тип за пълнолетни лица с умствена изостаналост, за да разменят с малките „звънчета“ мартеници, картички и мартенски сувенири. Децата от групата бяха подготвили музикален поздрав за гостите.</a:t>
            </a:r>
          </a:p>
        </p:txBody>
      </p:sp>
      <p:pic>
        <p:nvPicPr>
          <p:cNvPr id="5" name="Картина 4" descr="http://www.dg-edelvais.com/images/gallery/2023-tri-tri/tri-tri-11.jpg"/>
          <p:cNvPicPr/>
          <p:nvPr/>
        </p:nvPicPr>
        <p:blipFill>
          <a:blip r:embed="rId3"/>
          <a:srcRect/>
          <a:stretch>
            <a:fillRect/>
          </a:stretch>
        </p:blipFill>
        <p:spPr bwMode="auto">
          <a:xfrm>
            <a:off x="539552" y="1855344"/>
            <a:ext cx="3721596" cy="3577580"/>
          </a:xfrm>
          <a:prstGeom prst="rect">
            <a:avLst/>
          </a:prstGeom>
          <a:noFill/>
          <a:ln w="9525">
            <a:noFill/>
            <a:miter lim="800000"/>
            <a:headEnd/>
            <a:tailEnd/>
          </a:ln>
        </p:spPr>
      </p:pic>
      <p:pic>
        <p:nvPicPr>
          <p:cNvPr id="7" name="Картина 6" descr="http://www.dg-edelvais.com/images/gallery/2023-tri-tri/tri-tri-08.jpg"/>
          <p:cNvPicPr/>
          <p:nvPr/>
        </p:nvPicPr>
        <p:blipFill>
          <a:blip r:embed="rId4"/>
          <a:srcRect/>
          <a:stretch>
            <a:fillRect/>
          </a:stretch>
        </p:blipFill>
        <p:spPr bwMode="auto">
          <a:xfrm>
            <a:off x="4932040" y="1844824"/>
            <a:ext cx="3266728" cy="3577580"/>
          </a:xfrm>
          <a:prstGeom prst="rect">
            <a:avLst/>
          </a:prstGeom>
          <a:noFill/>
          <a:ln w="9525">
            <a:noFill/>
            <a:miter lim="800000"/>
            <a:headEnd/>
            <a:tailEnd/>
          </a:ln>
        </p:spPr>
      </p:pic>
    </p:spTree>
    <p:extLst>
      <p:ext uri="{BB962C8B-B14F-4D97-AF65-F5344CB8AC3E}">
        <p14:creationId xmlns:p14="http://schemas.microsoft.com/office/powerpoint/2010/main" val="14482386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Картина 2">
            <a:extLst>
              <a:ext uri="{FF2B5EF4-FFF2-40B4-BE49-F238E27FC236}">
                <a16:creationId xmlns="" xmlns:a16="http://schemas.microsoft.com/office/drawing/2014/main" id="{39C970F5-4FB9-4B71-9491-C694CDF27E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27" y="-33389"/>
            <a:ext cx="9144000" cy="6858000"/>
          </a:xfrm>
          <a:prstGeom prst="rect">
            <a:avLst/>
          </a:prstGeom>
        </p:spPr>
      </p:pic>
      <p:pic>
        <p:nvPicPr>
          <p:cNvPr id="8" name="Картина 2">
            <a:extLst>
              <a:ext uri="{FF2B5EF4-FFF2-40B4-BE49-F238E27FC236}">
                <a16:creationId xmlns="" xmlns:a16="http://schemas.microsoft.com/office/drawing/2014/main" id="{39C970F5-4FB9-4B71-9491-C694CDF27E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740"/>
            <a:ext cx="9144000" cy="6830081"/>
          </a:xfrm>
          <a:prstGeom prst="rect">
            <a:avLst/>
          </a:prstGeom>
        </p:spPr>
      </p:pic>
      <p:sp>
        <p:nvSpPr>
          <p:cNvPr id="11" name="Rectangle 10"/>
          <p:cNvSpPr/>
          <p:nvPr/>
        </p:nvSpPr>
        <p:spPr>
          <a:xfrm>
            <a:off x="-1" y="0"/>
            <a:ext cx="9118073" cy="3416320"/>
          </a:xfrm>
          <a:prstGeom prst="rect">
            <a:avLst/>
          </a:prstGeom>
        </p:spPr>
        <p:txBody>
          <a:bodyPr wrap="square">
            <a:spAutoFit/>
          </a:bodyPr>
          <a:lstStyle/>
          <a:p>
            <a:pPr lvl="0" algn="just"/>
            <a:r>
              <a:rPr lang="bg-BG" dirty="0" smtClean="0">
                <a:latin typeface="Times New Roman" pitchFamily="18" charset="0"/>
                <a:cs typeface="Times New Roman" pitchFamily="18" charset="0"/>
              </a:rPr>
              <a:t>   Децата </a:t>
            </a:r>
            <a:r>
              <a:rPr lang="bg-BG" dirty="0">
                <a:latin typeface="Times New Roman" pitchFamily="18" charset="0"/>
                <a:cs typeface="Times New Roman" pitchFamily="18" charset="0"/>
              </a:rPr>
              <a:t>от група „Щурче“  гостуваха на читалище „Братство 1869</a:t>
            </a:r>
            <a:r>
              <a:rPr lang="bg-BG" dirty="0" smtClean="0">
                <a:latin typeface="Times New Roman" pitchFamily="18" charset="0"/>
                <a:cs typeface="Times New Roman" pitchFamily="18" charset="0"/>
              </a:rPr>
              <a:t>“. Целта </a:t>
            </a:r>
            <a:r>
              <a:rPr lang="bg-BG" dirty="0">
                <a:latin typeface="Times New Roman" pitchFamily="18" charset="0"/>
                <a:cs typeface="Times New Roman" pitchFamily="18" charset="0"/>
              </a:rPr>
              <a:t>на посещението бе да се запознаят с българските народни </a:t>
            </a:r>
            <a:r>
              <a:rPr lang="bg-BG" dirty="0" smtClean="0">
                <a:latin typeface="Times New Roman" pitchFamily="18" charset="0"/>
                <a:cs typeface="Times New Roman" pitchFamily="18" charset="0"/>
              </a:rPr>
              <a:t>носии, с </a:t>
            </a:r>
            <a:r>
              <a:rPr lang="bg-BG" dirty="0">
                <a:latin typeface="Times New Roman" pitchFamily="18" charset="0"/>
                <a:cs typeface="Times New Roman" pitchFamily="18" charset="0"/>
              </a:rPr>
              <a:t>фолклорните традиции на кюстендилския край</a:t>
            </a:r>
            <a:r>
              <a:rPr lang="bg-BG" dirty="0" smtClean="0">
                <a:latin typeface="Times New Roman" pitchFamily="18" charset="0"/>
                <a:cs typeface="Times New Roman" pitchFamily="18" charset="0"/>
              </a:rPr>
              <a:t>. С </a:t>
            </a:r>
            <a:r>
              <a:rPr lang="bg-BG" dirty="0">
                <a:latin typeface="Times New Roman" pitchFamily="18" charset="0"/>
                <a:cs typeface="Times New Roman" pitchFamily="18" charset="0"/>
              </a:rPr>
              <a:t>огромен интерес разгледаха различните елементи на женската и мъжка народна носия - калпак, кърпа, престилка, елече, сая, риза, пояс, нагръдник, потури, цървули и </a:t>
            </a:r>
            <a:r>
              <a:rPr lang="bg-BG" dirty="0" smtClean="0">
                <a:latin typeface="Times New Roman" pitchFamily="18" charset="0"/>
                <a:cs typeface="Times New Roman" pitchFamily="18" charset="0"/>
              </a:rPr>
              <a:t>др.. </a:t>
            </a:r>
            <a:r>
              <a:rPr lang="bg-BG" dirty="0" err="1" smtClean="0">
                <a:latin typeface="Times New Roman" pitchFamily="18" charset="0"/>
                <a:cs typeface="Times New Roman" pitchFamily="18" charset="0"/>
              </a:rPr>
              <a:t>Майсторът-приложник</a:t>
            </a:r>
            <a:r>
              <a:rPr lang="bg-BG" dirty="0" smtClean="0">
                <a:latin typeface="Times New Roman" pitchFamily="18" charset="0"/>
                <a:cs typeface="Times New Roman" pitchFamily="18" charset="0"/>
              </a:rPr>
              <a:t> </a:t>
            </a:r>
            <a:r>
              <a:rPr lang="bg-BG" dirty="0" smtClean="0">
                <a:latin typeface="Times New Roman" pitchFamily="18" charset="0"/>
                <a:cs typeface="Times New Roman" pitchFamily="18" charset="0"/>
              </a:rPr>
              <a:t>Еленка </a:t>
            </a:r>
            <a:r>
              <a:rPr lang="bg-BG" dirty="0">
                <a:latin typeface="Times New Roman" pitchFamily="18" charset="0"/>
                <a:cs typeface="Times New Roman" pitchFamily="18" charset="0"/>
              </a:rPr>
              <a:t>Боянова показа на децата любопитни неща от практическото изработване на носиите – как се преде вълната за да стане на прежда, как се тъче на стан, как се правят цветни колани от прежда и др</a:t>
            </a:r>
            <a:r>
              <a:rPr lang="bg-BG" dirty="0" smtClean="0">
                <a:latin typeface="Times New Roman" pitchFamily="18" charset="0"/>
                <a:cs typeface="Times New Roman" pitchFamily="18" charset="0"/>
              </a:rPr>
              <a:t>. Децата </a:t>
            </a:r>
            <a:r>
              <a:rPr lang="bg-BG" dirty="0">
                <a:latin typeface="Times New Roman" pitchFamily="18" charset="0"/>
                <a:cs typeface="Times New Roman" pitchFamily="18" charset="0"/>
              </a:rPr>
              <a:t>имаха възможност да се докоснат до различни носии, както и да пробват някои от </a:t>
            </a:r>
            <a:r>
              <a:rPr lang="bg-BG" dirty="0" smtClean="0">
                <a:latin typeface="Times New Roman" pitchFamily="18" charset="0"/>
                <a:cs typeface="Times New Roman" pitchFamily="18" charset="0"/>
              </a:rPr>
              <a:t>елементите. В </a:t>
            </a:r>
            <a:r>
              <a:rPr lang="bg-BG" dirty="0">
                <a:latin typeface="Times New Roman" pitchFamily="18" charset="0"/>
                <a:cs typeface="Times New Roman" pitchFamily="18" charset="0"/>
              </a:rPr>
              <a:t>група "Щурче" се </a:t>
            </a:r>
            <a:r>
              <a:rPr lang="bg-BG" dirty="0" smtClean="0">
                <a:latin typeface="Times New Roman" pitchFamily="18" charset="0"/>
                <a:cs typeface="Times New Roman" pitchFamily="18" charset="0"/>
              </a:rPr>
              <a:t>проведе </a:t>
            </a:r>
            <a:r>
              <a:rPr lang="bg-BG" dirty="0">
                <a:latin typeface="Times New Roman" pitchFamily="18" charset="0"/>
                <a:cs typeface="Times New Roman" pitchFamily="18" charset="0"/>
              </a:rPr>
              <a:t>празник "Фолклорни усмивки". Децата облечени в красиви народни носии се включиха с огромен ентусиазъм във фолклорно надпяване и надиграване. Включването на фолклорните празници в живота на децата, </a:t>
            </a:r>
            <a:r>
              <a:rPr lang="bg-BG" dirty="0" smtClean="0">
                <a:latin typeface="Times New Roman" pitchFamily="18" charset="0"/>
                <a:cs typeface="Times New Roman" pitchFamily="18" charset="0"/>
              </a:rPr>
              <a:t>позволява </a:t>
            </a:r>
            <a:r>
              <a:rPr lang="bg-BG" dirty="0">
                <a:latin typeface="Times New Roman" pitchFamily="18" charset="0"/>
                <a:cs typeface="Times New Roman" pitchFamily="18" charset="0"/>
              </a:rPr>
              <a:t>да </a:t>
            </a:r>
            <a:r>
              <a:rPr lang="bg-BG" dirty="0" smtClean="0">
                <a:latin typeface="Times New Roman" pitchFamily="18" charset="0"/>
                <a:cs typeface="Times New Roman" pitchFamily="18" charset="0"/>
              </a:rPr>
              <a:t> </a:t>
            </a:r>
            <a:r>
              <a:rPr lang="bg-BG" dirty="0">
                <a:latin typeface="Times New Roman" pitchFamily="18" charset="0"/>
                <a:cs typeface="Times New Roman" pitchFamily="18" charset="0"/>
              </a:rPr>
              <a:t>се формира любов към всичко родно и желание то да бъде опазвано </a:t>
            </a:r>
            <a:r>
              <a:rPr lang="bg-BG" dirty="0" smtClean="0">
                <a:latin typeface="Times New Roman" pitchFamily="18" charset="0"/>
                <a:cs typeface="Times New Roman" pitchFamily="18" charset="0"/>
              </a:rPr>
              <a:t>и обогатявано.</a:t>
            </a:r>
            <a:endParaRPr lang="en-US" dirty="0">
              <a:latin typeface="Times New Roman" pitchFamily="18" charset="0"/>
              <a:cs typeface="Times New Roman" pitchFamily="18" charset="0"/>
            </a:endParaRPr>
          </a:p>
        </p:txBody>
      </p:sp>
      <p:pic>
        <p:nvPicPr>
          <p:cNvPr id="5" name="Картина 4" descr="http://www.dg-edelvais.com/images/gallery/2023-folklor/folklor-15.jpg"/>
          <p:cNvPicPr/>
          <p:nvPr/>
        </p:nvPicPr>
        <p:blipFill>
          <a:blip r:embed="rId3"/>
          <a:srcRect/>
          <a:stretch>
            <a:fillRect/>
          </a:stretch>
        </p:blipFill>
        <p:spPr bwMode="auto">
          <a:xfrm>
            <a:off x="107504" y="3573016"/>
            <a:ext cx="5760720" cy="2592070"/>
          </a:xfrm>
          <a:prstGeom prst="rect">
            <a:avLst/>
          </a:prstGeom>
          <a:noFill/>
          <a:ln w="9525">
            <a:noFill/>
            <a:miter lim="800000"/>
            <a:headEnd/>
            <a:tailEnd/>
          </a:ln>
        </p:spPr>
      </p:pic>
      <p:pic>
        <p:nvPicPr>
          <p:cNvPr id="6" name="Картина 5" descr="http://www.dg-edelvais.com/images/gallery/2023-nosia/nosia-12.jpg"/>
          <p:cNvPicPr/>
          <p:nvPr/>
        </p:nvPicPr>
        <p:blipFill>
          <a:blip r:embed="rId4"/>
          <a:srcRect/>
          <a:stretch>
            <a:fillRect/>
          </a:stretch>
        </p:blipFill>
        <p:spPr bwMode="auto">
          <a:xfrm>
            <a:off x="6228184" y="3140968"/>
            <a:ext cx="2592288" cy="3555776"/>
          </a:xfrm>
          <a:prstGeom prst="rect">
            <a:avLst/>
          </a:prstGeom>
          <a:noFill/>
          <a:ln w="9525">
            <a:noFill/>
            <a:miter lim="800000"/>
            <a:headEnd/>
            <a:tailEnd/>
          </a:ln>
        </p:spPr>
      </p:pic>
    </p:spTree>
    <p:extLst>
      <p:ext uri="{BB962C8B-B14F-4D97-AF65-F5344CB8AC3E}">
        <p14:creationId xmlns:p14="http://schemas.microsoft.com/office/powerpoint/2010/main" val="22375722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Картина 2">
            <a:extLst>
              <a:ext uri="{FF2B5EF4-FFF2-40B4-BE49-F238E27FC236}">
                <a16:creationId xmlns="" xmlns:a16="http://schemas.microsoft.com/office/drawing/2014/main" id="{39C970F5-4FB9-4B71-9491-C694CDF27E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angle 1"/>
          <p:cNvSpPr/>
          <p:nvPr/>
        </p:nvSpPr>
        <p:spPr>
          <a:xfrm>
            <a:off x="179512" y="116949"/>
            <a:ext cx="8856984" cy="3693319"/>
          </a:xfrm>
          <a:prstGeom prst="rect">
            <a:avLst/>
          </a:prstGeom>
        </p:spPr>
        <p:txBody>
          <a:bodyPr wrap="square">
            <a:spAutoFit/>
          </a:bodyPr>
          <a:lstStyle/>
          <a:p>
            <a:r>
              <a:rPr lang="bg-BG" dirty="0">
                <a:latin typeface="Times New Roman" pitchFamily="18" charset="0"/>
                <a:cs typeface="Times New Roman" pitchFamily="18" charset="0"/>
              </a:rPr>
              <a:t>За поредна година д</a:t>
            </a:r>
            <a:r>
              <a:rPr lang="en-AU" dirty="0" err="1">
                <a:latin typeface="Times New Roman" pitchFamily="18" charset="0"/>
                <a:cs typeface="Times New Roman" pitchFamily="18" charset="0"/>
              </a:rPr>
              <a:t>ецата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от</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гр</a:t>
            </a:r>
            <a:r>
              <a:rPr lang="en-AU" dirty="0" smtClean="0">
                <a:latin typeface="Times New Roman" pitchFamily="18" charset="0"/>
                <a:cs typeface="Times New Roman" pitchFamily="18" charset="0"/>
              </a:rPr>
              <a:t>.</a:t>
            </a:r>
            <a:r>
              <a:rPr lang="bg-BG" dirty="0" smtClean="0">
                <a:latin typeface="Times New Roman" pitchFamily="18" charset="0"/>
                <a:cs typeface="Times New Roman" pitchFamily="18" charset="0"/>
              </a:rPr>
              <a:t> </a:t>
            </a:r>
            <a:r>
              <a:rPr lang="en-AU" dirty="0" smtClean="0">
                <a:latin typeface="Times New Roman" pitchFamily="18" charset="0"/>
                <a:cs typeface="Times New Roman" pitchFamily="18" charset="0"/>
              </a:rPr>
              <a:t>,,</a:t>
            </a:r>
            <a:r>
              <a:rPr lang="en-AU" dirty="0" err="1">
                <a:latin typeface="Times New Roman" pitchFamily="18" charset="0"/>
                <a:cs typeface="Times New Roman" pitchFamily="18" charset="0"/>
              </a:rPr>
              <a:t>Врабче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Зайче</a:t>
            </a:r>
            <a:r>
              <a:rPr lang="en-AU" dirty="0" smtClean="0">
                <a:latin typeface="Times New Roman" pitchFamily="18" charset="0"/>
                <a:cs typeface="Times New Roman" pitchFamily="18" charset="0"/>
              </a:rPr>
              <a:t>”</a:t>
            </a:r>
            <a:r>
              <a:rPr lang="bg-BG" dirty="0" smtClean="0">
                <a:latin typeface="Times New Roman" pitchFamily="18" charset="0"/>
                <a:cs typeface="Times New Roman" pitchFamily="18" charset="0"/>
              </a:rPr>
              <a:t> и </a:t>
            </a:r>
            <a:r>
              <a:rPr lang="en-AU" dirty="0" smtClean="0">
                <a:latin typeface="Times New Roman" pitchFamily="18" charset="0"/>
                <a:cs typeface="Times New Roman" pitchFamily="18" charset="0"/>
              </a:rPr>
              <a:t>,,</a:t>
            </a:r>
            <a:r>
              <a:rPr lang="en-AU" dirty="0" err="1">
                <a:latin typeface="Times New Roman" pitchFamily="18" charset="0"/>
                <a:cs typeface="Times New Roman" pitchFamily="18" charset="0"/>
              </a:rPr>
              <a:t>Звънче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получиха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грамоти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от</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издателска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група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Просвета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за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участие</a:t>
            </a:r>
            <a:r>
              <a:rPr lang="en-AU" dirty="0">
                <a:latin typeface="Times New Roman" pitchFamily="18" charset="0"/>
                <a:cs typeface="Times New Roman" pitchFamily="18" charset="0"/>
              </a:rPr>
              <a:t> в </a:t>
            </a:r>
            <a:r>
              <a:rPr lang="en-AU" dirty="0" err="1">
                <a:latin typeface="Times New Roman" pitchFamily="18" charset="0"/>
                <a:cs typeface="Times New Roman" pitchFamily="18" charset="0"/>
              </a:rPr>
              <a:t>Националния</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детски</a:t>
            </a:r>
            <a:r>
              <a:rPr lang="en-AU" dirty="0">
                <a:latin typeface="Times New Roman" pitchFamily="18" charset="0"/>
                <a:cs typeface="Times New Roman" pitchFamily="18" charset="0"/>
              </a:rPr>
              <a:t> </a:t>
            </a:r>
            <a:r>
              <a:rPr lang="en-AU" dirty="0" err="1" smtClean="0">
                <a:latin typeface="Times New Roman" pitchFamily="18" charset="0"/>
                <a:cs typeface="Times New Roman" pitchFamily="18" charset="0"/>
              </a:rPr>
              <a:t>конкурс</a:t>
            </a:r>
            <a:r>
              <a:rPr lang="bg-BG" dirty="0">
                <a:latin typeface="Times New Roman" pitchFamily="18" charset="0"/>
                <a:cs typeface="Times New Roman" pitchFamily="18" charset="0"/>
              </a:rPr>
              <a:t> </a:t>
            </a:r>
            <a:r>
              <a:rPr lang="bg-BG" dirty="0" smtClean="0">
                <a:latin typeface="Times New Roman" pitchFamily="18" charset="0"/>
                <a:cs typeface="Times New Roman" pitchFamily="18" charset="0"/>
              </a:rPr>
              <a:t>„</a:t>
            </a:r>
            <a:r>
              <a:rPr lang="en-AU" dirty="0" err="1" smtClean="0">
                <a:latin typeface="Times New Roman" pitchFamily="18" charset="0"/>
                <a:cs typeface="Times New Roman" pitchFamily="18" charset="0"/>
              </a:rPr>
              <a:t>Картичка</a:t>
            </a:r>
            <a:r>
              <a:rPr lang="en-AU" dirty="0" smtClean="0">
                <a:latin typeface="Times New Roman" pitchFamily="18" charset="0"/>
                <a:cs typeface="Times New Roman" pitchFamily="18" charset="0"/>
              </a:rPr>
              <a:t> </a:t>
            </a:r>
            <a:r>
              <a:rPr lang="en-AU" dirty="0" err="1">
                <a:latin typeface="Times New Roman" pitchFamily="18" charset="0"/>
                <a:cs typeface="Times New Roman" pitchFamily="18" charset="0"/>
              </a:rPr>
              <a:t>за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мама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посветен</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Международния</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ден</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жената</a:t>
            </a:r>
            <a:r>
              <a:rPr lang="en-AU" dirty="0">
                <a:latin typeface="Times New Roman" pitchFamily="18" charset="0"/>
                <a:cs typeface="Times New Roman" pitchFamily="18" charset="0"/>
              </a:rPr>
              <a:t> -8-ми </a:t>
            </a:r>
            <a:r>
              <a:rPr lang="en-AU" dirty="0" err="1">
                <a:latin typeface="Times New Roman" pitchFamily="18" charset="0"/>
                <a:cs typeface="Times New Roman" pitchFamily="18" charset="0"/>
              </a:rPr>
              <a:t>март</a:t>
            </a:r>
            <a:r>
              <a:rPr lang="en-AU" dirty="0">
                <a:latin typeface="Times New Roman" pitchFamily="18" charset="0"/>
                <a:cs typeface="Times New Roman" pitchFamily="18" charset="0"/>
              </a:rPr>
              <a:t>.</a:t>
            </a:r>
            <a:endParaRPr lang="en-US" dirty="0">
              <a:latin typeface="Times New Roman" pitchFamily="18" charset="0"/>
              <a:cs typeface="Times New Roman" pitchFamily="18" charset="0"/>
            </a:endParaRPr>
          </a:p>
          <a:p>
            <a:r>
              <a:rPr lang="bg-BG" dirty="0">
                <a:latin typeface="Times New Roman" pitchFamily="18" charset="0"/>
                <a:cs typeface="Times New Roman" pitchFamily="18" charset="0"/>
              </a:rPr>
              <a:t>    </a:t>
            </a:r>
            <a:r>
              <a:rPr lang="en-AU" dirty="0">
                <a:latin typeface="Times New Roman" pitchFamily="18" charset="0"/>
                <a:cs typeface="Times New Roman" pitchFamily="18" charset="0"/>
              </a:rPr>
              <a:t/>
            </a:r>
            <a:br>
              <a:rPr lang="en-AU" dirty="0">
                <a:latin typeface="Times New Roman" pitchFamily="18" charset="0"/>
                <a:cs typeface="Times New Roman" pitchFamily="18" charset="0"/>
              </a:rPr>
            </a:br>
            <a:r>
              <a:rPr lang="bg-BG" dirty="0">
                <a:latin typeface="Times New Roman" pitchFamily="18" charset="0"/>
                <a:cs typeface="Times New Roman" pitchFamily="18" charset="0"/>
              </a:rPr>
              <a:t>   </a:t>
            </a:r>
            <a:endParaRPr lang="bg-BG" dirty="0" smtClean="0">
              <a:latin typeface="Times New Roman" pitchFamily="18" charset="0"/>
              <a:cs typeface="Times New Roman" pitchFamily="18" charset="0"/>
            </a:endParaRPr>
          </a:p>
          <a:p>
            <a:endParaRPr lang="bg-BG" dirty="0">
              <a:latin typeface="Times New Roman" pitchFamily="18" charset="0"/>
              <a:cs typeface="Times New Roman" pitchFamily="18" charset="0"/>
            </a:endParaRPr>
          </a:p>
          <a:p>
            <a:endParaRPr lang="bg-BG" dirty="0" smtClean="0">
              <a:latin typeface="Times New Roman" pitchFamily="18" charset="0"/>
              <a:cs typeface="Times New Roman" pitchFamily="18" charset="0"/>
            </a:endParaRPr>
          </a:p>
          <a:p>
            <a:endParaRPr lang="bg-BG" dirty="0">
              <a:latin typeface="Times New Roman" pitchFamily="18" charset="0"/>
              <a:cs typeface="Times New Roman" pitchFamily="18" charset="0"/>
            </a:endParaRPr>
          </a:p>
          <a:p>
            <a:endParaRPr lang="bg-BG" dirty="0" smtClean="0">
              <a:latin typeface="Times New Roman" pitchFamily="18" charset="0"/>
              <a:cs typeface="Times New Roman" pitchFamily="18" charset="0"/>
            </a:endParaRPr>
          </a:p>
          <a:p>
            <a:endParaRPr lang="bg-BG" dirty="0" smtClean="0">
              <a:latin typeface="Times New Roman" pitchFamily="18" charset="0"/>
              <a:cs typeface="Times New Roman" pitchFamily="18" charset="0"/>
            </a:endParaRPr>
          </a:p>
          <a:p>
            <a:endParaRPr lang="bg-BG" dirty="0">
              <a:latin typeface="Times New Roman" pitchFamily="18" charset="0"/>
              <a:cs typeface="Times New Roman" pitchFamily="18" charset="0"/>
            </a:endParaRPr>
          </a:p>
          <a:p>
            <a:endParaRPr lang="bg-BG" dirty="0" smtClean="0">
              <a:latin typeface="Times New Roman" pitchFamily="18" charset="0"/>
              <a:cs typeface="Times New Roman" pitchFamily="18" charset="0"/>
            </a:endParaRPr>
          </a:p>
          <a:p>
            <a:endParaRPr lang="bg-BG" dirty="0">
              <a:latin typeface="Times New Roman" pitchFamily="18" charset="0"/>
              <a:cs typeface="Times New Roman" pitchFamily="18" charset="0"/>
            </a:endParaRPr>
          </a:p>
        </p:txBody>
      </p:sp>
      <p:pic>
        <p:nvPicPr>
          <p:cNvPr id="4" name="Картина 3" descr="http://www.dg-edelvais.com/images/2023-dejnosti/otnovo-4.jpg"/>
          <p:cNvPicPr/>
          <p:nvPr/>
        </p:nvPicPr>
        <p:blipFill>
          <a:blip r:embed="rId3"/>
          <a:srcRect/>
          <a:stretch>
            <a:fillRect/>
          </a:stretch>
        </p:blipFill>
        <p:spPr bwMode="auto">
          <a:xfrm>
            <a:off x="212287" y="2492896"/>
            <a:ext cx="3845421" cy="2958455"/>
          </a:xfrm>
          <a:prstGeom prst="rect">
            <a:avLst/>
          </a:prstGeom>
          <a:noFill/>
          <a:ln w="9525">
            <a:noFill/>
            <a:miter lim="800000"/>
            <a:headEnd/>
            <a:tailEnd/>
          </a:ln>
        </p:spPr>
      </p:pic>
      <p:pic>
        <p:nvPicPr>
          <p:cNvPr id="5" name="Картина 4" descr="http://www.dg-edelvais.com/images/gallery/2023-mama/mama-2.jpg"/>
          <p:cNvPicPr/>
          <p:nvPr/>
        </p:nvPicPr>
        <p:blipFill>
          <a:blip r:embed="rId4"/>
          <a:srcRect/>
          <a:stretch>
            <a:fillRect/>
          </a:stretch>
        </p:blipFill>
        <p:spPr bwMode="auto">
          <a:xfrm>
            <a:off x="4184727" y="2492896"/>
            <a:ext cx="4902989" cy="2958455"/>
          </a:xfrm>
          <a:prstGeom prst="rect">
            <a:avLst/>
          </a:prstGeom>
          <a:noFill/>
          <a:ln w="9525">
            <a:noFill/>
            <a:miter lim="800000"/>
            <a:headEnd/>
            <a:tailEnd/>
          </a:ln>
        </p:spPr>
      </p:pic>
    </p:spTree>
    <p:extLst>
      <p:ext uri="{BB962C8B-B14F-4D97-AF65-F5344CB8AC3E}">
        <p14:creationId xmlns:p14="http://schemas.microsoft.com/office/powerpoint/2010/main" val="22375722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Картина 2">
            <a:extLst>
              <a:ext uri="{FF2B5EF4-FFF2-40B4-BE49-F238E27FC236}">
                <a16:creationId xmlns="" xmlns:a16="http://schemas.microsoft.com/office/drawing/2014/main" id="{39C970F5-4FB9-4B71-9491-C694CDF27E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angle 1"/>
          <p:cNvSpPr/>
          <p:nvPr/>
        </p:nvSpPr>
        <p:spPr>
          <a:xfrm>
            <a:off x="197768" y="980728"/>
            <a:ext cx="8748464" cy="4801314"/>
          </a:xfrm>
          <a:prstGeom prst="rect">
            <a:avLst/>
          </a:prstGeom>
        </p:spPr>
        <p:txBody>
          <a:bodyPr wrap="square">
            <a:spAutoFit/>
          </a:bodyPr>
          <a:lstStyle/>
          <a:p>
            <a:r>
              <a:rPr lang="bg-BG" dirty="0"/>
              <a:t> </a:t>
            </a:r>
            <a:r>
              <a:rPr lang="bg-BG" dirty="0" smtClean="0"/>
              <a:t>    </a:t>
            </a:r>
            <a:r>
              <a:rPr lang="bg-BG" dirty="0" smtClean="0">
                <a:latin typeface="Times New Roman" pitchFamily="18" charset="0"/>
                <a:cs typeface="Times New Roman" pitchFamily="18" charset="0"/>
              </a:rPr>
              <a:t>Първите </a:t>
            </a:r>
            <a:r>
              <a:rPr lang="bg-BG" dirty="0">
                <a:latin typeface="Times New Roman" pitchFamily="18" charset="0"/>
                <a:cs typeface="Times New Roman" pitchFamily="18" charset="0"/>
              </a:rPr>
              <a:t>уроци по родолюбие, първите отговори на въпроса какво е България децата откриваха, докосвайки се до образа на Левски. </a:t>
            </a:r>
            <a:r>
              <a:rPr lang="bg-BG" dirty="0" smtClean="0">
                <a:latin typeface="Times New Roman" pitchFamily="18" charset="0"/>
                <a:cs typeface="Times New Roman" pitchFamily="18" charset="0"/>
              </a:rPr>
              <a:t>Изгледаха </a:t>
            </a:r>
            <a:r>
              <a:rPr lang="bg-BG" dirty="0">
                <a:latin typeface="Times New Roman" pitchFamily="18" charset="0"/>
                <a:cs typeface="Times New Roman" pitchFamily="18" charset="0"/>
              </a:rPr>
              <a:t>анимационен филм за Дякона, четоха и разглеждаха книги с разкази и легенди за героя.Те изработиха от хартия паметник на Апостола, оцветиха лика му, българското знаме и подредиха своите изложби  като истински родолюбци</a:t>
            </a:r>
            <a:r>
              <a:rPr lang="bg-BG" dirty="0" smtClean="0">
                <a:latin typeface="Times New Roman" pitchFamily="18" charset="0"/>
                <a:cs typeface="Times New Roman" pitchFamily="18" charset="0"/>
              </a:rPr>
              <a:t>. С </a:t>
            </a:r>
            <a:r>
              <a:rPr lang="bg-BG" dirty="0">
                <a:latin typeface="Times New Roman" pitchFamily="18" charset="0"/>
                <a:cs typeface="Times New Roman" pitchFamily="18" charset="0"/>
              </a:rPr>
              <a:t>голям ентусиазъм те изработиха своя първи лапбук посветен на Апостола на свободата. Той съдържа информация за биографията, родословното дърво на великия българин, снимки на важни за него места. Проследиха моменти от неговия живот и ги подредиха в </a:t>
            </a:r>
            <a:r>
              <a:rPr lang="bg-BG" dirty="0" smtClean="0">
                <a:latin typeface="Times New Roman" pitchFamily="18" charset="0"/>
                <a:cs typeface="Times New Roman" pitchFamily="18" charset="0"/>
              </a:rPr>
              <a:t>книжката. Всяка </a:t>
            </a:r>
            <a:r>
              <a:rPr lang="bg-BG" dirty="0">
                <a:latin typeface="Times New Roman" pitchFamily="18" charset="0"/>
                <a:cs typeface="Times New Roman" pitchFamily="18" charset="0"/>
              </a:rPr>
              <a:t>година на 3 март България чества своя национален празник. По този повод днес  децата </a:t>
            </a:r>
            <a:r>
              <a:rPr lang="bg-BG" dirty="0" smtClean="0">
                <a:latin typeface="Times New Roman" pitchFamily="18" charset="0"/>
                <a:cs typeface="Times New Roman" pitchFamily="18" charset="0"/>
              </a:rPr>
              <a:t>изгледаха образователно </a:t>
            </a:r>
            <a:r>
              <a:rPr lang="bg-BG" dirty="0">
                <a:latin typeface="Times New Roman" pitchFamily="18" charset="0"/>
                <a:cs typeface="Times New Roman" pitchFamily="18" charset="0"/>
              </a:rPr>
              <a:t>видео с важни исторически събития свързани с предстоящия празник. Запознаха се с великите български личности </a:t>
            </a:r>
            <a:r>
              <a:rPr lang="bg-BG" dirty="0" smtClean="0">
                <a:latin typeface="Times New Roman" pitchFamily="18" charset="0"/>
                <a:cs typeface="Times New Roman" pitchFamily="18" charset="0"/>
              </a:rPr>
              <a:t>допринесли </a:t>
            </a:r>
            <a:r>
              <a:rPr lang="bg-BG" dirty="0">
                <a:latin typeface="Times New Roman" pitchFamily="18" charset="0"/>
                <a:cs typeface="Times New Roman" pitchFamily="18" charset="0"/>
              </a:rPr>
              <a:t>за Освобождението на родината ни.  Припомниха си символите на Република България. Слушаха химна на страната ни, разглеждаха картини свързани с освобождението на България, оцветиха тематични картини и играха образователни игри на интерактивната дъска. С</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помощта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презентация</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децата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се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запознаха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със</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славното</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минало</a:t>
            </a:r>
            <a:r>
              <a:rPr lang="en-AU" dirty="0">
                <a:latin typeface="Times New Roman" pitchFamily="18" charset="0"/>
                <a:cs typeface="Times New Roman" pitchFamily="18" charset="0"/>
              </a:rPr>
              <a:t>, с </a:t>
            </a:r>
            <a:r>
              <a:rPr lang="en-AU" dirty="0" err="1">
                <a:latin typeface="Times New Roman" pitchFamily="18" charset="0"/>
                <a:cs typeface="Times New Roman" pitchFamily="18" charset="0"/>
              </a:rPr>
              <a:t>героите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дали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живота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си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за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свободата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Направих</a:t>
            </a:r>
            <a:r>
              <a:rPr lang="bg-BG" dirty="0">
                <a:latin typeface="Times New Roman" pitchFamily="18" charset="0"/>
                <a:cs typeface="Times New Roman" pitchFamily="18" charset="0"/>
              </a:rPr>
              <a:t>а </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рисунки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паметника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връх</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Шипка</a:t>
            </a:r>
            <a:r>
              <a:rPr lang="bg-BG" dirty="0">
                <a:latin typeface="Times New Roman" pitchFamily="18" charset="0"/>
                <a:cs typeface="Times New Roman" pitchFamily="18" charset="0"/>
              </a:rPr>
              <a:t>,</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рецитирах</a:t>
            </a:r>
            <a:r>
              <a:rPr lang="bg-BG" dirty="0">
                <a:latin typeface="Times New Roman" pitchFamily="18" charset="0"/>
                <a:cs typeface="Times New Roman" pitchFamily="18" charset="0"/>
              </a:rPr>
              <a:t>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стихчета</a:t>
            </a:r>
            <a:r>
              <a:rPr lang="en-AU" dirty="0">
                <a:latin typeface="Times New Roman" pitchFamily="18" charset="0"/>
                <a:cs typeface="Times New Roman" pitchFamily="18" charset="0"/>
              </a:rPr>
              <a:t> и </a:t>
            </a:r>
            <a:r>
              <a:rPr lang="en-AU" dirty="0" err="1">
                <a:latin typeface="Times New Roman" pitchFamily="18" charset="0"/>
                <a:cs typeface="Times New Roman" pitchFamily="18" charset="0"/>
              </a:rPr>
              <a:t>пях</a:t>
            </a:r>
            <a:r>
              <a:rPr lang="bg-BG" dirty="0">
                <a:latin typeface="Times New Roman" pitchFamily="18" charset="0"/>
                <a:cs typeface="Times New Roman" pitchFamily="18" charset="0"/>
              </a:rPr>
              <a:t>а патриотични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песни</a:t>
            </a:r>
            <a:r>
              <a:rPr lang="bg-BG" dirty="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22375722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Картина 2">
            <a:extLst>
              <a:ext uri="{FF2B5EF4-FFF2-40B4-BE49-F238E27FC236}">
                <a16:creationId xmlns="" xmlns:a16="http://schemas.microsoft.com/office/drawing/2014/main" id="{39C970F5-4FB9-4B71-9491-C694CDF27E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Картина 3" descr="http://www.dg-edelvais.com/images/gallery/2023-dela/portret-09.jpg"/>
          <p:cNvPicPr/>
          <p:nvPr/>
        </p:nvPicPr>
        <p:blipFill>
          <a:blip r:embed="rId3"/>
          <a:srcRect/>
          <a:stretch>
            <a:fillRect/>
          </a:stretch>
        </p:blipFill>
        <p:spPr bwMode="auto">
          <a:xfrm>
            <a:off x="467544" y="548680"/>
            <a:ext cx="3210218" cy="3384376"/>
          </a:xfrm>
          <a:prstGeom prst="rect">
            <a:avLst/>
          </a:prstGeom>
          <a:noFill/>
          <a:ln w="9525">
            <a:noFill/>
            <a:miter lim="800000"/>
            <a:headEnd/>
            <a:tailEnd/>
          </a:ln>
        </p:spPr>
      </p:pic>
      <p:pic>
        <p:nvPicPr>
          <p:cNvPr id="5" name="Картина 4" descr="http://www.dg-edelvais.com/images/gallery/2023-bagri/tribagri-02.jpg"/>
          <p:cNvPicPr/>
          <p:nvPr/>
        </p:nvPicPr>
        <p:blipFill>
          <a:blip r:embed="rId4"/>
          <a:srcRect/>
          <a:stretch>
            <a:fillRect/>
          </a:stretch>
        </p:blipFill>
        <p:spPr bwMode="auto">
          <a:xfrm>
            <a:off x="4139952" y="315343"/>
            <a:ext cx="2929508" cy="3796655"/>
          </a:xfrm>
          <a:prstGeom prst="rect">
            <a:avLst/>
          </a:prstGeom>
          <a:noFill/>
          <a:ln w="9525">
            <a:noFill/>
            <a:miter lim="800000"/>
            <a:headEnd/>
            <a:tailEnd/>
          </a:ln>
        </p:spPr>
      </p:pic>
      <p:pic>
        <p:nvPicPr>
          <p:cNvPr id="6" name="Картина 5" descr="http://www.dg-edelvais.com/images/gallery/2023-az-az/az-az-6.jpg"/>
          <p:cNvPicPr/>
          <p:nvPr/>
        </p:nvPicPr>
        <p:blipFill>
          <a:blip r:embed="rId5"/>
          <a:srcRect/>
          <a:stretch>
            <a:fillRect/>
          </a:stretch>
        </p:blipFill>
        <p:spPr bwMode="auto">
          <a:xfrm>
            <a:off x="789678" y="4221088"/>
            <a:ext cx="3782322" cy="2420888"/>
          </a:xfrm>
          <a:prstGeom prst="rect">
            <a:avLst/>
          </a:prstGeom>
          <a:noFill/>
          <a:ln w="9525">
            <a:noFill/>
            <a:miter lim="800000"/>
            <a:headEnd/>
            <a:tailEnd/>
          </a:ln>
        </p:spPr>
      </p:pic>
      <p:pic>
        <p:nvPicPr>
          <p:cNvPr id="7" name="Картина 6" descr="http://www.dg-edelvais.com/images/gallery/2023-pametnik/magnitna-3.jpg"/>
          <p:cNvPicPr/>
          <p:nvPr/>
        </p:nvPicPr>
        <p:blipFill>
          <a:blip r:embed="rId6"/>
          <a:srcRect/>
          <a:stretch>
            <a:fillRect/>
          </a:stretch>
        </p:blipFill>
        <p:spPr bwMode="auto">
          <a:xfrm>
            <a:off x="6372200" y="4148968"/>
            <a:ext cx="2557104" cy="2565127"/>
          </a:xfrm>
          <a:prstGeom prst="rect">
            <a:avLst/>
          </a:prstGeom>
          <a:noFill/>
          <a:ln w="9525">
            <a:noFill/>
            <a:miter lim="800000"/>
            <a:headEnd/>
            <a:tailEnd/>
          </a:ln>
        </p:spPr>
      </p:pic>
    </p:spTree>
    <p:extLst>
      <p:ext uri="{BB962C8B-B14F-4D97-AF65-F5344CB8AC3E}">
        <p14:creationId xmlns:p14="http://schemas.microsoft.com/office/powerpoint/2010/main" val="25112540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Картина 2">
            <a:extLst>
              <a:ext uri="{FF2B5EF4-FFF2-40B4-BE49-F238E27FC236}">
                <a16:creationId xmlns="" xmlns:a16="http://schemas.microsoft.com/office/drawing/2014/main" id="{39C970F5-4FB9-4B71-9491-C694CDF27E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25" y="-99392"/>
            <a:ext cx="9144000" cy="6858000"/>
          </a:xfrm>
          <a:prstGeom prst="rect">
            <a:avLst/>
          </a:prstGeom>
        </p:spPr>
      </p:pic>
      <p:sp>
        <p:nvSpPr>
          <p:cNvPr id="2" name="Rectangle 1"/>
          <p:cNvSpPr/>
          <p:nvPr/>
        </p:nvSpPr>
        <p:spPr>
          <a:xfrm>
            <a:off x="251520" y="-1991"/>
            <a:ext cx="8748464" cy="369332"/>
          </a:xfrm>
          <a:prstGeom prst="rect">
            <a:avLst/>
          </a:prstGeom>
        </p:spPr>
        <p:txBody>
          <a:bodyPr wrap="square">
            <a:spAutoFit/>
          </a:bodyPr>
          <a:lstStyle/>
          <a:p>
            <a:r>
              <a:rPr lang="bg-BG" dirty="0"/>
              <a:t> </a:t>
            </a:r>
            <a:endParaRPr lang="en-US" dirty="0"/>
          </a:p>
        </p:txBody>
      </p:sp>
      <p:sp>
        <p:nvSpPr>
          <p:cNvPr id="4" name="Правоъгълник 3"/>
          <p:cNvSpPr/>
          <p:nvPr/>
        </p:nvSpPr>
        <p:spPr>
          <a:xfrm>
            <a:off x="251520" y="-1991"/>
            <a:ext cx="8892480" cy="2031325"/>
          </a:xfrm>
          <a:prstGeom prst="rect">
            <a:avLst/>
          </a:prstGeom>
        </p:spPr>
        <p:txBody>
          <a:bodyPr wrap="square">
            <a:spAutoFit/>
          </a:bodyPr>
          <a:lstStyle/>
          <a:p>
            <a:pPr algn="just"/>
            <a:r>
              <a:rPr lang="bg-BG" dirty="0"/>
              <a:t> </a:t>
            </a:r>
            <a:r>
              <a:rPr lang="bg-BG" dirty="0" smtClean="0"/>
              <a:t>  </a:t>
            </a:r>
            <a:r>
              <a:rPr lang="en-AU" dirty="0" err="1" smtClean="0">
                <a:latin typeface="Times New Roman" pitchFamily="18" charset="0"/>
                <a:cs typeface="Times New Roman" pitchFamily="18" charset="0"/>
              </a:rPr>
              <a:t>През</a:t>
            </a:r>
            <a:r>
              <a:rPr lang="en-AU" dirty="0" smtClean="0">
                <a:latin typeface="Times New Roman" pitchFamily="18" charset="0"/>
                <a:cs typeface="Times New Roman" pitchFamily="18" charset="0"/>
              </a:rPr>
              <a:t> </a:t>
            </a:r>
            <a:r>
              <a:rPr lang="en-AU" dirty="0" err="1">
                <a:latin typeface="Times New Roman" pitchFamily="18" charset="0"/>
                <a:cs typeface="Times New Roman" pitchFamily="18" charset="0"/>
              </a:rPr>
              <a:t>целия</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месец</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април</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децата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се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подготвяха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ежедневно</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за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предстоящия</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светъл</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празник</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Великден</a:t>
            </a:r>
            <a:r>
              <a:rPr lang="en-AU" dirty="0">
                <a:latin typeface="Times New Roman" pitchFamily="18" charset="0"/>
                <a:cs typeface="Times New Roman" pitchFamily="18" charset="0"/>
              </a:rPr>
              <a:t>. </a:t>
            </a:r>
            <a:r>
              <a:rPr lang="bg-BG" dirty="0">
                <a:latin typeface="Times New Roman" pitchFamily="18" charset="0"/>
                <a:cs typeface="Times New Roman" pitchFamily="18" charset="0"/>
              </a:rPr>
              <a:t>Те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си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припомниха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за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традициите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a:t>
            </a:r>
            <a:r>
              <a:rPr lang="en-AU" dirty="0">
                <a:latin typeface="Times New Roman" pitchFamily="18" charset="0"/>
                <a:cs typeface="Times New Roman" pitchFamily="18" charset="0"/>
              </a:rPr>
              <a:t> </a:t>
            </a:r>
            <a:r>
              <a:rPr lang="en-AU" dirty="0" err="1" smtClean="0">
                <a:latin typeface="Times New Roman" pitchFamily="18" charset="0"/>
                <a:cs typeface="Times New Roman" pitchFamily="18" charset="0"/>
              </a:rPr>
              <a:t>празника</a:t>
            </a:r>
            <a:r>
              <a:rPr lang="en-AU" dirty="0" smtClean="0">
                <a:latin typeface="Times New Roman" pitchFamily="18" charset="0"/>
                <a:cs typeface="Times New Roman" pitchFamily="18" charset="0"/>
              </a:rPr>
              <a:t>. </a:t>
            </a:r>
            <a:r>
              <a:rPr lang="en-AU" dirty="0">
                <a:latin typeface="Times New Roman" pitchFamily="18" charset="0"/>
                <a:cs typeface="Times New Roman" pitchFamily="18" charset="0"/>
              </a:rPr>
              <a:t>В </a:t>
            </a:r>
            <a:r>
              <a:rPr lang="en-AU" dirty="0" err="1">
                <a:latin typeface="Times New Roman" pitchFamily="18" charset="0"/>
                <a:cs typeface="Times New Roman" pitchFamily="18" charset="0"/>
              </a:rPr>
              <a:t>гру</a:t>
            </a:r>
            <a:r>
              <a:rPr lang="bg-BG" dirty="0" err="1">
                <a:latin typeface="Times New Roman" pitchFamily="18" charset="0"/>
                <a:cs typeface="Times New Roman" pitchFamily="18" charset="0"/>
              </a:rPr>
              <a:t>пите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всеки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ден</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твориха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изработваха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красиви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апликации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рисунки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научиха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стихотворения</a:t>
            </a:r>
            <a:r>
              <a:rPr lang="en-AU" dirty="0">
                <a:latin typeface="Times New Roman" pitchFamily="18" charset="0"/>
                <a:cs typeface="Times New Roman" pitchFamily="18" charset="0"/>
              </a:rPr>
              <a:t> и </a:t>
            </a:r>
            <a:r>
              <a:rPr lang="en-AU" dirty="0" err="1">
                <a:latin typeface="Times New Roman" pitchFamily="18" charset="0"/>
                <a:cs typeface="Times New Roman" pitchFamily="18" charset="0"/>
              </a:rPr>
              <a:t>песни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посветени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празника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правиха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украса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оцветяваха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картички</a:t>
            </a:r>
            <a:r>
              <a:rPr lang="en-AU" dirty="0">
                <a:latin typeface="Times New Roman" pitchFamily="18" charset="0"/>
                <a:cs typeface="Times New Roman" pitchFamily="18" charset="0"/>
              </a:rPr>
              <a:t> с </a:t>
            </a:r>
            <a:r>
              <a:rPr lang="en-AU" dirty="0" err="1">
                <a:latin typeface="Times New Roman" pitchFamily="18" charset="0"/>
                <a:cs typeface="Times New Roman" pitchFamily="18" charset="0"/>
              </a:rPr>
              <a:t>великденски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мотиви</a:t>
            </a:r>
            <a:r>
              <a:rPr lang="bg-BG" dirty="0">
                <a:latin typeface="Times New Roman" pitchFamily="18" charset="0"/>
                <a:cs typeface="Times New Roman" pitchFamily="18" charset="0"/>
              </a:rPr>
              <a:t>  с участието на   п</a:t>
            </a:r>
            <a:r>
              <a:rPr lang="en-AU" dirty="0" err="1">
                <a:latin typeface="Times New Roman" pitchFamily="18" charset="0"/>
                <a:cs typeface="Times New Roman" pitchFamily="18" charset="0"/>
              </a:rPr>
              <a:t>редставители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a:t>
            </a:r>
            <a:r>
              <a:rPr lang="en-AU" dirty="0">
                <a:latin typeface="Times New Roman" pitchFamily="18" charset="0"/>
                <a:cs typeface="Times New Roman" pitchFamily="18" charset="0"/>
              </a:rPr>
              <a:t> НЧ "</a:t>
            </a:r>
            <a:r>
              <a:rPr lang="en-AU" dirty="0" err="1">
                <a:latin typeface="Times New Roman" pitchFamily="18" charset="0"/>
                <a:cs typeface="Times New Roman" pitchFamily="18" charset="0"/>
              </a:rPr>
              <a:t>Христо</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Ботев</a:t>
            </a:r>
            <a:r>
              <a:rPr lang="en-AU" dirty="0">
                <a:latin typeface="Times New Roman" pitchFamily="18" charset="0"/>
                <a:cs typeface="Times New Roman" pitchFamily="18" charset="0"/>
              </a:rPr>
              <a:t> - 1920" и </a:t>
            </a:r>
            <a:r>
              <a:rPr lang="en-AU" dirty="0" err="1">
                <a:latin typeface="Times New Roman" pitchFamily="18" charset="0"/>
                <a:cs typeface="Times New Roman" pitchFamily="18" charset="0"/>
              </a:rPr>
              <a:t>кмета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a:t>
            </a:r>
            <a:r>
              <a:rPr lang="en-AU" dirty="0">
                <a:latin typeface="Times New Roman" pitchFamily="18" charset="0"/>
                <a:cs typeface="Times New Roman" pitchFamily="18" charset="0"/>
              </a:rPr>
              <a:t> с. </a:t>
            </a:r>
            <a:r>
              <a:rPr lang="en-AU" dirty="0" err="1">
                <a:latin typeface="Times New Roman" pitchFamily="18" charset="0"/>
                <a:cs typeface="Times New Roman" pitchFamily="18" charset="0"/>
              </a:rPr>
              <a:t>Таваличево</a:t>
            </a:r>
            <a:r>
              <a:rPr lang="en-AU" dirty="0">
                <a:latin typeface="Times New Roman" pitchFamily="18" charset="0"/>
                <a:cs typeface="Times New Roman" pitchFamily="18" charset="0"/>
              </a:rPr>
              <a:t>. </a:t>
            </a:r>
            <a:br>
              <a:rPr lang="en-AU" dirty="0">
                <a:latin typeface="Times New Roman" pitchFamily="18" charset="0"/>
                <a:cs typeface="Times New Roman" pitchFamily="18" charset="0"/>
              </a:rPr>
            </a:br>
            <a:endParaRPr lang="en-US" dirty="0">
              <a:latin typeface="Times New Roman" pitchFamily="18" charset="0"/>
              <a:cs typeface="Times New Roman" pitchFamily="18" charset="0"/>
            </a:endParaRPr>
          </a:p>
          <a:p>
            <a:r>
              <a:rPr lang="bg-BG" dirty="0"/>
              <a:t> </a:t>
            </a:r>
            <a:endParaRPr lang="en-US" dirty="0"/>
          </a:p>
        </p:txBody>
      </p:sp>
      <p:pic>
        <p:nvPicPr>
          <p:cNvPr id="5" name="Картина 4" descr="http://www.dg-edelvais.com/images/gallery/2023-dar/iznenada-1.jpg"/>
          <p:cNvPicPr/>
          <p:nvPr/>
        </p:nvPicPr>
        <p:blipFill>
          <a:blip r:embed="rId3"/>
          <a:srcRect/>
          <a:stretch>
            <a:fillRect/>
          </a:stretch>
        </p:blipFill>
        <p:spPr bwMode="auto">
          <a:xfrm>
            <a:off x="2307879" y="1556792"/>
            <a:ext cx="4464496" cy="5106144"/>
          </a:xfrm>
          <a:prstGeom prst="rect">
            <a:avLst/>
          </a:prstGeom>
          <a:noFill/>
          <a:ln w="9525">
            <a:noFill/>
            <a:miter lim="800000"/>
            <a:headEnd/>
            <a:tailEnd/>
          </a:ln>
        </p:spPr>
      </p:pic>
    </p:spTree>
    <p:extLst>
      <p:ext uri="{BB962C8B-B14F-4D97-AF65-F5344CB8AC3E}">
        <p14:creationId xmlns:p14="http://schemas.microsoft.com/office/powerpoint/2010/main" val="12125884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Картина 2">
            <a:extLst>
              <a:ext uri="{FF2B5EF4-FFF2-40B4-BE49-F238E27FC236}">
                <a16:creationId xmlns="" xmlns:a16="http://schemas.microsoft.com/office/drawing/2014/main" id="{39C970F5-4FB9-4B71-9491-C694CDF27E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3006"/>
            <a:ext cx="9144000" cy="6858000"/>
          </a:xfrm>
          <a:prstGeom prst="rect">
            <a:avLst/>
          </a:prstGeom>
        </p:spPr>
      </p:pic>
      <p:sp>
        <p:nvSpPr>
          <p:cNvPr id="2" name="Rectangle 1"/>
          <p:cNvSpPr/>
          <p:nvPr/>
        </p:nvSpPr>
        <p:spPr>
          <a:xfrm>
            <a:off x="251520" y="-1991"/>
            <a:ext cx="8748464" cy="369332"/>
          </a:xfrm>
          <a:prstGeom prst="rect">
            <a:avLst/>
          </a:prstGeom>
        </p:spPr>
        <p:txBody>
          <a:bodyPr wrap="square">
            <a:spAutoFit/>
          </a:bodyPr>
          <a:lstStyle/>
          <a:p>
            <a:r>
              <a:rPr lang="bg-BG" dirty="0"/>
              <a:t> </a:t>
            </a:r>
            <a:endParaRPr lang="en-US" dirty="0"/>
          </a:p>
        </p:txBody>
      </p:sp>
      <p:sp>
        <p:nvSpPr>
          <p:cNvPr id="5" name="Правоъгълник 4"/>
          <p:cNvSpPr/>
          <p:nvPr/>
        </p:nvSpPr>
        <p:spPr>
          <a:xfrm>
            <a:off x="179512" y="179663"/>
            <a:ext cx="8568952" cy="1477328"/>
          </a:xfrm>
          <a:prstGeom prst="rect">
            <a:avLst/>
          </a:prstGeom>
        </p:spPr>
        <p:txBody>
          <a:bodyPr wrap="square">
            <a:spAutoFit/>
          </a:bodyPr>
          <a:lstStyle/>
          <a:p>
            <a:r>
              <a:rPr lang="bg-BG" dirty="0">
                <a:latin typeface="Times New Roman" pitchFamily="18" charset="0"/>
                <a:cs typeface="Times New Roman" pitchFamily="18" charset="0"/>
              </a:rPr>
              <a:t>По повод</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Възкресение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Христово</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груп</a:t>
            </a:r>
            <a:r>
              <a:rPr lang="bg-BG" dirty="0" err="1">
                <a:latin typeface="Times New Roman" pitchFamily="18" charset="0"/>
                <a:cs typeface="Times New Roman" pitchFamily="18" charset="0"/>
              </a:rPr>
              <a:t>ите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отвори</a:t>
            </a:r>
            <a:r>
              <a:rPr lang="bg-BG" dirty="0">
                <a:latin typeface="Times New Roman" pitchFamily="18" charset="0"/>
                <a:cs typeface="Times New Roman" pitchFamily="18" charset="0"/>
              </a:rPr>
              <a:t>ха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вратите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си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за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пъстра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великденска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работилница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За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пореден</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път</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деца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родители</a:t>
            </a:r>
            <a:r>
              <a:rPr lang="en-AU" dirty="0">
                <a:latin typeface="Times New Roman" pitchFamily="18" charset="0"/>
                <a:cs typeface="Times New Roman" pitchFamily="18" charset="0"/>
              </a:rPr>
              <a:t> и </a:t>
            </a:r>
            <a:r>
              <a:rPr lang="en-AU" dirty="0" err="1">
                <a:latin typeface="Times New Roman" pitchFamily="18" charset="0"/>
                <a:cs typeface="Times New Roman" pitchFamily="18" charset="0"/>
              </a:rPr>
              <a:t>учители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запретнаха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ръкави</a:t>
            </a:r>
            <a:r>
              <a:rPr lang="en-AU" dirty="0">
                <a:latin typeface="Times New Roman" pitchFamily="18" charset="0"/>
                <a:cs typeface="Times New Roman" pitchFamily="18" charset="0"/>
              </a:rPr>
              <a:t> и </a:t>
            </a:r>
            <a:r>
              <a:rPr lang="en-AU" dirty="0" err="1">
                <a:latin typeface="Times New Roman" pitchFamily="18" charset="0"/>
                <a:cs typeface="Times New Roman" pitchFamily="18" charset="0"/>
              </a:rPr>
              <a:t>сътвориха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чудни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сувенири</a:t>
            </a:r>
            <a:r>
              <a:rPr lang="en-AU" dirty="0">
                <a:latin typeface="Times New Roman" pitchFamily="18" charset="0"/>
                <a:cs typeface="Times New Roman" pitchFamily="18" charset="0"/>
              </a:rPr>
              <a:t> и </a:t>
            </a:r>
            <a:r>
              <a:rPr lang="en-AU" dirty="0" err="1">
                <a:latin typeface="Times New Roman" pitchFamily="18" charset="0"/>
                <a:cs typeface="Times New Roman" pitchFamily="18" charset="0"/>
              </a:rPr>
              <a:t>аксесоари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за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предстоящия</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празник</a:t>
            </a:r>
            <a:r>
              <a:rPr lang="en-AU" dirty="0">
                <a:latin typeface="Times New Roman" pitchFamily="18" charset="0"/>
                <a:cs typeface="Times New Roman" pitchFamily="18" charset="0"/>
              </a:rPr>
              <a:t>. С </a:t>
            </a:r>
            <a:r>
              <a:rPr lang="en-AU" dirty="0" err="1">
                <a:latin typeface="Times New Roman" pitchFamily="18" charset="0"/>
                <a:cs typeface="Times New Roman" pitchFamily="18" charset="0"/>
              </a:rPr>
              <a:t>изработените</a:t>
            </a:r>
            <a:r>
              <a:rPr lang="en-AU" dirty="0">
                <a:latin typeface="Times New Roman" pitchFamily="18" charset="0"/>
                <a:cs typeface="Times New Roman" pitchFamily="18" charset="0"/>
              </a:rPr>
              <a:t> </a:t>
            </a:r>
            <a:r>
              <a:rPr lang="en-AU" dirty="0" err="1" smtClean="0">
                <a:latin typeface="Times New Roman" pitchFamily="18" charset="0"/>
                <a:cs typeface="Times New Roman" pitchFamily="18" charset="0"/>
              </a:rPr>
              <a:t>изделия</a:t>
            </a:r>
            <a:r>
              <a:rPr lang="en-AU" dirty="0" smtClean="0">
                <a:latin typeface="Times New Roman" pitchFamily="18" charset="0"/>
                <a:cs typeface="Times New Roman" pitchFamily="18" charset="0"/>
              </a:rPr>
              <a:t> </a:t>
            </a:r>
            <a:r>
              <a:rPr lang="en-AU" dirty="0">
                <a:latin typeface="Times New Roman" pitchFamily="18" charset="0"/>
                <a:cs typeface="Times New Roman" pitchFamily="18" charset="0"/>
              </a:rPr>
              <a:t>в </a:t>
            </a:r>
            <a:r>
              <a:rPr lang="en-AU" dirty="0" err="1">
                <a:latin typeface="Times New Roman" pitchFamily="18" charset="0"/>
                <a:cs typeface="Times New Roman" pitchFamily="18" charset="0"/>
              </a:rPr>
              <a:t>двора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детската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градина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се</a:t>
            </a:r>
            <a:r>
              <a:rPr lang="en-AU" dirty="0">
                <a:latin typeface="Times New Roman" pitchFamily="18" charset="0"/>
                <a:cs typeface="Times New Roman" pitchFamily="18" charset="0"/>
              </a:rPr>
              <a:t> п</a:t>
            </a:r>
            <a:r>
              <a:rPr lang="bg-BG" dirty="0" err="1">
                <a:latin typeface="Times New Roman" pitchFamily="18" charset="0"/>
                <a:cs typeface="Times New Roman" pitchFamily="18" charset="0"/>
              </a:rPr>
              <a:t>роведе</a:t>
            </a:r>
            <a:r>
              <a:rPr lang="bg-BG" dirty="0">
                <a:latin typeface="Times New Roman" pitchFamily="18" charset="0"/>
                <a:cs typeface="Times New Roman" pitchFamily="18" charset="0"/>
              </a:rPr>
              <a:t> В</a:t>
            </a:r>
            <a:r>
              <a:rPr lang="en-AU" dirty="0" err="1">
                <a:latin typeface="Times New Roman" pitchFamily="18" charset="0"/>
                <a:cs typeface="Times New Roman" pitchFamily="18" charset="0"/>
              </a:rPr>
              <a:t>еликденски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базар</a:t>
            </a:r>
            <a:r>
              <a:rPr lang="en-AU" dirty="0">
                <a:latin typeface="Times New Roman" pitchFamily="18" charset="0"/>
                <a:cs typeface="Times New Roman" pitchFamily="18" charset="0"/>
              </a:rPr>
              <a:t>.</a:t>
            </a:r>
            <a:br>
              <a:rPr lang="en-AU" dirty="0">
                <a:latin typeface="Times New Roman" pitchFamily="18" charset="0"/>
                <a:cs typeface="Times New Roman" pitchFamily="18" charset="0"/>
              </a:rPr>
            </a:br>
            <a:endParaRPr lang="en-US" dirty="0"/>
          </a:p>
        </p:txBody>
      </p:sp>
      <p:pic>
        <p:nvPicPr>
          <p:cNvPr id="6" name="Картина 5" descr="http://www.dg-edelvais.com/images/gallery/2023-koko/koko-1.jpg"/>
          <p:cNvPicPr/>
          <p:nvPr/>
        </p:nvPicPr>
        <p:blipFill>
          <a:blip r:embed="rId3"/>
          <a:srcRect/>
          <a:stretch>
            <a:fillRect/>
          </a:stretch>
        </p:blipFill>
        <p:spPr bwMode="auto">
          <a:xfrm>
            <a:off x="107505" y="1412776"/>
            <a:ext cx="2592288" cy="3456384"/>
          </a:xfrm>
          <a:prstGeom prst="rect">
            <a:avLst/>
          </a:prstGeom>
          <a:noFill/>
          <a:ln w="9525">
            <a:noFill/>
            <a:miter lim="800000"/>
            <a:headEnd/>
            <a:tailEnd/>
          </a:ln>
        </p:spPr>
      </p:pic>
      <p:pic>
        <p:nvPicPr>
          <p:cNvPr id="1026" name="Picture 2" descr="https://www.dg-edelvais.com/images/gallery/2023-panair/panair-0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0276" y="1403284"/>
            <a:ext cx="2592287" cy="345638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dg-edelvais.com/images/gallery/2023-panair/panair-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5504" y="2636912"/>
            <a:ext cx="2712991" cy="3672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73142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Картина 2">
            <a:extLst>
              <a:ext uri="{FF2B5EF4-FFF2-40B4-BE49-F238E27FC236}">
                <a16:creationId xmlns="" xmlns:a16="http://schemas.microsoft.com/office/drawing/2014/main" id="{39C970F5-4FB9-4B71-9491-C694CDF27E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91"/>
            <a:ext cx="9144000" cy="6858000"/>
          </a:xfrm>
          <a:prstGeom prst="rect">
            <a:avLst/>
          </a:prstGeom>
        </p:spPr>
      </p:pic>
      <p:sp>
        <p:nvSpPr>
          <p:cNvPr id="2" name="Rectangle 1"/>
          <p:cNvSpPr/>
          <p:nvPr/>
        </p:nvSpPr>
        <p:spPr>
          <a:xfrm>
            <a:off x="251520" y="-1991"/>
            <a:ext cx="8748464" cy="369332"/>
          </a:xfrm>
          <a:prstGeom prst="rect">
            <a:avLst/>
          </a:prstGeom>
        </p:spPr>
        <p:txBody>
          <a:bodyPr wrap="square">
            <a:spAutoFit/>
          </a:bodyPr>
          <a:lstStyle/>
          <a:p>
            <a:r>
              <a:rPr lang="bg-BG" dirty="0"/>
              <a:t> </a:t>
            </a:r>
            <a:endParaRPr lang="en-US" dirty="0"/>
          </a:p>
        </p:txBody>
      </p:sp>
      <p:sp>
        <p:nvSpPr>
          <p:cNvPr id="4" name="Правоъгълник 3"/>
          <p:cNvSpPr/>
          <p:nvPr/>
        </p:nvSpPr>
        <p:spPr>
          <a:xfrm>
            <a:off x="136285" y="0"/>
            <a:ext cx="8892480" cy="3693319"/>
          </a:xfrm>
          <a:prstGeom prst="rect">
            <a:avLst/>
          </a:prstGeom>
        </p:spPr>
        <p:txBody>
          <a:bodyPr wrap="square">
            <a:spAutoFit/>
          </a:bodyPr>
          <a:lstStyle/>
          <a:p>
            <a:pPr algn="just"/>
            <a:r>
              <a:rPr lang="bg-BG" dirty="0" smtClean="0">
                <a:latin typeface="Times New Roman" pitchFamily="18" charset="0"/>
                <a:cs typeface="Times New Roman" pitchFamily="18" charset="0"/>
              </a:rPr>
              <a:t>     </a:t>
            </a:r>
            <a:r>
              <a:rPr lang="en-AU" dirty="0" err="1" smtClean="0">
                <a:latin typeface="Times New Roman" pitchFamily="18" charset="0"/>
                <a:cs typeface="Times New Roman" pitchFamily="18" charset="0"/>
              </a:rPr>
              <a:t>На</a:t>
            </a:r>
            <a:r>
              <a:rPr lang="en-AU" dirty="0" smtClean="0">
                <a:latin typeface="Times New Roman" pitchFamily="18" charset="0"/>
                <a:cs typeface="Times New Roman" pitchFamily="18" charset="0"/>
              </a:rPr>
              <a:t> </a:t>
            </a:r>
            <a:r>
              <a:rPr lang="en-AU" dirty="0" err="1">
                <a:latin typeface="Times New Roman" pitchFamily="18" charset="0"/>
                <a:cs typeface="Times New Roman" pitchFamily="18" charset="0"/>
              </a:rPr>
              <a:t>Велики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четвъртък</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децата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по</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традиция</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боядисаха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своите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великденски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яйца</a:t>
            </a:r>
            <a:r>
              <a:rPr lang="en-AU" dirty="0">
                <a:latin typeface="Times New Roman" pitchFamily="18" charset="0"/>
                <a:cs typeface="Times New Roman" pitchFamily="18" charset="0"/>
              </a:rPr>
              <a:t>.   </a:t>
            </a:r>
            <a:r>
              <a:rPr lang="bg-BG" dirty="0">
                <a:latin typeface="Times New Roman" pitchFamily="18" charset="0"/>
                <a:cs typeface="Times New Roman" pitchFamily="18" charset="0"/>
              </a:rPr>
              <a:t>Д</a:t>
            </a:r>
            <a:r>
              <a:rPr lang="en-AU" dirty="0" err="1">
                <a:latin typeface="Times New Roman" pitchFamily="18" charset="0"/>
                <a:cs typeface="Times New Roman" pitchFamily="18" charset="0"/>
              </a:rPr>
              <a:t>ецата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от</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групите</a:t>
            </a:r>
            <a:r>
              <a:rPr lang="en-AU" dirty="0">
                <a:latin typeface="Times New Roman" pitchFamily="18" charset="0"/>
                <a:cs typeface="Times New Roman" pitchFamily="18" charset="0"/>
              </a:rPr>
              <a:t> „ </a:t>
            </a:r>
            <a:r>
              <a:rPr lang="en-AU" dirty="0" err="1">
                <a:latin typeface="Times New Roman" pitchFamily="18" charset="0"/>
                <a:cs typeface="Times New Roman" pitchFamily="18" charset="0"/>
              </a:rPr>
              <a:t>Звънче</a:t>
            </a:r>
            <a:r>
              <a:rPr lang="en-AU" dirty="0">
                <a:latin typeface="Times New Roman" pitchFamily="18" charset="0"/>
                <a:cs typeface="Times New Roman" pitchFamily="18" charset="0"/>
              </a:rPr>
              <a:t>“</a:t>
            </a:r>
            <a:r>
              <a:rPr lang="bg-BG" dirty="0">
                <a:latin typeface="Times New Roman" pitchFamily="18" charset="0"/>
                <a:cs typeface="Times New Roman" pitchFamily="18" charset="0"/>
              </a:rPr>
              <a:t> и ,,Врабче”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посетиха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храм</a:t>
            </a:r>
            <a:r>
              <a:rPr lang="en-AU" dirty="0">
                <a:latin typeface="Times New Roman" pitchFamily="18" charset="0"/>
                <a:cs typeface="Times New Roman" pitchFamily="18" charset="0"/>
              </a:rPr>
              <a:t> </a:t>
            </a:r>
            <a:r>
              <a:rPr lang="en-AU" dirty="0" smtClean="0">
                <a:latin typeface="Times New Roman" pitchFamily="18" charset="0"/>
                <a:cs typeface="Times New Roman" pitchFamily="18" charset="0"/>
              </a:rPr>
              <a:t>„</a:t>
            </a:r>
            <a:r>
              <a:rPr lang="en-AU" dirty="0" err="1" smtClean="0">
                <a:latin typeface="Times New Roman" pitchFamily="18" charset="0"/>
                <a:cs typeface="Times New Roman" pitchFamily="18" charset="0"/>
              </a:rPr>
              <a:t>Свети</a:t>
            </a:r>
            <a:r>
              <a:rPr lang="en-AU" dirty="0" smtClean="0">
                <a:latin typeface="Times New Roman" pitchFamily="18" charset="0"/>
                <a:cs typeface="Times New Roman" pitchFamily="18" charset="0"/>
              </a:rPr>
              <a:t> </a:t>
            </a:r>
            <a:r>
              <a:rPr lang="en-AU" dirty="0" err="1">
                <a:latin typeface="Times New Roman" pitchFamily="18" charset="0"/>
                <a:cs typeface="Times New Roman" pitchFamily="18" charset="0"/>
              </a:rPr>
              <a:t>Мина</a:t>
            </a:r>
            <a:r>
              <a:rPr lang="en-AU" dirty="0">
                <a:latin typeface="Times New Roman" pitchFamily="18" charset="0"/>
                <a:cs typeface="Times New Roman" pitchFamily="18" charset="0"/>
              </a:rPr>
              <a:t>“</a:t>
            </a:r>
            <a:r>
              <a:rPr lang="bg-BG" dirty="0">
                <a:latin typeface="Times New Roman" pitchFamily="18" charset="0"/>
                <a:cs typeface="Times New Roman" pitchFamily="18" charset="0"/>
              </a:rPr>
              <a:t>.</a:t>
            </a:r>
            <a:r>
              <a:rPr lang="en-AU" dirty="0">
                <a:latin typeface="Times New Roman" pitchFamily="18" charset="0"/>
                <a:cs typeface="Times New Roman" pitchFamily="18" charset="0"/>
              </a:rPr>
              <a:t> В </a:t>
            </a:r>
            <a:r>
              <a:rPr lang="en-AU" dirty="0" err="1">
                <a:latin typeface="Times New Roman" pitchFamily="18" charset="0"/>
                <a:cs typeface="Times New Roman" pitchFamily="18" charset="0"/>
              </a:rPr>
              <a:t>него</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децата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слушаха</a:t>
            </a:r>
            <a:r>
              <a:rPr lang="en-AU" dirty="0">
                <a:latin typeface="Times New Roman" pitchFamily="18" charset="0"/>
                <a:cs typeface="Times New Roman" pitchFamily="18" charset="0"/>
              </a:rPr>
              <a:t> </a:t>
            </a:r>
            <a:r>
              <a:rPr lang="en-AU" dirty="0" err="1" smtClean="0">
                <a:latin typeface="Times New Roman" pitchFamily="18" charset="0"/>
                <a:cs typeface="Times New Roman" pitchFamily="18" charset="0"/>
              </a:rPr>
              <a:t>приказка</a:t>
            </a:r>
            <a:r>
              <a:rPr lang="bg-BG" dirty="0" smtClean="0">
                <a:latin typeface="Times New Roman" pitchFamily="18" charset="0"/>
                <a:cs typeface="Times New Roman" pitchFamily="18" charset="0"/>
              </a:rPr>
              <a:t> „</a:t>
            </a:r>
            <a:r>
              <a:rPr lang="en-AU" dirty="0" err="1" smtClean="0">
                <a:latin typeface="Times New Roman" pitchFamily="18" charset="0"/>
                <a:cs typeface="Times New Roman" pitchFamily="18" charset="0"/>
              </a:rPr>
              <a:t>Великденският</a:t>
            </a:r>
            <a:r>
              <a:rPr lang="en-AU" dirty="0" smtClean="0">
                <a:latin typeface="Times New Roman" pitchFamily="18" charset="0"/>
                <a:cs typeface="Times New Roman" pitchFamily="18" charset="0"/>
              </a:rPr>
              <a:t> </a:t>
            </a:r>
            <a:r>
              <a:rPr lang="en-AU" dirty="0" err="1">
                <a:latin typeface="Times New Roman" pitchFamily="18" charset="0"/>
                <a:cs typeface="Times New Roman" pitchFamily="18" charset="0"/>
              </a:rPr>
              <a:t>заек</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за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предстоящия</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светъл</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празник</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Великден</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която</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беше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прочетена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от</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представител</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Регионална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библиотека</a:t>
            </a:r>
            <a:r>
              <a:rPr lang="en-AU" dirty="0">
                <a:latin typeface="Times New Roman" pitchFamily="18" charset="0"/>
                <a:cs typeface="Times New Roman" pitchFamily="18" charset="0"/>
              </a:rPr>
              <a:t> </a:t>
            </a:r>
            <a:r>
              <a:rPr lang="en-AU" dirty="0" smtClean="0">
                <a:latin typeface="Times New Roman" pitchFamily="18" charset="0"/>
                <a:cs typeface="Times New Roman" pitchFamily="18" charset="0"/>
              </a:rPr>
              <a:t>„</a:t>
            </a:r>
            <a:r>
              <a:rPr lang="en-AU" dirty="0" err="1" smtClean="0">
                <a:latin typeface="Times New Roman" pitchFamily="18" charset="0"/>
                <a:cs typeface="Times New Roman" pitchFamily="18" charset="0"/>
              </a:rPr>
              <a:t>Емануил</a:t>
            </a:r>
            <a:r>
              <a:rPr lang="en-AU" dirty="0" smtClean="0">
                <a:latin typeface="Times New Roman" pitchFamily="18" charset="0"/>
                <a:cs typeface="Times New Roman" pitchFamily="18" charset="0"/>
              </a:rPr>
              <a:t> </a:t>
            </a:r>
            <a:r>
              <a:rPr lang="en-AU" dirty="0" err="1">
                <a:latin typeface="Times New Roman" pitchFamily="18" charset="0"/>
                <a:cs typeface="Times New Roman" pitchFamily="18" charset="0"/>
              </a:rPr>
              <a:t>Попдимитров</a:t>
            </a:r>
            <a:r>
              <a:rPr lang="en-AU" dirty="0">
                <a:latin typeface="Times New Roman" pitchFamily="18" charset="0"/>
                <a:cs typeface="Times New Roman" pitchFamily="18" charset="0"/>
              </a:rPr>
              <a:t>“. В </a:t>
            </a:r>
            <a:r>
              <a:rPr lang="en-AU" dirty="0" err="1">
                <a:latin typeface="Times New Roman" pitchFamily="18" charset="0"/>
                <a:cs typeface="Times New Roman" pitchFamily="18" charset="0"/>
              </a:rPr>
              <a:t>православния</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храм</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децата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боядисаха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яйца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като</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за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да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бъдат</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пъстри</a:t>
            </a:r>
            <a:r>
              <a:rPr lang="en-AU" dirty="0">
                <a:latin typeface="Times New Roman" pitchFamily="18" charset="0"/>
                <a:cs typeface="Times New Roman" pitchFamily="18" charset="0"/>
              </a:rPr>
              <a:t> и </a:t>
            </a:r>
            <a:r>
              <a:rPr lang="en-AU" dirty="0" err="1">
                <a:latin typeface="Times New Roman" pitchFamily="18" charset="0"/>
                <a:cs typeface="Times New Roman" pitchFamily="18" charset="0"/>
              </a:rPr>
              <a:t>шарени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използваха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техниката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за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рисуване</a:t>
            </a:r>
            <a:r>
              <a:rPr lang="en-AU" dirty="0">
                <a:latin typeface="Times New Roman" pitchFamily="18" charset="0"/>
                <a:cs typeface="Times New Roman" pitchFamily="18" charset="0"/>
              </a:rPr>
              <a:t> с </a:t>
            </a:r>
            <a:r>
              <a:rPr lang="en-AU" dirty="0" err="1">
                <a:latin typeface="Times New Roman" pitchFamily="18" charset="0"/>
                <a:cs typeface="Times New Roman" pitchFamily="18" charset="0"/>
              </a:rPr>
              <a:t>восък</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Срещнаха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се</a:t>
            </a:r>
            <a:r>
              <a:rPr lang="en-AU" dirty="0">
                <a:latin typeface="Times New Roman" pitchFamily="18" charset="0"/>
                <a:cs typeface="Times New Roman" pitchFamily="18" charset="0"/>
              </a:rPr>
              <a:t> </a:t>
            </a:r>
            <a:r>
              <a:rPr lang="en-AU" dirty="0" smtClean="0">
                <a:latin typeface="Times New Roman" pitchFamily="18" charset="0"/>
                <a:cs typeface="Times New Roman" pitchFamily="18" charset="0"/>
              </a:rPr>
              <a:t>с</a:t>
            </a:r>
            <a:r>
              <a:rPr lang="bg-BG" dirty="0" smtClean="0">
                <a:latin typeface="Times New Roman" pitchFamily="18" charset="0"/>
                <a:cs typeface="Times New Roman" pitchFamily="18" charset="0"/>
              </a:rPr>
              <a:t> </a:t>
            </a:r>
            <a:r>
              <a:rPr lang="en-AU" dirty="0" err="1" smtClean="0">
                <a:latin typeface="Times New Roman" pitchFamily="18" charset="0"/>
                <a:cs typeface="Times New Roman" pitchFamily="18" charset="0"/>
              </a:rPr>
              <a:t>Архимандрит</a:t>
            </a:r>
            <a:r>
              <a:rPr lang="bg-BG" dirty="0">
                <a:latin typeface="Times New Roman" pitchFamily="18" charset="0"/>
                <a:cs typeface="Times New Roman" pitchFamily="18" charset="0"/>
              </a:rPr>
              <a:t> </a:t>
            </a:r>
            <a:r>
              <a:rPr lang="en-AU" dirty="0" err="1" smtClean="0">
                <a:latin typeface="Times New Roman" pitchFamily="18" charset="0"/>
                <a:cs typeface="Times New Roman" pitchFamily="18" charset="0"/>
              </a:rPr>
              <a:t>Исаак</a:t>
            </a:r>
            <a:r>
              <a:rPr lang="en-AU" dirty="0" smtClean="0">
                <a:latin typeface="Times New Roman" pitchFamily="18" charset="0"/>
                <a:cs typeface="Times New Roman" pitchFamily="18" charset="0"/>
              </a:rPr>
              <a:t>- </a:t>
            </a:r>
            <a:r>
              <a:rPr lang="en-AU" dirty="0" err="1">
                <a:latin typeface="Times New Roman" pitchFamily="18" charset="0"/>
                <a:cs typeface="Times New Roman" pitchFamily="18" charset="0"/>
              </a:rPr>
              <a:t>Архиерейски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наместник</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Кюстендилска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духовна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околия</a:t>
            </a:r>
            <a:r>
              <a:rPr lang="en-AU" dirty="0">
                <a:latin typeface="Times New Roman" pitchFamily="18" charset="0"/>
                <a:cs typeface="Times New Roman" pitchFamily="18" charset="0"/>
              </a:rPr>
              <a:t> и </a:t>
            </a:r>
            <a:r>
              <a:rPr lang="en-AU" dirty="0" err="1">
                <a:latin typeface="Times New Roman" pitchFamily="18" charset="0"/>
                <a:cs typeface="Times New Roman" pitchFamily="18" charset="0"/>
              </a:rPr>
              <a:t>свещеници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от</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храма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които</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им</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разказаха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повече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за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Великденските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празници</a:t>
            </a:r>
            <a:r>
              <a:rPr lang="en-AU" dirty="0">
                <a:latin typeface="Times New Roman" pitchFamily="18" charset="0"/>
                <a:cs typeface="Times New Roman" pitchFamily="18" charset="0"/>
              </a:rPr>
              <a:t> и </a:t>
            </a:r>
            <a:r>
              <a:rPr lang="en-AU" dirty="0" err="1">
                <a:latin typeface="Times New Roman" pitchFamily="18" charset="0"/>
                <a:cs typeface="Times New Roman" pitchFamily="18" charset="0"/>
              </a:rPr>
              <a:t>подариха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децата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детски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молитвеници</a:t>
            </a:r>
            <a:r>
              <a:rPr lang="en-AU" dirty="0">
                <a:latin typeface="Times New Roman" pitchFamily="18" charset="0"/>
                <a:cs typeface="Times New Roman" pitchFamily="18" charset="0"/>
              </a:rPr>
              <a:t>.</a:t>
            </a:r>
            <a:br>
              <a:rPr lang="en-AU" dirty="0">
                <a:latin typeface="Times New Roman" pitchFamily="18" charset="0"/>
                <a:cs typeface="Times New Roman" pitchFamily="18" charset="0"/>
              </a:rPr>
            </a:br>
            <a:r>
              <a:rPr lang="en-AU" dirty="0" err="1">
                <a:latin typeface="Times New Roman" pitchFamily="18" charset="0"/>
                <a:cs typeface="Times New Roman" pitchFamily="18" charset="0"/>
              </a:rPr>
              <a:t>Инициативата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за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боядисване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великденско</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яйце</a:t>
            </a:r>
            <a:r>
              <a:rPr lang="en-AU" dirty="0">
                <a:latin typeface="Times New Roman" pitchFamily="18" charset="0"/>
                <a:cs typeface="Times New Roman" pitchFamily="18" charset="0"/>
              </a:rPr>
              <a:t> е </a:t>
            </a:r>
            <a:r>
              <a:rPr lang="en-AU" dirty="0" err="1">
                <a:latin typeface="Times New Roman" pitchFamily="18" charset="0"/>
                <a:cs typeface="Times New Roman" pitchFamily="18" charset="0"/>
              </a:rPr>
              <a:t>съвместна</a:t>
            </a:r>
            <a:r>
              <a:rPr lang="en-AU" dirty="0">
                <a:latin typeface="Times New Roman" pitchFamily="18" charset="0"/>
                <a:cs typeface="Times New Roman" pitchFamily="18" charset="0"/>
              </a:rPr>
              <a:t> - </a:t>
            </a:r>
            <a:r>
              <a:rPr lang="en-AU" dirty="0" err="1">
                <a:latin typeface="Times New Roman" pitchFamily="18" charset="0"/>
                <a:cs typeface="Times New Roman" pitchFamily="18" charset="0"/>
              </a:rPr>
              <a:t>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Архиерейското</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наместничество</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Регионалната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библиотека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Емануил</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Попдимитров</a:t>
            </a:r>
            <a:r>
              <a:rPr lang="en-AU" dirty="0">
                <a:latin typeface="Times New Roman" pitchFamily="18" charset="0"/>
                <a:cs typeface="Times New Roman" pitchFamily="18" charset="0"/>
              </a:rPr>
              <a:t>" и </a:t>
            </a:r>
            <a:r>
              <a:rPr lang="en-AU" dirty="0" err="1">
                <a:latin typeface="Times New Roman" pitchFamily="18" charset="0"/>
                <a:cs typeface="Times New Roman" pitchFamily="18" charset="0"/>
              </a:rPr>
              <a:t>детските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градини</a:t>
            </a:r>
            <a:r>
              <a:rPr lang="en-AU" dirty="0">
                <a:latin typeface="Times New Roman" pitchFamily="18" charset="0"/>
                <a:cs typeface="Times New Roman" pitchFamily="18" charset="0"/>
              </a:rPr>
              <a:t> в </a:t>
            </a:r>
            <a:r>
              <a:rPr lang="en-AU" dirty="0" err="1">
                <a:latin typeface="Times New Roman" pitchFamily="18" charset="0"/>
                <a:cs typeface="Times New Roman" pitchFamily="18" charset="0"/>
              </a:rPr>
              <a:t>гр</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Кюстендил</a:t>
            </a:r>
            <a:r>
              <a:rPr lang="en-AU" dirty="0">
                <a:latin typeface="Times New Roman" pitchFamily="18" charset="0"/>
                <a:cs typeface="Times New Roman" pitchFamily="18" charset="0"/>
              </a:rPr>
              <a:t> и </a:t>
            </a:r>
            <a:r>
              <a:rPr lang="en-AU" dirty="0" err="1">
                <a:latin typeface="Times New Roman" pitchFamily="18" charset="0"/>
                <a:cs typeface="Times New Roman" pitchFamily="18" charset="0"/>
              </a:rPr>
              <a:t>се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провежда</a:t>
            </a:r>
            <a:r>
              <a:rPr lang="en-AU" dirty="0">
                <a:latin typeface="Times New Roman" pitchFamily="18" charset="0"/>
                <a:cs typeface="Times New Roman" pitchFamily="18" charset="0"/>
              </a:rPr>
              <a:t> с </a:t>
            </a:r>
            <a:r>
              <a:rPr lang="en-AU" dirty="0" err="1">
                <a:latin typeface="Times New Roman" pitchFamily="18" charset="0"/>
                <a:cs typeface="Times New Roman" pitchFamily="18" charset="0"/>
              </a:rPr>
              <a:t>благословението</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Негово</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Светейшество</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Софийския</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митрополит</a:t>
            </a:r>
            <a:r>
              <a:rPr lang="en-AU" dirty="0">
                <a:latin typeface="Times New Roman" pitchFamily="18" charset="0"/>
                <a:cs typeface="Times New Roman" pitchFamily="18" charset="0"/>
              </a:rPr>
              <a:t> и </a:t>
            </a:r>
            <a:r>
              <a:rPr lang="en-AU" dirty="0" err="1">
                <a:latin typeface="Times New Roman" pitchFamily="18" charset="0"/>
                <a:cs typeface="Times New Roman" pitchFamily="18" charset="0"/>
              </a:rPr>
              <a:t>патриарх</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Български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Неофит</a:t>
            </a:r>
            <a:r>
              <a:rPr lang="en-AU" dirty="0">
                <a:latin typeface="Times New Roman" pitchFamily="18" charset="0"/>
                <a:cs typeface="Times New Roman" pitchFamily="18" charset="0"/>
              </a:rPr>
              <a:t> в </a:t>
            </a:r>
            <a:r>
              <a:rPr lang="en-AU" dirty="0" err="1">
                <a:latin typeface="Times New Roman" pitchFamily="18" charset="0"/>
                <a:cs typeface="Times New Roman" pitchFamily="18" charset="0"/>
              </a:rPr>
              <a:t>храмовете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града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през</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първите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четири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дни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Великата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седмица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преди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Възкресение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Христово</a:t>
            </a:r>
            <a:r>
              <a:rPr lang="bg-BG" dirty="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pic>
        <p:nvPicPr>
          <p:cNvPr id="5" name="Picture 4" descr="https://www.dg-edelvais.com/images/gallery/2023-zvan/zvan-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0232" y="3427009"/>
            <a:ext cx="2089157" cy="3164681"/>
          </a:xfrm>
          <a:prstGeom prst="rect">
            <a:avLst/>
          </a:prstGeom>
          <a:noFill/>
          <a:extLst>
            <a:ext uri="{909E8E84-426E-40DD-AFC4-6F175D3DCCD1}">
              <a14:hiddenFill xmlns:a14="http://schemas.microsoft.com/office/drawing/2010/main">
                <a:solidFill>
                  <a:srgbClr val="FFFFFF"/>
                </a:solidFill>
              </a14:hiddenFill>
            </a:ext>
          </a:extLst>
        </p:spPr>
      </p:pic>
      <p:pic>
        <p:nvPicPr>
          <p:cNvPr id="6" name="Картина 5" descr="http://www.dg-edelvais.com/images/gallery/2023-zvan/zvan-05.jpg"/>
          <p:cNvPicPr/>
          <p:nvPr/>
        </p:nvPicPr>
        <p:blipFill>
          <a:blip r:embed="rId4"/>
          <a:srcRect/>
          <a:stretch>
            <a:fillRect/>
          </a:stretch>
        </p:blipFill>
        <p:spPr bwMode="auto">
          <a:xfrm>
            <a:off x="395536" y="3643737"/>
            <a:ext cx="2062753" cy="2880320"/>
          </a:xfrm>
          <a:prstGeom prst="rect">
            <a:avLst/>
          </a:prstGeom>
          <a:noFill/>
          <a:ln w="9525">
            <a:noFill/>
            <a:miter lim="800000"/>
            <a:headEnd/>
            <a:tailEnd/>
          </a:ln>
        </p:spPr>
      </p:pic>
      <p:pic>
        <p:nvPicPr>
          <p:cNvPr id="7" name="Picture 2" descr="https://www.dg-edelvais.com/images/gallery/2023-zvan/zvan-1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5856" y="3643736"/>
            <a:ext cx="2411760" cy="3200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586373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Картина 2">
            <a:extLst>
              <a:ext uri="{FF2B5EF4-FFF2-40B4-BE49-F238E27FC236}">
                <a16:creationId xmlns="" xmlns:a16="http://schemas.microsoft.com/office/drawing/2014/main" id="{AC7FED15-1E51-408A-A1EE-D8648C4CAF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Правоъгълник 5">
            <a:extLst>
              <a:ext uri="{FF2B5EF4-FFF2-40B4-BE49-F238E27FC236}">
                <a16:creationId xmlns="" xmlns:a16="http://schemas.microsoft.com/office/drawing/2014/main" id="{CDCE89D8-B691-4692-B3F5-379F0D53892B}"/>
              </a:ext>
            </a:extLst>
          </p:cNvPr>
          <p:cNvSpPr/>
          <p:nvPr/>
        </p:nvSpPr>
        <p:spPr>
          <a:xfrm>
            <a:off x="323528" y="620688"/>
            <a:ext cx="8280920" cy="369332"/>
          </a:xfrm>
          <a:prstGeom prst="rect">
            <a:avLst/>
          </a:prstGeom>
        </p:spPr>
        <p:txBody>
          <a:bodyPr wrap="square">
            <a:spAutoFit/>
          </a:bodyPr>
          <a:lstStyle/>
          <a:p>
            <a:pPr algn="just"/>
            <a:endParaRPr lang="bg-BG" dirty="0">
              <a:latin typeface="Times New Roman" panose="02020603050405020304" pitchFamily="18" charset="0"/>
              <a:cs typeface="Times New Roman" panose="02020603050405020304" pitchFamily="18" charset="0"/>
            </a:endParaRPr>
          </a:p>
        </p:txBody>
      </p:sp>
      <p:sp>
        <p:nvSpPr>
          <p:cNvPr id="2" name="Текстово поле 1"/>
          <p:cNvSpPr txBox="1"/>
          <p:nvPr/>
        </p:nvSpPr>
        <p:spPr>
          <a:xfrm>
            <a:off x="205659" y="116632"/>
            <a:ext cx="8964488" cy="2677656"/>
          </a:xfrm>
          <a:prstGeom prst="rect">
            <a:avLst/>
          </a:prstGeom>
          <a:noFill/>
        </p:spPr>
        <p:txBody>
          <a:bodyPr wrap="square" rtlCol="0">
            <a:spAutoFit/>
          </a:bodyPr>
          <a:lstStyle/>
          <a:p>
            <a:r>
              <a:rPr lang="bg-BG" dirty="0">
                <a:latin typeface="Times New Roman"/>
                <a:ea typeface="Times New Roman"/>
              </a:rPr>
              <a:t> </a:t>
            </a:r>
            <a:r>
              <a:rPr lang="ru-RU" sz="1500" b="1" dirty="0" smtClean="0">
                <a:latin typeface="Times New Roman" pitchFamily="18" charset="0"/>
                <a:cs typeface="Times New Roman" pitchFamily="18" charset="0"/>
              </a:rPr>
              <a:t>Приоритетна </a:t>
            </a:r>
            <a:r>
              <a:rPr lang="ru-RU" sz="1500" b="1" dirty="0" err="1" smtClean="0">
                <a:latin typeface="Times New Roman" pitchFamily="18" charset="0"/>
                <a:cs typeface="Times New Roman" pitchFamily="18" charset="0"/>
              </a:rPr>
              <a:t>област</a:t>
            </a:r>
            <a:r>
              <a:rPr lang="ru-RU" sz="1500" b="1" dirty="0" smtClean="0">
                <a:latin typeface="Times New Roman" pitchFamily="18" charset="0"/>
                <a:cs typeface="Times New Roman" pitchFamily="18" charset="0"/>
              </a:rPr>
              <a:t> 3: </a:t>
            </a:r>
            <a:r>
              <a:rPr lang="ru-RU" sz="1500" b="1" dirty="0" err="1" smtClean="0">
                <a:latin typeface="Times New Roman" pitchFamily="18" charset="0"/>
                <a:cs typeface="Times New Roman" pitchFamily="18" charset="0"/>
              </a:rPr>
              <a:t>Осигуряване</a:t>
            </a:r>
            <a:r>
              <a:rPr lang="ru-RU" sz="1500" b="1" dirty="0" smtClean="0">
                <a:latin typeface="Times New Roman" pitchFamily="18" charset="0"/>
                <a:cs typeface="Times New Roman" pitchFamily="18" charset="0"/>
              </a:rPr>
              <a:t> на условия за </a:t>
            </a:r>
            <a:r>
              <a:rPr lang="ru-RU" sz="1500" b="1" dirty="0" err="1" smtClean="0">
                <a:latin typeface="Times New Roman" pitchFamily="18" charset="0"/>
                <a:cs typeface="Times New Roman" pitchFamily="18" charset="0"/>
              </a:rPr>
              <a:t>физическа</a:t>
            </a:r>
            <a:r>
              <a:rPr lang="ru-RU" sz="1500" b="1" dirty="0" smtClean="0">
                <a:latin typeface="Times New Roman" pitchFamily="18" charset="0"/>
                <a:cs typeface="Times New Roman" pitchFamily="18" charset="0"/>
              </a:rPr>
              <a:t> </a:t>
            </a:r>
            <a:r>
              <a:rPr lang="ru-RU" sz="1500" b="1" dirty="0" err="1" smtClean="0">
                <a:latin typeface="Times New Roman" pitchFamily="18" charset="0"/>
                <a:cs typeface="Times New Roman" pitchFamily="18" charset="0"/>
              </a:rPr>
              <a:t>активност</a:t>
            </a:r>
            <a:r>
              <a:rPr lang="ru-RU" sz="1500" b="1" dirty="0" smtClean="0">
                <a:latin typeface="Times New Roman" pitchFamily="18" charset="0"/>
                <a:cs typeface="Times New Roman" pitchFamily="18" charset="0"/>
              </a:rPr>
              <a:t> и участие в </a:t>
            </a:r>
            <a:r>
              <a:rPr lang="ru-RU" sz="1500" b="1" dirty="0" err="1" smtClean="0">
                <a:latin typeface="Times New Roman" pitchFamily="18" charset="0"/>
                <a:cs typeface="Times New Roman" pitchFamily="18" charset="0"/>
              </a:rPr>
              <a:t>спортни</a:t>
            </a:r>
            <a:r>
              <a:rPr lang="ru-RU" sz="1500" b="1" dirty="0" smtClean="0">
                <a:latin typeface="Times New Roman" pitchFamily="18" charset="0"/>
                <a:cs typeface="Times New Roman" pitchFamily="18" charset="0"/>
              </a:rPr>
              <a:t> </a:t>
            </a:r>
            <a:r>
              <a:rPr lang="ru-RU" sz="1500" b="1" dirty="0" err="1" smtClean="0">
                <a:latin typeface="Times New Roman" pitchFamily="18" charset="0"/>
                <a:cs typeface="Times New Roman" pitchFamily="18" charset="0"/>
              </a:rPr>
              <a:t>дейности</a:t>
            </a:r>
            <a:r>
              <a:rPr lang="ru-RU" sz="1500" b="1" dirty="0" smtClean="0">
                <a:latin typeface="Times New Roman" pitchFamily="18" charset="0"/>
                <a:cs typeface="Times New Roman" pitchFamily="18" charset="0"/>
              </a:rPr>
              <a:t>:</a:t>
            </a:r>
            <a:endParaRPr lang="bg-BG" sz="1500" dirty="0" smtClean="0">
              <a:latin typeface="Times New Roman" pitchFamily="18" charset="0"/>
              <a:cs typeface="Times New Roman" pitchFamily="18" charset="0"/>
            </a:endParaRPr>
          </a:p>
          <a:p>
            <a:r>
              <a:rPr lang="bg-BG" sz="1500" dirty="0" smtClean="0">
                <a:latin typeface="Times New Roman" pitchFamily="18" charset="0"/>
                <a:cs typeface="Times New Roman" pitchFamily="18" charset="0"/>
              </a:rPr>
              <a:t>   Задължителна форма за стимулиране на двигателната активност с оздравителен ефект беше утринната гимнастика</a:t>
            </a:r>
            <a:r>
              <a:rPr lang="bg-BG" sz="1500" dirty="0" smtClean="0">
                <a:latin typeface="Times New Roman" pitchFamily="18" charset="0"/>
                <a:cs typeface="Times New Roman" pitchFamily="18" charset="0"/>
              </a:rPr>
              <a:t>. Други </a:t>
            </a:r>
            <a:r>
              <a:rPr lang="bg-BG" sz="1500" dirty="0" smtClean="0">
                <a:latin typeface="Times New Roman" pitchFamily="18" charset="0"/>
                <a:cs typeface="Times New Roman" pitchFamily="18" charset="0"/>
              </a:rPr>
              <a:t>допълнителни форми на педагогическо взаимодействие бяха подвижните и спортно-подготвителни игри, спортни празници, разходки.</a:t>
            </a:r>
          </a:p>
          <a:p>
            <a:r>
              <a:rPr lang="bg-BG" sz="1500" dirty="0" smtClean="0">
                <a:latin typeface="Times New Roman" pitchFamily="18" charset="0"/>
                <a:cs typeface="Times New Roman" pitchFamily="18" charset="0"/>
              </a:rPr>
              <a:t>    </a:t>
            </a:r>
            <a:r>
              <a:rPr lang="en-AU" sz="1500" dirty="0" err="1" smtClean="0">
                <a:latin typeface="Times New Roman" pitchFamily="18" charset="0"/>
                <a:cs typeface="Times New Roman" pitchFamily="18" charset="0"/>
              </a:rPr>
              <a:t>Децата</a:t>
            </a:r>
            <a:r>
              <a:rPr lang="en-AU" sz="1500" dirty="0" smtClean="0">
                <a:latin typeface="Times New Roman" pitchFamily="18" charset="0"/>
                <a:cs typeface="Times New Roman" pitchFamily="18" charset="0"/>
              </a:rPr>
              <a:t> </a:t>
            </a:r>
            <a:r>
              <a:rPr lang="en-AU" sz="1500" dirty="0" err="1" smtClean="0">
                <a:latin typeface="Times New Roman" pitchFamily="18" charset="0"/>
                <a:cs typeface="Times New Roman" pitchFamily="18" charset="0"/>
              </a:rPr>
              <a:t>участваха</a:t>
            </a:r>
            <a:r>
              <a:rPr lang="en-AU" sz="1500" dirty="0" smtClean="0">
                <a:latin typeface="Times New Roman" pitchFamily="18" charset="0"/>
                <a:cs typeface="Times New Roman" pitchFamily="18" charset="0"/>
              </a:rPr>
              <a:t> с </a:t>
            </a:r>
            <a:r>
              <a:rPr lang="en-AU" sz="1500" dirty="0" err="1" smtClean="0">
                <a:latin typeface="Times New Roman" pitchFamily="18" charset="0"/>
                <a:cs typeface="Times New Roman" pitchFamily="18" charset="0"/>
              </a:rPr>
              <a:t>желание</a:t>
            </a:r>
            <a:r>
              <a:rPr lang="en-AU" sz="1500" dirty="0" smtClean="0">
                <a:latin typeface="Times New Roman" pitchFamily="18" charset="0"/>
                <a:cs typeface="Times New Roman" pitchFamily="18" charset="0"/>
              </a:rPr>
              <a:t> в </a:t>
            </a:r>
            <a:r>
              <a:rPr lang="en-AU" sz="1500" dirty="0" err="1" smtClean="0">
                <a:latin typeface="Times New Roman" pitchFamily="18" charset="0"/>
                <a:cs typeface="Times New Roman" pitchFamily="18" charset="0"/>
              </a:rPr>
              <a:t>спортн</a:t>
            </a:r>
            <a:r>
              <a:rPr lang="bg-BG" sz="1500" dirty="0" smtClean="0">
                <a:latin typeface="Times New Roman" pitchFamily="18" charset="0"/>
                <a:cs typeface="Times New Roman" pitchFamily="18" charset="0"/>
              </a:rPr>
              <a:t>и</a:t>
            </a:r>
            <a:r>
              <a:rPr lang="en-AU" sz="1500" dirty="0" smtClean="0">
                <a:latin typeface="Times New Roman" pitchFamily="18" charset="0"/>
                <a:cs typeface="Times New Roman" pitchFamily="18" charset="0"/>
              </a:rPr>
              <a:t>т</a:t>
            </a:r>
            <a:r>
              <a:rPr lang="bg-BG" sz="1500" dirty="0" smtClean="0">
                <a:latin typeface="Times New Roman" pitchFamily="18" charset="0"/>
                <a:cs typeface="Times New Roman" pitchFamily="18" charset="0"/>
              </a:rPr>
              <a:t>е</a:t>
            </a:r>
            <a:r>
              <a:rPr lang="en-AU" sz="1500" dirty="0" smtClean="0">
                <a:latin typeface="Times New Roman" pitchFamily="18" charset="0"/>
                <a:cs typeface="Times New Roman" pitchFamily="18" charset="0"/>
              </a:rPr>
              <a:t> </a:t>
            </a:r>
            <a:r>
              <a:rPr lang="en-AU" sz="1500" dirty="0" err="1" smtClean="0">
                <a:latin typeface="Times New Roman" pitchFamily="18" charset="0"/>
                <a:cs typeface="Times New Roman" pitchFamily="18" charset="0"/>
              </a:rPr>
              <a:t>инициатив</a:t>
            </a:r>
            <a:r>
              <a:rPr lang="bg-BG" sz="1500" dirty="0" smtClean="0">
                <a:latin typeface="Times New Roman" pitchFamily="18" charset="0"/>
                <a:cs typeface="Times New Roman" pitchFamily="18" charset="0"/>
              </a:rPr>
              <a:t>и</a:t>
            </a:r>
            <a:r>
              <a:rPr lang="en-AU" sz="1500" dirty="0" smtClean="0">
                <a:latin typeface="Times New Roman" pitchFamily="18" charset="0"/>
                <a:cs typeface="Times New Roman" pitchFamily="18" charset="0"/>
              </a:rPr>
              <a:t>, </a:t>
            </a:r>
            <a:r>
              <a:rPr lang="en-AU" sz="1500" dirty="0" err="1" smtClean="0">
                <a:latin typeface="Times New Roman" pitchFamily="18" charset="0"/>
                <a:cs typeface="Times New Roman" pitchFamily="18" charset="0"/>
              </a:rPr>
              <a:t>като</a:t>
            </a:r>
            <a:r>
              <a:rPr lang="en-AU" sz="1500" dirty="0" smtClean="0">
                <a:latin typeface="Times New Roman" pitchFamily="18" charset="0"/>
                <a:cs typeface="Times New Roman" pitchFamily="18" charset="0"/>
              </a:rPr>
              <a:t> </a:t>
            </a:r>
            <a:r>
              <a:rPr lang="en-AU" sz="1500" dirty="0" err="1" smtClean="0">
                <a:latin typeface="Times New Roman" pitchFamily="18" charset="0"/>
                <a:cs typeface="Times New Roman" pitchFamily="18" charset="0"/>
              </a:rPr>
              <a:t>показаха</a:t>
            </a:r>
            <a:r>
              <a:rPr lang="en-AU" sz="1500" dirty="0" smtClean="0">
                <a:latin typeface="Times New Roman" pitchFamily="18" charset="0"/>
                <a:cs typeface="Times New Roman" pitchFamily="18" charset="0"/>
              </a:rPr>
              <a:t> </a:t>
            </a:r>
            <a:r>
              <a:rPr lang="en-AU" sz="1500" dirty="0" err="1" smtClean="0">
                <a:latin typeface="Times New Roman" pitchFamily="18" charset="0"/>
                <a:cs typeface="Times New Roman" pitchFamily="18" charset="0"/>
              </a:rPr>
              <a:t>завидни</a:t>
            </a:r>
            <a:r>
              <a:rPr lang="bg-BG" sz="1500" dirty="0" smtClean="0">
                <a:latin typeface="Times New Roman" pitchFamily="18" charset="0"/>
                <a:cs typeface="Times New Roman" pitchFamily="18" charset="0"/>
              </a:rPr>
              <a:t> двигателни умения и качества, разбирайки значението на</a:t>
            </a:r>
            <a:r>
              <a:rPr lang="en-US" sz="1500" dirty="0" smtClean="0">
                <a:latin typeface="Times New Roman" pitchFamily="18" charset="0"/>
                <a:cs typeface="Times New Roman" pitchFamily="18" charset="0"/>
              </a:rPr>
              <a:t> </a:t>
            </a:r>
            <a:r>
              <a:rPr lang="bg-BG" sz="1500" dirty="0" smtClean="0">
                <a:latin typeface="Times New Roman" pitchFamily="18" charset="0"/>
                <a:cs typeface="Times New Roman" pitchFamily="18" charset="0"/>
              </a:rPr>
              <a:t> ,,честната игра”.</a:t>
            </a:r>
            <a:r>
              <a:rPr lang="en-US" sz="1500" dirty="0" smtClean="0">
                <a:latin typeface="Times New Roman" pitchFamily="18" charset="0"/>
                <a:cs typeface="Times New Roman" pitchFamily="18" charset="0"/>
              </a:rPr>
              <a:t> </a:t>
            </a:r>
            <a:r>
              <a:rPr lang="en-AU" sz="1500" dirty="0" smtClean="0">
                <a:latin typeface="Times New Roman" pitchFamily="18" charset="0"/>
                <a:cs typeface="Times New Roman" pitchFamily="18" charset="0"/>
              </a:rPr>
              <a:t>В </a:t>
            </a:r>
            <a:r>
              <a:rPr lang="en-AU" sz="1500" dirty="0" err="1" smtClean="0">
                <a:latin typeface="Times New Roman" pitchFamily="18" charset="0"/>
                <a:cs typeface="Times New Roman" pitchFamily="18" charset="0"/>
              </a:rPr>
              <a:t>тях</a:t>
            </a:r>
            <a:r>
              <a:rPr lang="en-AU" sz="1500" dirty="0" smtClean="0">
                <a:latin typeface="Times New Roman" pitchFamily="18" charset="0"/>
                <a:cs typeface="Times New Roman" pitchFamily="18" charset="0"/>
              </a:rPr>
              <a:t> </a:t>
            </a:r>
            <a:r>
              <a:rPr lang="en-AU" sz="1500" dirty="0" err="1" smtClean="0">
                <a:latin typeface="Times New Roman" pitchFamily="18" charset="0"/>
                <a:cs typeface="Times New Roman" pitchFamily="18" charset="0"/>
              </a:rPr>
              <a:t>децата</a:t>
            </a:r>
            <a:r>
              <a:rPr lang="en-AU" sz="1500" dirty="0" smtClean="0">
                <a:latin typeface="Times New Roman" pitchFamily="18" charset="0"/>
                <a:cs typeface="Times New Roman" pitchFamily="18" charset="0"/>
              </a:rPr>
              <a:t> </a:t>
            </a:r>
            <a:r>
              <a:rPr lang="en-AU" sz="1500" dirty="0" err="1" smtClean="0">
                <a:latin typeface="Times New Roman" pitchFamily="18" charset="0"/>
                <a:cs typeface="Times New Roman" pitchFamily="18" charset="0"/>
              </a:rPr>
              <a:t>проявиха</a:t>
            </a:r>
            <a:r>
              <a:rPr lang="en-AU" sz="1500" dirty="0" smtClean="0">
                <a:latin typeface="Times New Roman" pitchFamily="18" charset="0"/>
                <a:cs typeface="Times New Roman" pitchFamily="18" charset="0"/>
              </a:rPr>
              <a:t> </a:t>
            </a:r>
            <a:r>
              <a:rPr lang="en-AU" sz="1500" dirty="0" err="1" smtClean="0">
                <a:latin typeface="Times New Roman" pitchFamily="18" charset="0"/>
                <a:cs typeface="Times New Roman" pitchFamily="18" charset="0"/>
              </a:rPr>
              <a:t>своите</a:t>
            </a:r>
            <a:r>
              <a:rPr lang="en-AU" sz="1500" dirty="0" smtClean="0">
                <a:latin typeface="Times New Roman" pitchFamily="18" charset="0"/>
                <a:cs typeface="Times New Roman" pitchFamily="18" charset="0"/>
              </a:rPr>
              <a:t> </a:t>
            </a:r>
            <a:r>
              <a:rPr lang="en-AU" sz="1500" dirty="0" err="1" smtClean="0">
                <a:latin typeface="Times New Roman" pitchFamily="18" charset="0"/>
                <a:cs typeface="Times New Roman" pitchFamily="18" charset="0"/>
              </a:rPr>
              <a:t>двигателни</a:t>
            </a:r>
            <a:r>
              <a:rPr lang="en-AU" sz="1500" dirty="0" smtClean="0">
                <a:latin typeface="Times New Roman" pitchFamily="18" charset="0"/>
                <a:cs typeface="Times New Roman" pitchFamily="18" charset="0"/>
              </a:rPr>
              <a:t> </a:t>
            </a:r>
            <a:r>
              <a:rPr lang="en-AU" sz="1500" dirty="0" err="1" smtClean="0">
                <a:latin typeface="Times New Roman" pitchFamily="18" charset="0"/>
                <a:cs typeface="Times New Roman" pitchFamily="18" charset="0"/>
              </a:rPr>
              <a:t>умения</a:t>
            </a:r>
            <a:r>
              <a:rPr lang="en-AU" sz="1500" dirty="0" smtClean="0">
                <a:latin typeface="Times New Roman" pitchFamily="18" charset="0"/>
                <a:cs typeface="Times New Roman" pitchFamily="18" charset="0"/>
              </a:rPr>
              <a:t> и </a:t>
            </a:r>
            <a:r>
              <a:rPr lang="en-AU" sz="1500" dirty="0" err="1" smtClean="0">
                <a:latin typeface="Times New Roman" pitchFamily="18" charset="0"/>
                <a:cs typeface="Times New Roman" pitchFamily="18" charset="0"/>
              </a:rPr>
              <a:t>качества</a:t>
            </a:r>
            <a:r>
              <a:rPr lang="en-AU" sz="1500" dirty="0" smtClean="0">
                <a:latin typeface="Times New Roman" pitchFamily="18" charset="0"/>
                <a:cs typeface="Times New Roman" pitchFamily="18" charset="0"/>
              </a:rPr>
              <a:t>.</a:t>
            </a:r>
            <a:br>
              <a:rPr lang="en-AU" sz="1500" dirty="0" smtClean="0">
                <a:latin typeface="Times New Roman" pitchFamily="18" charset="0"/>
                <a:cs typeface="Times New Roman" pitchFamily="18" charset="0"/>
              </a:rPr>
            </a:br>
            <a:r>
              <a:rPr lang="en-AU" sz="1500" dirty="0" smtClean="0">
                <a:latin typeface="Times New Roman" pitchFamily="18" charset="0"/>
                <a:cs typeface="Times New Roman" pitchFamily="18" charset="0"/>
              </a:rPr>
              <a:t>    </a:t>
            </a:r>
            <a:r>
              <a:rPr lang="bg-BG" sz="1500" dirty="0" smtClean="0">
                <a:latin typeface="Times New Roman" pitchFamily="18" charset="0"/>
                <a:cs typeface="Times New Roman" pitchFamily="18" charset="0"/>
              </a:rPr>
              <a:t>Различните видове подвижни </a:t>
            </a:r>
            <a:r>
              <a:rPr lang="en-AU" sz="1500" dirty="0" smtClean="0">
                <a:latin typeface="Times New Roman" pitchFamily="18" charset="0"/>
                <a:cs typeface="Times New Roman" pitchFamily="18" charset="0"/>
              </a:rPr>
              <a:t> </a:t>
            </a:r>
            <a:r>
              <a:rPr lang="en-AU" sz="1500" dirty="0" err="1" smtClean="0">
                <a:latin typeface="Times New Roman" pitchFamily="18" charset="0"/>
                <a:cs typeface="Times New Roman" pitchFamily="18" charset="0"/>
              </a:rPr>
              <a:t>игри</a:t>
            </a:r>
            <a:r>
              <a:rPr lang="en-AU" sz="1500" dirty="0" smtClean="0">
                <a:latin typeface="Times New Roman" pitchFamily="18" charset="0"/>
                <a:cs typeface="Times New Roman" pitchFamily="18" charset="0"/>
              </a:rPr>
              <a:t> в ДГ </a:t>
            </a:r>
            <a:r>
              <a:rPr lang="en-AU" sz="1500" dirty="0" err="1" smtClean="0">
                <a:latin typeface="Times New Roman" pitchFamily="18" charset="0"/>
                <a:cs typeface="Times New Roman" pitchFamily="18" charset="0"/>
              </a:rPr>
              <a:t>осигуряват</a:t>
            </a:r>
            <a:r>
              <a:rPr lang="en-AU" sz="1500" dirty="0" smtClean="0">
                <a:latin typeface="Times New Roman" pitchFamily="18" charset="0"/>
                <a:cs typeface="Times New Roman" pitchFamily="18" charset="0"/>
              </a:rPr>
              <a:t> </a:t>
            </a:r>
            <a:r>
              <a:rPr lang="en-AU" sz="1500" dirty="0" err="1" smtClean="0">
                <a:latin typeface="Times New Roman" pitchFamily="18" charset="0"/>
                <a:cs typeface="Times New Roman" pitchFamily="18" charset="0"/>
              </a:rPr>
              <a:t>чудесен</a:t>
            </a:r>
            <a:r>
              <a:rPr lang="en-AU" sz="1500" dirty="0" smtClean="0">
                <a:latin typeface="Times New Roman" pitchFamily="18" charset="0"/>
                <a:cs typeface="Times New Roman" pitchFamily="18" charset="0"/>
              </a:rPr>
              <a:t> </a:t>
            </a:r>
            <a:r>
              <a:rPr lang="en-AU" sz="1500" dirty="0" err="1" smtClean="0">
                <a:latin typeface="Times New Roman" pitchFamily="18" charset="0"/>
                <a:cs typeface="Times New Roman" pitchFamily="18" charset="0"/>
              </a:rPr>
              <a:t>начин</a:t>
            </a:r>
            <a:r>
              <a:rPr lang="en-AU" sz="1500" dirty="0" smtClean="0">
                <a:latin typeface="Times New Roman" pitchFamily="18" charset="0"/>
                <a:cs typeface="Times New Roman" pitchFamily="18" charset="0"/>
              </a:rPr>
              <a:t> </a:t>
            </a:r>
            <a:r>
              <a:rPr lang="en-AU" sz="1500" dirty="0" err="1" smtClean="0">
                <a:latin typeface="Times New Roman" pitchFamily="18" charset="0"/>
                <a:cs typeface="Times New Roman" pitchFamily="18" charset="0"/>
              </a:rPr>
              <a:t>децата</a:t>
            </a:r>
            <a:r>
              <a:rPr lang="en-AU" sz="1500" dirty="0" smtClean="0">
                <a:latin typeface="Times New Roman" pitchFamily="18" charset="0"/>
                <a:cs typeface="Times New Roman" pitchFamily="18" charset="0"/>
              </a:rPr>
              <a:t> </a:t>
            </a:r>
            <a:r>
              <a:rPr lang="en-AU" sz="1500" dirty="0" err="1" smtClean="0">
                <a:latin typeface="Times New Roman" pitchFamily="18" charset="0"/>
                <a:cs typeface="Times New Roman" pitchFamily="18" charset="0"/>
              </a:rPr>
              <a:t>да</a:t>
            </a:r>
            <a:r>
              <a:rPr lang="en-AU" sz="1500" dirty="0" smtClean="0">
                <a:latin typeface="Times New Roman" pitchFamily="18" charset="0"/>
                <a:cs typeface="Times New Roman" pitchFamily="18" charset="0"/>
              </a:rPr>
              <a:t> </a:t>
            </a:r>
            <a:r>
              <a:rPr lang="en-AU" sz="1500" dirty="0" err="1" smtClean="0">
                <a:latin typeface="Times New Roman" pitchFamily="18" charset="0"/>
                <a:cs typeface="Times New Roman" pitchFamily="18" charset="0"/>
              </a:rPr>
              <a:t>играят</a:t>
            </a:r>
            <a:r>
              <a:rPr lang="en-AU" sz="1500" dirty="0" smtClean="0">
                <a:latin typeface="Times New Roman" pitchFamily="18" charset="0"/>
                <a:cs typeface="Times New Roman" pitchFamily="18" charset="0"/>
              </a:rPr>
              <a:t> </a:t>
            </a:r>
            <a:r>
              <a:rPr lang="en-AU" sz="1500" dirty="0" err="1" smtClean="0">
                <a:latin typeface="Times New Roman" pitchFamily="18" charset="0"/>
                <a:cs typeface="Times New Roman" pitchFamily="18" charset="0"/>
              </a:rPr>
              <a:t>заедно</a:t>
            </a:r>
            <a:r>
              <a:rPr lang="en-AU" sz="1500" dirty="0" smtClean="0">
                <a:latin typeface="Times New Roman" pitchFamily="18" charset="0"/>
                <a:cs typeface="Times New Roman" pitchFamily="18" charset="0"/>
              </a:rPr>
              <a:t>, </a:t>
            </a:r>
            <a:r>
              <a:rPr lang="en-AU" sz="1500" dirty="0" err="1" smtClean="0">
                <a:latin typeface="Times New Roman" pitchFamily="18" charset="0"/>
                <a:cs typeface="Times New Roman" pitchFamily="18" charset="0"/>
              </a:rPr>
              <a:t>за</a:t>
            </a:r>
            <a:r>
              <a:rPr lang="en-AU" sz="1500" dirty="0" smtClean="0">
                <a:latin typeface="Times New Roman" pitchFamily="18" charset="0"/>
                <a:cs typeface="Times New Roman" pitchFamily="18" charset="0"/>
              </a:rPr>
              <a:t> </a:t>
            </a:r>
            <a:r>
              <a:rPr lang="en-AU" sz="1500" dirty="0" err="1" smtClean="0">
                <a:latin typeface="Times New Roman" pitchFamily="18" charset="0"/>
                <a:cs typeface="Times New Roman" pitchFamily="18" charset="0"/>
              </a:rPr>
              <a:t>да</a:t>
            </a:r>
            <a:r>
              <a:rPr lang="en-AU" sz="1500" dirty="0" smtClean="0">
                <a:latin typeface="Times New Roman" pitchFamily="18" charset="0"/>
                <a:cs typeface="Times New Roman" pitchFamily="18" charset="0"/>
              </a:rPr>
              <a:t> </a:t>
            </a:r>
            <a:r>
              <a:rPr lang="en-AU" sz="1500" dirty="0" err="1" smtClean="0">
                <a:latin typeface="Times New Roman" pitchFamily="18" charset="0"/>
                <a:cs typeface="Times New Roman" pitchFamily="18" charset="0"/>
              </a:rPr>
              <a:t>постигнат</a:t>
            </a:r>
            <a:r>
              <a:rPr lang="en-AU" sz="1500" dirty="0" smtClean="0">
                <a:latin typeface="Times New Roman" pitchFamily="18" charset="0"/>
                <a:cs typeface="Times New Roman" pitchFamily="18" charset="0"/>
              </a:rPr>
              <a:t> </a:t>
            </a:r>
            <a:r>
              <a:rPr lang="en-AU" sz="1500" dirty="0" err="1" smtClean="0">
                <a:latin typeface="Times New Roman" pitchFamily="18" charset="0"/>
                <a:cs typeface="Times New Roman" pitchFamily="18" charset="0"/>
              </a:rPr>
              <a:t>дадена</a:t>
            </a:r>
            <a:r>
              <a:rPr lang="en-AU" sz="1500" dirty="0" smtClean="0">
                <a:latin typeface="Times New Roman" pitchFamily="18" charset="0"/>
                <a:cs typeface="Times New Roman" pitchFamily="18" charset="0"/>
              </a:rPr>
              <a:t> </a:t>
            </a:r>
            <a:r>
              <a:rPr lang="en-AU" sz="1500" dirty="0" err="1" smtClean="0">
                <a:latin typeface="Times New Roman" pitchFamily="18" charset="0"/>
                <a:cs typeface="Times New Roman" pitchFamily="18" charset="0"/>
              </a:rPr>
              <a:t>цел</a:t>
            </a:r>
            <a:r>
              <a:rPr lang="en-AU" sz="1500" dirty="0" smtClean="0">
                <a:latin typeface="Times New Roman" pitchFamily="18" charset="0"/>
                <a:cs typeface="Times New Roman" pitchFamily="18" charset="0"/>
              </a:rPr>
              <a:t>. </a:t>
            </a:r>
            <a:r>
              <a:rPr lang="en-AU" sz="1500" dirty="0" err="1" smtClean="0">
                <a:latin typeface="Times New Roman" pitchFamily="18" charset="0"/>
                <a:cs typeface="Times New Roman" pitchFamily="18" charset="0"/>
              </a:rPr>
              <a:t>Те</a:t>
            </a:r>
            <a:r>
              <a:rPr lang="en-AU" sz="1500" dirty="0" smtClean="0">
                <a:latin typeface="Times New Roman" pitchFamily="18" charset="0"/>
                <a:cs typeface="Times New Roman" pitchFamily="18" charset="0"/>
              </a:rPr>
              <a:t> </a:t>
            </a:r>
            <a:r>
              <a:rPr lang="en-AU" sz="1500" dirty="0" err="1" smtClean="0">
                <a:latin typeface="Times New Roman" pitchFamily="18" charset="0"/>
                <a:cs typeface="Times New Roman" pitchFamily="18" charset="0"/>
              </a:rPr>
              <a:t>спомагат</a:t>
            </a:r>
            <a:r>
              <a:rPr lang="en-AU" sz="1500" dirty="0" smtClean="0">
                <a:latin typeface="Times New Roman" pitchFamily="18" charset="0"/>
                <a:cs typeface="Times New Roman" pitchFamily="18" charset="0"/>
              </a:rPr>
              <a:t> </a:t>
            </a:r>
            <a:r>
              <a:rPr lang="en-AU" sz="1500" dirty="0" err="1" smtClean="0">
                <a:latin typeface="Times New Roman" pitchFamily="18" charset="0"/>
                <a:cs typeface="Times New Roman" pitchFamily="18" charset="0"/>
              </a:rPr>
              <a:t>за</a:t>
            </a:r>
            <a:r>
              <a:rPr lang="en-AU" sz="1500" dirty="0" smtClean="0">
                <a:latin typeface="Times New Roman" pitchFamily="18" charset="0"/>
                <a:cs typeface="Times New Roman" pitchFamily="18" charset="0"/>
              </a:rPr>
              <a:t> </a:t>
            </a:r>
            <a:r>
              <a:rPr lang="en-AU" sz="1500" dirty="0" err="1" smtClean="0">
                <a:latin typeface="Times New Roman" pitchFamily="18" charset="0"/>
                <a:cs typeface="Times New Roman" pitchFamily="18" charset="0"/>
              </a:rPr>
              <a:t>развитие</a:t>
            </a:r>
            <a:r>
              <a:rPr lang="en-AU" sz="1500" dirty="0" smtClean="0">
                <a:latin typeface="Times New Roman" pitchFamily="18" charset="0"/>
                <a:cs typeface="Times New Roman" pitchFamily="18" charset="0"/>
              </a:rPr>
              <a:t> </a:t>
            </a:r>
            <a:r>
              <a:rPr lang="en-AU" sz="1500" dirty="0" err="1" smtClean="0">
                <a:latin typeface="Times New Roman" pitchFamily="18" charset="0"/>
                <a:cs typeface="Times New Roman" pitchFamily="18" charset="0"/>
              </a:rPr>
              <a:t>на</a:t>
            </a:r>
            <a:r>
              <a:rPr lang="en-AU" sz="1500" dirty="0" smtClean="0">
                <a:latin typeface="Times New Roman" pitchFamily="18" charset="0"/>
                <a:cs typeface="Times New Roman" pitchFamily="18" charset="0"/>
              </a:rPr>
              <a:t> </a:t>
            </a:r>
            <a:r>
              <a:rPr lang="en-AU" sz="1500" dirty="0" err="1" smtClean="0">
                <a:latin typeface="Times New Roman" pitchFamily="18" charset="0"/>
                <a:cs typeface="Times New Roman" pitchFamily="18" charset="0"/>
              </a:rPr>
              <a:t>вниманието</a:t>
            </a:r>
            <a:r>
              <a:rPr lang="en-AU" sz="1500" dirty="0" smtClean="0">
                <a:latin typeface="Times New Roman" pitchFamily="18" charset="0"/>
                <a:cs typeface="Times New Roman" pitchFamily="18" charset="0"/>
              </a:rPr>
              <a:t>, </a:t>
            </a:r>
            <a:r>
              <a:rPr lang="en-AU" sz="1500" dirty="0" err="1" smtClean="0">
                <a:latin typeface="Times New Roman" pitchFamily="18" charset="0"/>
                <a:cs typeface="Times New Roman" pitchFamily="18" charset="0"/>
              </a:rPr>
              <a:t>ориентиране</a:t>
            </a:r>
            <a:r>
              <a:rPr lang="en-AU" sz="1500" dirty="0" smtClean="0">
                <a:latin typeface="Times New Roman" pitchFamily="18" charset="0"/>
                <a:cs typeface="Times New Roman" pitchFamily="18" charset="0"/>
              </a:rPr>
              <a:t> в </a:t>
            </a:r>
            <a:r>
              <a:rPr lang="en-AU" sz="1500" dirty="0" err="1" smtClean="0">
                <a:latin typeface="Times New Roman" pitchFamily="18" charset="0"/>
                <a:cs typeface="Times New Roman" pitchFamily="18" charset="0"/>
              </a:rPr>
              <a:t>пространството</a:t>
            </a:r>
            <a:r>
              <a:rPr lang="en-AU" sz="1500" dirty="0" smtClean="0">
                <a:latin typeface="Times New Roman" pitchFamily="18" charset="0"/>
                <a:cs typeface="Times New Roman" pitchFamily="18" charset="0"/>
              </a:rPr>
              <a:t>, </a:t>
            </a:r>
            <a:r>
              <a:rPr lang="en-AU" sz="1500" dirty="0" err="1" smtClean="0">
                <a:latin typeface="Times New Roman" pitchFamily="18" charset="0"/>
                <a:cs typeface="Times New Roman" pitchFamily="18" charset="0"/>
              </a:rPr>
              <a:t>развиват</a:t>
            </a:r>
            <a:r>
              <a:rPr lang="en-AU" sz="1500" dirty="0" smtClean="0">
                <a:latin typeface="Times New Roman" pitchFamily="18" charset="0"/>
                <a:cs typeface="Times New Roman" pitchFamily="18" charset="0"/>
              </a:rPr>
              <a:t> </a:t>
            </a:r>
            <a:r>
              <a:rPr lang="en-AU" sz="1500" dirty="0" err="1" smtClean="0">
                <a:latin typeface="Times New Roman" pitchFamily="18" charset="0"/>
                <a:cs typeface="Times New Roman" pitchFamily="18" charset="0"/>
              </a:rPr>
              <a:t>бързина</a:t>
            </a:r>
            <a:r>
              <a:rPr lang="en-AU" sz="1500" dirty="0" smtClean="0">
                <a:latin typeface="Times New Roman" pitchFamily="18" charset="0"/>
                <a:cs typeface="Times New Roman" pitchFamily="18" charset="0"/>
              </a:rPr>
              <a:t>, </a:t>
            </a:r>
            <a:r>
              <a:rPr lang="bg-BG" sz="1500" dirty="0" smtClean="0">
                <a:latin typeface="Times New Roman" pitchFamily="18" charset="0"/>
                <a:cs typeface="Times New Roman" pitchFamily="18" charset="0"/>
              </a:rPr>
              <a:t>сила и издръжливост, както гъвкавост и </a:t>
            </a:r>
            <a:r>
              <a:rPr lang="en-AU" sz="1500" dirty="0" err="1" smtClean="0">
                <a:latin typeface="Times New Roman" pitchFamily="18" charset="0"/>
                <a:cs typeface="Times New Roman" pitchFamily="18" charset="0"/>
              </a:rPr>
              <a:t>ловкост</a:t>
            </a:r>
            <a:r>
              <a:rPr lang="en-US" sz="1600" dirty="0" smtClean="0"/>
              <a:t>.</a:t>
            </a:r>
            <a:endParaRPr lang="bg-BG" sz="1500" dirty="0" smtClean="0">
              <a:latin typeface="Times New Roman" pitchFamily="18" charset="0"/>
              <a:cs typeface="Times New Roman" pitchFamily="18" charset="0"/>
            </a:endParaRPr>
          </a:p>
        </p:txBody>
      </p:sp>
      <p:pic>
        <p:nvPicPr>
          <p:cNvPr id="5" name="Картина 4" descr="http://www.dg-edelvais.com/images/2017-koleda/karate11.jpg"/>
          <p:cNvPicPr/>
          <p:nvPr/>
        </p:nvPicPr>
        <p:blipFill>
          <a:blip r:embed="rId3"/>
          <a:srcRect/>
          <a:stretch>
            <a:fillRect/>
          </a:stretch>
        </p:blipFill>
        <p:spPr bwMode="auto">
          <a:xfrm>
            <a:off x="34230" y="2783291"/>
            <a:ext cx="2988310" cy="2235835"/>
          </a:xfrm>
          <a:prstGeom prst="rect">
            <a:avLst/>
          </a:prstGeom>
          <a:noFill/>
          <a:ln w="9525">
            <a:noFill/>
            <a:miter lim="800000"/>
            <a:headEnd/>
            <a:tailEnd/>
          </a:ln>
        </p:spPr>
      </p:pic>
      <p:pic>
        <p:nvPicPr>
          <p:cNvPr id="7" name="Картина 6" descr="http://www.dg-edelvais.com/images/gallery/2023-znam/znam-07.jpg"/>
          <p:cNvPicPr/>
          <p:nvPr/>
        </p:nvPicPr>
        <p:blipFill>
          <a:blip r:embed="rId4"/>
          <a:srcRect/>
          <a:stretch>
            <a:fillRect/>
          </a:stretch>
        </p:blipFill>
        <p:spPr bwMode="auto">
          <a:xfrm>
            <a:off x="3152852" y="4077072"/>
            <a:ext cx="2300737" cy="2537621"/>
          </a:xfrm>
          <a:prstGeom prst="rect">
            <a:avLst/>
          </a:prstGeom>
          <a:noFill/>
          <a:ln w="9525">
            <a:noFill/>
            <a:miter lim="800000"/>
            <a:headEnd/>
            <a:tailEnd/>
          </a:ln>
        </p:spPr>
      </p:pic>
      <p:pic>
        <p:nvPicPr>
          <p:cNvPr id="8" name="Картина 7" descr="http://www.dg-edelvais.com/images/gallery/2022-fitnes/fitnes-05.jpg"/>
          <p:cNvPicPr/>
          <p:nvPr/>
        </p:nvPicPr>
        <p:blipFill>
          <a:blip r:embed="rId5"/>
          <a:srcRect/>
          <a:stretch>
            <a:fillRect/>
          </a:stretch>
        </p:blipFill>
        <p:spPr bwMode="auto">
          <a:xfrm>
            <a:off x="5580112" y="2945142"/>
            <a:ext cx="3384416" cy="1912131"/>
          </a:xfrm>
          <a:prstGeom prst="rect">
            <a:avLst/>
          </a:prstGeom>
          <a:noFill/>
          <a:ln w="9525">
            <a:noFill/>
            <a:miter lim="800000"/>
            <a:headEnd/>
            <a:tailEnd/>
          </a:ln>
        </p:spPr>
      </p:pic>
    </p:spTree>
    <p:extLst>
      <p:ext uri="{BB962C8B-B14F-4D97-AF65-F5344CB8AC3E}">
        <p14:creationId xmlns:p14="http://schemas.microsoft.com/office/powerpoint/2010/main" val="18570263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Картина 2">
            <a:extLst>
              <a:ext uri="{FF2B5EF4-FFF2-40B4-BE49-F238E27FC236}">
                <a16:creationId xmlns="" xmlns:a16="http://schemas.microsoft.com/office/drawing/2014/main" id="{66706409-2BBA-44F5-AEEF-6BB1E479BC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Правоъгълник 5">
            <a:extLst>
              <a:ext uri="{FF2B5EF4-FFF2-40B4-BE49-F238E27FC236}">
                <a16:creationId xmlns="" xmlns:a16="http://schemas.microsoft.com/office/drawing/2014/main" id="{2AE5A05A-0E28-4292-B08C-821FC2348ED1}"/>
              </a:ext>
            </a:extLst>
          </p:cNvPr>
          <p:cNvSpPr/>
          <p:nvPr/>
        </p:nvSpPr>
        <p:spPr>
          <a:xfrm>
            <a:off x="53752" y="112707"/>
            <a:ext cx="9036496" cy="6186309"/>
          </a:xfrm>
          <a:prstGeom prst="rect">
            <a:avLst/>
          </a:prstGeom>
        </p:spPr>
        <p:txBody>
          <a:bodyPr wrap="square">
            <a:spAutoFit/>
          </a:bodyPr>
          <a:lstStyle/>
          <a:p>
            <a:pPr lvl="0" algn="just" fontAlgn="base">
              <a:spcBef>
                <a:spcPct val="0"/>
              </a:spcBef>
              <a:spcAft>
                <a:spcPct val="0"/>
              </a:spcAft>
            </a:pPr>
            <a:r>
              <a:rPr lang="bg-BG" sz="1700" dirty="0" smtClean="0">
                <a:latin typeface="Times New Roman" pitchFamily="18" charset="0"/>
                <a:ea typeface="Calibri" pitchFamily="34" charset="0"/>
                <a:cs typeface="Times New Roman" pitchFamily="18" charset="0"/>
              </a:rPr>
              <a:t>  </a:t>
            </a:r>
            <a:r>
              <a:rPr lang="bg-BG" dirty="0" smtClean="0">
                <a:latin typeface="Times New Roman" pitchFamily="18" charset="0"/>
                <a:ea typeface="Calibri" pitchFamily="34" charset="0"/>
                <a:cs typeface="Times New Roman" pitchFamily="18" charset="0"/>
              </a:rPr>
              <a:t>Предучилищното образование полага основите за учене през целия живот, като осигурява физическото, познавателното, езиковото, социалното и емоционалното развитие на децата.  Екипът </a:t>
            </a:r>
            <a:r>
              <a:rPr lang="bg-BG" dirty="0">
                <a:latin typeface="Times New Roman" pitchFamily="18" charset="0"/>
                <a:ea typeface="Calibri" pitchFamily="34" charset="0"/>
                <a:cs typeface="Times New Roman" pitchFamily="18" charset="0"/>
              </a:rPr>
              <a:t>на детска градина ,,Еделвайс” осъществява целенасочени и последователни действия в изпълнение на приоритетите и стратегическите </a:t>
            </a:r>
            <a:r>
              <a:rPr lang="bg-BG" dirty="0" smtClean="0">
                <a:latin typeface="Times New Roman" pitchFamily="18" charset="0"/>
                <a:ea typeface="Calibri" pitchFamily="34" charset="0"/>
                <a:cs typeface="Times New Roman" pitchFamily="18" charset="0"/>
              </a:rPr>
              <a:t>цели. </a:t>
            </a:r>
            <a:endParaRPr lang="bg-BG" dirty="0">
              <a:latin typeface="Times New Roman" pitchFamily="18" charset="0"/>
              <a:cs typeface="Times New Roman" pitchFamily="18" charset="0"/>
            </a:endParaRPr>
          </a:p>
          <a:p>
            <a:pPr lvl="0" algn="just" eaLnBrk="0" fontAlgn="base" hangingPunct="0">
              <a:spcBef>
                <a:spcPct val="0"/>
              </a:spcBef>
              <a:spcAft>
                <a:spcPct val="0"/>
              </a:spcAft>
            </a:pPr>
            <a:r>
              <a:rPr lang="bg-BG" dirty="0" smtClean="0">
                <a:latin typeface="Times New Roman" pitchFamily="18" charset="0"/>
                <a:ea typeface="Calibri" pitchFamily="34" charset="0"/>
                <a:cs typeface="Times New Roman" pitchFamily="18" charset="0"/>
              </a:rPr>
              <a:t>Процесът  </a:t>
            </a:r>
            <a:r>
              <a:rPr lang="bg-BG" dirty="0">
                <a:latin typeface="Times New Roman" pitchFamily="18" charset="0"/>
                <a:ea typeface="Calibri" pitchFamily="34" charset="0"/>
                <a:cs typeface="Times New Roman" pitchFamily="18" charset="0"/>
              </a:rPr>
              <a:t>на образование на детето започва още в детската градина</a:t>
            </a:r>
            <a:r>
              <a:rPr lang="bg-BG" dirty="0" smtClean="0">
                <a:latin typeface="Times New Roman" pitchFamily="18" charset="0"/>
                <a:ea typeface="Calibri" pitchFamily="34" charset="0"/>
                <a:cs typeface="Times New Roman" pitchFamily="18" charset="0"/>
              </a:rPr>
              <a:t>. </a:t>
            </a:r>
            <a:r>
              <a:rPr lang="bg-BG" dirty="0">
                <a:latin typeface="Times New Roman" pitchFamily="18" charset="0"/>
                <a:ea typeface="Calibri" pitchFamily="34" charset="0"/>
                <a:cs typeface="Times New Roman" pitchFamily="18" charset="0"/>
              </a:rPr>
              <a:t>В условията на детската градина  децата получават възможност да развиват компетентности, основополагащи за развитието им. Това, което обаче отличава предучилищното образование е играта като водеща дейност, чрез която се подготвя придобиването на ключовите компетентности и се поставя основата на уменията за критическо мислене, справяне с проблеми, поемане на отговорност и вземане на решения, инициативност и творчество и работата в екип. И това личи във всяко образователно направление.</a:t>
            </a:r>
            <a:endParaRPr lang="bg-BG" dirty="0">
              <a:latin typeface="Times New Roman" pitchFamily="18" charset="0"/>
              <a:cs typeface="Times New Roman" pitchFamily="18" charset="0"/>
            </a:endParaRPr>
          </a:p>
          <a:p>
            <a:pPr lvl="0" algn="just" eaLnBrk="0" fontAlgn="base" hangingPunct="0">
              <a:spcBef>
                <a:spcPct val="0"/>
              </a:spcBef>
              <a:spcAft>
                <a:spcPct val="0"/>
              </a:spcAft>
            </a:pPr>
            <a:r>
              <a:rPr lang="bg-BG" dirty="0">
                <a:latin typeface="Times New Roman" pitchFamily="18" charset="0"/>
                <a:ea typeface="SimSun" pitchFamily="2" charset="-122"/>
                <a:cs typeface="Times New Roman" pitchFamily="18" charset="0"/>
              </a:rPr>
              <a:t> Играта, освен че винаги е емоционално преживяване за детето, се отличава и с редица предимства: </a:t>
            </a:r>
            <a:endParaRPr lang="bg-BG" dirty="0">
              <a:latin typeface="Times New Roman" pitchFamily="18" charset="0"/>
              <a:cs typeface="Times New Roman" pitchFamily="18" charset="0"/>
            </a:endParaRPr>
          </a:p>
          <a:p>
            <a:pPr lvl="0" algn="just" eaLnBrk="0" fontAlgn="base" hangingPunct="0">
              <a:spcBef>
                <a:spcPct val="0"/>
              </a:spcBef>
              <a:spcAft>
                <a:spcPct val="0"/>
              </a:spcAft>
              <a:buFontTx/>
              <a:buChar char="•"/>
            </a:pPr>
            <a:r>
              <a:rPr lang="bg-BG" dirty="0">
                <a:latin typeface="Times New Roman" pitchFamily="18" charset="0"/>
                <a:ea typeface="Calibri" pitchFamily="34" charset="0"/>
                <a:cs typeface="Times New Roman" pitchFamily="18" charset="0"/>
              </a:rPr>
              <a:t>прави го пълноценен участник в процеса на ученето, включвайки го в избора, а често и в създаването на самата игра;</a:t>
            </a:r>
            <a:endParaRPr lang="bg-BG" dirty="0">
              <a:latin typeface="Times New Roman" pitchFamily="18" charset="0"/>
              <a:cs typeface="Times New Roman" pitchFamily="18" charset="0"/>
            </a:endParaRPr>
          </a:p>
          <a:p>
            <a:pPr lvl="0" algn="just" eaLnBrk="0" fontAlgn="base" hangingPunct="0">
              <a:spcBef>
                <a:spcPct val="0"/>
              </a:spcBef>
              <a:spcAft>
                <a:spcPct val="0"/>
              </a:spcAft>
              <a:buFontTx/>
              <a:buChar char="•"/>
            </a:pPr>
            <a:r>
              <a:rPr lang="bg-BG" dirty="0">
                <a:latin typeface="Times New Roman" pitchFamily="18" charset="0"/>
                <a:ea typeface="Calibri" pitchFamily="34" charset="0"/>
                <a:cs typeface="Times New Roman" pitchFamily="18" charset="0"/>
              </a:rPr>
              <a:t>провокира го да открие значението на правилата, докато играе; </a:t>
            </a:r>
            <a:endParaRPr lang="bg-BG" dirty="0">
              <a:latin typeface="Times New Roman" pitchFamily="18" charset="0"/>
              <a:cs typeface="Times New Roman" pitchFamily="18" charset="0"/>
            </a:endParaRPr>
          </a:p>
          <a:p>
            <a:pPr lvl="0" algn="just" eaLnBrk="0" fontAlgn="base" hangingPunct="0">
              <a:spcBef>
                <a:spcPct val="0"/>
              </a:spcBef>
              <a:spcAft>
                <a:spcPct val="0"/>
              </a:spcAft>
              <a:buFontTx/>
              <a:buChar char="•"/>
            </a:pPr>
            <a:r>
              <a:rPr lang="bg-BG" dirty="0">
                <a:latin typeface="Times New Roman" pitchFamily="18" charset="0"/>
                <a:ea typeface="Calibri" pitchFamily="34" charset="0"/>
                <a:cs typeface="Times New Roman" pitchFamily="18" charset="0"/>
              </a:rPr>
              <a:t>допринася за изграждането на увереност, изобретателност и постоянство;  </a:t>
            </a:r>
            <a:endParaRPr lang="bg-BG" dirty="0">
              <a:latin typeface="Times New Roman" pitchFamily="18" charset="0"/>
              <a:cs typeface="Times New Roman" pitchFamily="18" charset="0"/>
            </a:endParaRPr>
          </a:p>
          <a:p>
            <a:pPr lvl="0" algn="just" eaLnBrk="0" fontAlgn="base" hangingPunct="0">
              <a:spcBef>
                <a:spcPct val="0"/>
              </a:spcBef>
              <a:spcAft>
                <a:spcPct val="0"/>
              </a:spcAft>
              <a:buFontTx/>
              <a:buChar char="•"/>
            </a:pPr>
            <a:r>
              <a:rPr lang="bg-BG" dirty="0">
                <a:latin typeface="Times New Roman" pitchFamily="18" charset="0"/>
                <a:ea typeface="Calibri" pitchFamily="34" charset="0"/>
                <a:cs typeface="Times New Roman" pitchFamily="18" charset="0"/>
              </a:rPr>
              <a:t>води до постигането на конкретна учебна цел, като винаги може да се променя според интересите и възможностите на конкретното дете; </a:t>
            </a:r>
            <a:endParaRPr lang="bg-BG" dirty="0">
              <a:latin typeface="Times New Roman" pitchFamily="18" charset="0"/>
              <a:cs typeface="Times New Roman" pitchFamily="18" charset="0"/>
            </a:endParaRPr>
          </a:p>
          <a:p>
            <a:pPr lvl="0" algn="just" eaLnBrk="0" fontAlgn="base" hangingPunct="0">
              <a:spcBef>
                <a:spcPct val="0"/>
              </a:spcBef>
              <a:spcAft>
                <a:spcPct val="0"/>
              </a:spcAft>
              <a:buFontTx/>
              <a:buChar char="•"/>
            </a:pPr>
            <a:r>
              <a:rPr lang="bg-BG" dirty="0">
                <a:latin typeface="Times New Roman" pitchFamily="18" charset="0"/>
                <a:ea typeface="Calibri" pitchFamily="34" charset="0"/>
                <a:cs typeface="Times New Roman" pitchFamily="18" charset="0"/>
              </a:rPr>
              <a:t>дава възможност в процеса на играене детето да се постави в реална житейска ситуация и води до придобиването на умения за действие в такива ситуации; </a:t>
            </a:r>
            <a:endParaRPr lang="bg-BG" dirty="0">
              <a:latin typeface="Times New Roman" pitchFamily="18" charset="0"/>
              <a:cs typeface="Times New Roman" pitchFamily="18" charset="0"/>
            </a:endParaRPr>
          </a:p>
          <a:p>
            <a:pPr lvl="0" algn="just" eaLnBrk="0" fontAlgn="base" hangingPunct="0">
              <a:spcBef>
                <a:spcPct val="0"/>
              </a:spcBef>
              <a:spcAft>
                <a:spcPct val="0"/>
              </a:spcAft>
              <a:buFontTx/>
              <a:buChar char="•"/>
            </a:pPr>
            <a:r>
              <a:rPr lang="bg-BG" dirty="0">
                <a:latin typeface="Times New Roman" pitchFamily="18" charset="0"/>
                <a:ea typeface="Calibri" pitchFamily="34" charset="0"/>
                <a:cs typeface="Times New Roman" pitchFamily="18" charset="0"/>
              </a:rPr>
              <a:t>подпомага да се проследи развитието на детето. </a:t>
            </a:r>
            <a:endParaRPr lang="bg-BG" dirty="0">
              <a:latin typeface="Times New Roman" pitchFamily="18" charset="0"/>
              <a:cs typeface="Times New Roman" pitchFamily="18" charset="0"/>
            </a:endParaRPr>
          </a:p>
        </p:txBody>
      </p:sp>
    </p:spTree>
    <p:extLst>
      <p:ext uri="{BB962C8B-B14F-4D97-AF65-F5344CB8AC3E}">
        <p14:creationId xmlns:p14="http://schemas.microsoft.com/office/powerpoint/2010/main" val="35878920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Картина 2">
            <a:extLst>
              <a:ext uri="{FF2B5EF4-FFF2-40B4-BE49-F238E27FC236}">
                <a16:creationId xmlns="" xmlns:a16="http://schemas.microsoft.com/office/drawing/2014/main" id="{AC7FED15-1E51-408A-A1EE-D8648C4CAF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Правоъгълник 5">
            <a:extLst>
              <a:ext uri="{FF2B5EF4-FFF2-40B4-BE49-F238E27FC236}">
                <a16:creationId xmlns="" xmlns:a16="http://schemas.microsoft.com/office/drawing/2014/main" id="{CDCE89D8-B691-4692-B3F5-379F0D53892B}"/>
              </a:ext>
            </a:extLst>
          </p:cNvPr>
          <p:cNvSpPr/>
          <p:nvPr/>
        </p:nvSpPr>
        <p:spPr>
          <a:xfrm>
            <a:off x="323528" y="620688"/>
            <a:ext cx="8280920" cy="369332"/>
          </a:xfrm>
          <a:prstGeom prst="rect">
            <a:avLst/>
          </a:prstGeom>
        </p:spPr>
        <p:txBody>
          <a:bodyPr wrap="square">
            <a:spAutoFit/>
          </a:bodyPr>
          <a:lstStyle/>
          <a:p>
            <a:pPr algn="just"/>
            <a:endParaRPr lang="bg-BG" dirty="0">
              <a:latin typeface="Times New Roman" panose="02020603050405020304" pitchFamily="18" charset="0"/>
              <a:cs typeface="Times New Roman" panose="02020603050405020304" pitchFamily="18" charset="0"/>
            </a:endParaRPr>
          </a:p>
        </p:txBody>
      </p:sp>
      <p:sp>
        <p:nvSpPr>
          <p:cNvPr id="4" name="Правоъгълник 3"/>
          <p:cNvSpPr/>
          <p:nvPr/>
        </p:nvSpPr>
        <p:spPr>
          <a:xfrm>
            <a:off x="107504" y="116632"/>
            <a:ext cx="8856984" cy="2031325"/>
          </a:xfrm>
          <a:prstGeom prst="rect">
            <a:avLst/>
          </a:prstGeom>
        </p:spPr>
        <p:txBody>
          <a:bodyPr wrap="square">
            <a:spAutoFit/>
          </a:bodyPr>
          <a:lstStyle/>
          <a:p>
            <a:r>
              <a:rPr lang="en-US" dirty="0" smtClean="0">
                <a:latin typeface="Times New Roman" pitchFamily="18" charset="0"/>
                <a:cs typeface="Times New Roman" pitchFamily="18" charset="0"/>
              </a:rPr>
              <a:t>    </a:t>
            </a:r>
            <a:r>
              <a:rPr lang="bg-BG" dirty="0" smtClean="0">
                <a:latin typeface="Times New Roman" pitchFamily="18" charset="0"/>
                <a:cs typeface="Times New Roman" pitchFamily="18" charset="0"/>
              </a:rPr>
              <a:t>Децата </a:t>
            </a:r>
            <a:r>
              <a:rPr lang="bg-BG" dirty="0">
                <a:latin typeface="Times New Roman" pitchFamily="18" charset="0"/>
                <a:cs typeface="Times New Roman" pitchFamily="18" charset="0"/>
              </a:rPr>
              <a:t>от детска градина</a:t>
            </a:r>
            <a:r>
              <a:rPr lang="en-US" dirty="0">
                <a:latin typeface="Times New Roman" pitchFamily="18" charset="0"/>
                <a:cs typeface="Times New Roman" pitchFamily="18" charset="0"/>
              </a:rPr>
              <a:t> </a:t>
            </a:r>
            <a:r>
              <a:rPr lang="bg-BG" dirty="0">
                <a:latin typeface="Times New Roman" pitchFamily="18" charset="0"/>
                <a:cs typeface="Times New Roman" pitchFamily="18" charset="0"/>
              </a:rPr>
              <a:t>,,Еделвайс” участваха в представление на театър Пан. То беше представено като спортно-образователно и запозна децата със здравословният начин на живот и хранене, необходимостта от ежедневна физическата активност. Децата разгледаха пирамидата на здравословното хранене, разказаха за видовете спорт, които познават и любимите си игри на открито. С много желание и настроение всички малчугани взеха участие в спортните игри и състезания, танците и песните. За награда всяко дете получи за подарък индивидуална тематична книжка.</a:t>
            </a:r>
            <a:endParaRPr lang="en-US" dirty="0">
              <a:latin typeface="Times New Roman" pitchFamily="18" charset="0"/>
              <a:cs typeface="Times New Roman" pitchFamily="18" charset="0"/>
            </a:endParaRPr>
          </a:p>
        </p:txBody>
      </p:sp>
      <p:pic>
        <p:nvPicPr>
          <p:cNvPr id="7" name="Картина 6" descr="http://www.dg-edelvais.com/images/gallery/2022-pan-pan/pan-pan-1.jpg"/>
          <p:cNvPicPr/>
          <p:nvPr/>
        </p:nvPicPr>
        <p:blipFill>
          <a:blip r:embed="rId3"/>
          <a:srcRect/>
          <a:stretch>
            <a:fillRect/>
          </a:stretch>
        </p:blipFill>
        <p:spPr bwMode="auto">
          <a:xfrm>
            <a:off x="1928558" y="2060848"/>
            <a:ext cx="5070859" cy="4680520"/>
          </a:xfrm>
          <a:prstGeom prst="rect">
            <a:avLst/>
          </a:prstGeom>
          <a:noFill/>
          <a:ln w="9525">
            <a:noFill/>
            <a:miter lim="800000"/>
            <a:headEnd/>
            <a:tailEnd/>
          </a:ln>
        </p:spPr>
      </p:pic>
    </p:spTree>
    <p:extLst>
      <p:ext uri="{BB962C8B-B14F-4D97-AF65-F5344CB8AC3E}">
        <p14:creationId xmlns:p14="http://schemas.microsoft.com/office/powerpoint/2010/main" val="119076865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Картина 2">
            <a:extLst>
              <a:ext uri="{FF2B5EF4-FFF2-40B4-BE49-F238E27FC236}">
                <a16:creationId xmlns="" xmlns:a16="http://schemas.microsoft.com/office/drawing/2014/main" id="{AC7FED15-1E51-408A-A1EE-D8648C4CAF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74" y="0"/>
            <a:ext cx="9144000" cy="6858000"/>
          </a:xfrm>
          <a:prstGeom prst="rect">
            <a:avLst/>
          </a:prstGeom>
        </p:spPr>
      </p:pic>
      <p:sp>
        <p:nvSpPr>
          <p:cNvPr id="6" name="Правоъгълник 5">
            <a:extLst>
              <a:ext uri="{FF2B5EF4-FFF2-40B4-BE49-F238E27FC236}">
                <a16:creationId xmlns="" xmlns:a16="http://schemas.microsoft.com/office/drawing/2014/main" id="{CDCE89D8-B691-4692-B3F5-379F0D53892B}"/>
              </a:ext>
            </a:extLst>
          </p:cNvPr>
          <p:cNvSpPr/>
          <p:nvPr/>
        </p:nvSpPr>
        <p:spPr>
          <a:xfrm>
            <a:off x="323528" y="620688"/>
            <a:ext cx="8280920" cy="369332"/>
          </a:xfrm>
          <a:prstGeom prst="rect">
            <a:avLst/>
          </a:prstGeom>
        </p:spPr>
        <p:txBody>
          <a:bodyPr wrap="square">
            <a:spAutoFit/>
          </a:bodyPr>
          <a:lstStyle/>
          <a:p>
            <a:pPr algn="just"/>
            <a:endParaRPr lang="bg-BG" dirty="0">
              <a:latin typeface="Times New Roman" panose="02020603050405020304" pitchFamily="18" charset="0"/>
              <a:cs typeface="Times New Roman" panose="02020603050405020304" pitchFamily="18" charset="0"/>
            </a:endParaRPr>
          </a:p>
        </p:txBody>
      </p:sp>
      <p:sp>
        <p:nvSpPr>
          <p:cNvPr id="2" name="Правоъгълник 1"/>
          <p:cNvSpPr/>
          <p:nvPr/>
        </p:nvSpPr>
        <p:spPr>
          <a:xfrm>
            <a:off x="35496" y="389855"/>
            <a:ext cx="8856984" cy="1200329"/>
          </a:xfrm>
          <a:prstGeom prst="rect">
            <a:avLst/>
          </a:prstGeom>
        </p:spPr>
        <p:txBody>
          <a:bodyPr wrap="square">
            <a:spAutoFit/>
          </a:bodyPr>
          <a:lstStyle/>
          <a:p>
            <a:r>
              <a:rPr lang="en-US" dirty="0" smtClean="0">
                <a:latin typeface="Times New Roman" pitchFamily="18" charset="0"/>
                <a:cs typeface="Times New Roman" pitchFamily="18" charset="0"/>
              </a:rPr>
              <a:t>     </a:t>
            </a:r>
            <a:r>
              <a:rPr lang="bg-BG" dirty="0" smtClean="0">
                <a:latin typeface="Times New Roman" pitchFamily="18" charset="0"/>
                <a:cs typeface="Times New Roman" pitchFamily="18" charset="0"/>
              </a:rPr>
              <a:t>Децата </a:t>
            </a:r>
            <a:r>
              <a:rPr lang="bg-BG" dirty="0">
                <a:latin typeface="Times New Roman" pitchFamily="18" charset="0"/>
                <a:cs typeface="Times New Roman" pitchFamily="18" charset="0"/>
              </a:rPr>
              <a:t>от група "Зайче" направиха  есенна разходка в "Лесопарк Хисарлъка".  Децата наблюдаваха промените, които настъпват през есента в живата и неживата природа.Те бяха  запознати  с историята на </a:t>
            </a:r>
            <a:r>
              <a:rPr lang="bg-BG" dirty="0" err="1">
                <a:latin typeface="Times New Roman" pitchFamily="18" charset="0"/>
                <a:cs typeface="Times New Roman" pitchFamily="18" charset="0"/>
              </a:rPr>
              <a:t>късноантичната</a:t>
            </a:r>
            <a:r>
              <a:rPr lang="bg-BG" dirty="0">
                <a:latin typeface="Times New Roman" pitchFamily="18" charset="0"/>
                <a:cs typeface="Times New Roman" pitchFamily="18" charset="0"/>
              </a:rPr>
              <a:t> средновековна крепост Хисарлъка</a:t>
            </a:r>
            <a:r>
              <a:rPr lang="bg-BG" dirty="0" smtClean="0">
                <a:latin typeface="Times New Roman" pitchFamily="18" charset="0"/>
                <a:cs typeface="Times New Roman" pitchFamily="18" charset="0"/>
              </a:rPr>
              <a:t>.</a:t>
            </a:r>
            <a:r>
              <a:rPr lang="en-US" dirty="0" smtClean="0">
                <a:latin typeface="Times New Roman" pitchFamily="18" charset="0"/>
                <a:cs typeface="Times New Roman" pitchFamily="18" charset="0"/>
              </a:rPr>
              <a:t> </a:t>
            </a:r>
            <a:r>
              <a:rPr lang="bg-BG" dirty="0" smtClean="0">
                <a:latin typeface="Times New Roman" pitchFamily="18" charset="0"/>
                <a:cs typeface="Times New Roman" pitchFamily="18" charset="0"/>
              </a:rPr>
              <a:t>Малчуганите </a:t>
            </a:r>
            <a:r>
              <a:rPr lang="bg-BG" dirty="0">
                <a:latin typeface="Times New Roman" pitchFamily="18" charset="0"/>
                <a:cs typeface="Times New Roman" pitchFamily="18" charset="0"/>
              </a:rPr>
              <a:t>играха на воля и събраха различни природни материали.</a:t>
            </a:r>
            <a:endParaRPr lang="en-US" dirty="0">
              <a:latin typeface="Times New Roman" pitchFamily="18" charset="0"/>
              <a:cs typeface="Times New Roman" pitchFamily="18" charset="0"/>
            </a:endParaRPr>
          </a:p>
        </p:txBody>
      </p:sp>
      <p:pic>
        <p:nvPicPr>
          <p:cNvPr id="5" name="Картина 4" descr="http://www.dg-edelvais.com/images/gallery/2022-vlak/vlak-13.jpg"/>
          <p:cNvPicPr/>
          <p:nvPr/>
        </p:nvPicPr>
        <p:blipFill>
          <a:blip r:embed="rId3"/>
          <a:srcRect/>
          <a:stretch>
            <a:fillRect/>
          </a:stretch>
        </p:blipFill>
        <p:spPr bwMode="auto">
          <a:xfrm>
            <a:off x="2528900" y="1590184"/>
            <a:ext cx="4086200" cy="5063271"/>
          </a:xfrm>
          <a:prstGeom prst="rect">
            <a:avLst/>
          </a:prstGeom>
          <a:noFill/>
          <a:ln w="9525">
            <a:noFill/>
            <a:miter lim="800000"/>
            <a:headEnd/>
            <a:tailEnd/>
          </a:ln>
        </p:spPr>
      </p:pic>
    </p:spTree>
    <p:extLst>
      <p:ext uri="{BB962C8B-B14F-4D97-AF65-F5344CB8AC3E}">
        <p14:creationId xmlns:p14="http://schemas.microsoft.com/office/powerpoint/2010/main" val="37743009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Картина 2">
            <a:extLst>
              <a:ext uri="{FF2B5EF4-FFF2-40B4-BE49-F238E27FC236}">
                <a16:creationId xmlns="" xmlns:a16="http://schemas.microsoft.com/office/drawing/2014/main" id="{AC7FED15-1E51-408A-A1EE-D8648C4CAF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9" y="-24205"/>
            <a:ext cx="9144000" cy="6858000"/>
          </a:xfrm>
          <a:prstGeom prst="rect">
            <a:avLst/>
          </a:prstGeom>
        </p:spPr>
      </p:pic>
      <p:sp>
        <p:nvSpPr>
          <p:cNvPr id="6" name="Правоъгълник 5">
            <a:extLst>
              <a:ext uri="{FF2B5EF4-FFF2-40B4-BE49-F238E27FC236}">
                <a16:creationId xmlns="" xmlns:a16="http://schemas.microsoft.com/office/drawing/2014/main" id="{CDCE89D8-B691-4692-B3F5-379F0D53892B}"/>
              </a:ext>
            </a:extLst>
          </p:cNvPr>
          <p:cNvSpPr/>
          <p:nvPr/>
        </p:nvSpPr>
        <p:spPr>
          <a:xfrm>
            <a:off x="323528" y="620688"/>
            <a:ext cx="8280920" cy="369332"/>
          </a:xfrm>
          <a:prstGeom prst="rect">
            <a:avLst/>
          </a:prstGeom>
        </p:spPr>
        <p:txBody>
          <a:bodyPr wrap="square">
            <a:spAutoFit/>
          </a:bodyPr>
          <a:lstStyle/>
          <a:p>
            <a:pPr algn="just"/>
            <a:endParaRPr lang="bg-BG" dirty="0">
              <a:latin typeface="Times New Roman" panose="02020603050405020304" pitchFamily="18" charset="0"/>
              <a:cs typeface="Times New Roman" panose="02020603050405020304" pitchFamily="18" charset="0"/>
            </a:endParaRPr>
          </a:p>
        </p:txBody>
      </p:sp>
      <p:sp>
        <p:nvSpPr>
          <p:cNvPr id="4" name="Правоъгълник 3"/>
          <p:cNvSpPr/>
          <p:nvPr/>
        </p:nvSpPr>
        <p:spPr>
          <a:xfrm>
            <a:off x="179512" y="-2018645"/>
            <a:ext cx="8784976" cy="6463308"/>
          </a:xfrm>
          <a:prstGeom prst="rect">
            <a:avLst/>
          </a:prstGeom>
        </p:spPr>
        <p:txBody>
          <a:bodyPr wrap="square">
            <a:spAutoFit/>
          </a:bodyPr>
          <a:lstStyle/>
          <a:p>
            <a:r>
              <a:rPr lang="en-US" dirty="0"/>
              <a:t> </a:t>
            </a:r>
            <a:endParaRPr lang="bg-BG" dirty="0" smtClean="0"/>
          </a:p>
          <a:p>
            <a:endParaRPr lang="bg-BG" dirty="0"/>
          </a:p>
          <a:p>
            <a:endParaRPr lang="bg-BG" dirty="0" smtClean="0"/>
          </a:p>
          <a:p>
            <a:endParaRPr lang="bg-BG" dirty="0"/>
          </a:p>
          <a:p>
            <a:endParaRPr lang="bg-BG" dirty="0" smtClean="0"/>
          </a:p>
          <a:p>
            <a:endParaRPr lang="bg-BG" dirty="0"/>
          </a:p>
          <a:p>
            <a:endParaRPr lang="bg-BG" dirty="0" smtClean="0"/>
          </a:p>
          <a:p>
            <a:endParaRPr lang="bg-BG" dirty="0"/>
          </a:p>
          <a:p>
            <a:pPr algn="just"/>
            <a:r>
              <a:rPr lang="en-US" dirty="0" smtClean="0">
                <a:latin typeface="Times New Roman" pitchFamily="18" charset="0"/>
                <a:cs typeface="Times New Roman" pitchFamily="18" charset="0"/>
              </a:rPr>
              <a:t>    </a:t>
            </a:r>
            <a:r>
              <a:rPr lang="bg-BG" dirty="0" smtClean="0">
                <a:latin typeface="Times New Roman" pitchFamily="18" charset="0"/>
                <a:cs typeface="Times New Roman" pitchFamily="18" charset="0"/>
              </a:rPr>
              <a:t>Във </a:t>
            </a:r>
            <a:r>
              <a:rPr lang="bg-BG" dirty="0">
                <a:latin typeface="Times New Roman" pitchFamily="18" charset="0"/>
                <a:cs typeface="Times New Roman" pitchFamily="18" charset="0"/>
              </a:rPr>
              <a:t>всички групи бяха проведени спортни празници по график</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Децата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участваха</a:t>
            </a:r>
            <a:r>
              <a:rPr lang="en-AU" dirty="0">
                <a:latin typeface="Times New Roman" pitchFamily="18" charset="0"/>
                <a:cs typeface="Times New Roman" pitchFamily="18" charset="0"/>
              </a:rPr>
              <a:t> с </a:t>
            </a:r>
            <a:r>
              <a:rPr lang="en-AU" dirty="0" err="1">
                <a:latin typeface="Times New Roman" pitchFamily="18" charset="0"/>
                <a:cs typeface="Times New Roman" pitchFamily="18" charset="0"/>
              </a:rPr>
              <a:t>желание</a:t>
            </a:r>
            <a:r>
              <a:rPr lang="en-AU" dirty="0">
                <a:latin typeface="Times New Roman" pitchFamily="18" charset="0"/>
                <a:cs typeface="Times New Roman" pitchFamily="18" charset="0"/>
              </a:rPr>
              <a:t> в </a:t>
            </a:r>
            <a:r>
              <a:rPr lang="en-AU" dirty="0" err="1">
                <a:latin typeface="Times New Roman" pitchFamily="18" charset="0"/>
                <a:cs typeface="Times New Roman" pitchFamily="18" charset="0"/>
              </a:rPr>
              <a:t>спортн</a:t>
            </a:r>
            <a:r>
              <a:rPr lang="bg-BG" dirty="0">
                <a:latin typeface="Times New Roman" pitchFamily="18" charset="0"/>
                <a:cs typeface="Times New Roman" pitchFamily="18" charset="0"/>
              </a:rPr>
              <a:t>и</a:t>
            </a:r>
            <a:r>
              <a:rPr lang="en-AU" dirty="0">
                <a:latin typeface="Times New Roman" pitchFamily="18" charset="0"/>
                <a:cs typeface="Times New Roman" pitchFamily="18" charset="0"/>
              </a:rPr>
              <a:t>т</a:t>
            </a:r>
            <a:r>
              <a:rPr lang="bg-BG" dirty="0">
                <a:latin typeface="Times New Roman" pitchFamily="18" charset="0"/>
                <a:cs typeface="Times New Roman" pitchFamily="18" charset="0"/>
              </a:rPr>
              <a:t>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инициатив</a:t>
            </a:r>
            <a:r>
              <a:rPr lang="bg-BG" dirty="0">
                <a:latin typeface="Times New Roman" pitchFamily="18" charset="0"/>
                <a:cs typeface="Times New Roman" pitchFamily="18" charset="0"/>
              </a:rPr>
              <a:t>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като</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показаха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завидни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физически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умения</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добре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преплетени</a:t>
            </a:r>
            <a:r>
              <a:rPr lang="en-AU" dirty="0">
                <a:latin typeface="Times New Roman" pitchFamily="18" charset="0"/>
                <a:cs typeface="Times New Roman" pitchFamily="18" charset="0"/>
              </a:rPr>
              <a:t> в </a:t>
            </a:r>
            <a:r>
              <a:rPr lang="en-AU" dirty="0" err="1">
                <a:latin typeface="Times New Roman" pitchFamily="18" charset="0"/>
                <a:cs typeface="Times New Roman" pitchFamily="18" charset="0"/>
              </a:rPr>
              <a:t>партньорска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игра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екипност</a:t>
            </a:r>
            <a:r>
              <a:rPr lang="en-AU" dirty="0">
                <a:latin typeface="Times New Roman" pitchFamily="18" charset="0"/>
                <a:cs typeface="Times New Roman" pitchFamily="18" charset="0"/>
              </a:rPr>
              <a:t> и </a:t>
            </a:r>
            <a:r>
              <a:rPr lang="en-AU" dirty="0" err="1">
                <a:latin typeface="Times New Roman" pitchFamily="18" charset="0"/>
                <a:cs typeface="Times New Roman" pitchFamily="18" charset="0"/>
              </a:rPr>
              <a:t>увереност</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Всичко</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се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случи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под</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звуците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подходящо</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музикално</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оформление</a:t>
            </a:r>
            <a:r>
              <a:rPr lang="en-AU" dirty="0">
                <a:latin typeface="Times New Roman" pitchFamily="18" charset="0"/>
                <a:cs typeface="Times New Roman" pitchFamily="18" charset="0"/>
              </a:rPr>
              <a:t>. </a:t>
            </a:r>
            <a:endParaRPr lang="en-US" dirty="0">
              <a:latin typeface="Times New Roman" pitchFamily="18" charset="0"/>
              <a:cs typeface="Times New Roman" pitchFamily="18" charset="0"/>
            </a:endParaRPr>
          </a:p>
          <a:p>
            <a:pPr algn="just"/>
            <a:r>
              <a:rPr lang="bg-BG" dirty="0">
                <a:latin typeface="Times New Roman" pitchFamily="18" charset="0"/>
                <a:cs typeface="Times New Roman" pitchFamily="18" charset="0"/>
              </a:rPr>
              <a:t> </a:t>
            </a:r>
            <a:r>
              <a:rPr lang="en-US"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Детската</a:t>
            </a:r>
            <a:r>
              <a:rPr lang="ru-RU" dirty="0" smtClean="0">
                <a:latin typeface="Times New Roman" pitchFamily="18" charset="0"/>
                <a:cs typeface="Times New Roman" pitchFamily="18" charset="0"/>
              </a:rPr>
              <a:t> </a:t>
            </a:r>
            <a:r>
              <a:rPr lang="ru-RU" dirty="0">
                <a:latin typeface="Times New Roman" pitchFamily="18" charset="0"/>
                <a:cs typeface="Times New Roman" pitchFamily="18" charset="0"/>
              </a:rPr>
              <a:t>градина се стреми да </a:t>
            </a:r>
            <a:r>
              <a:rPr lang="ru-RU" dirty="0" err="1">
                <a:latin typeface="Times New Roman" pitchFamily="18" charset="0"/>
                <a:cs typeface="Times New Roman" pitchFamily="18" charset="0"/>
              </a:rPr>
              <a:t>изгражда</a:t>
            </a:r>
            <a:r>
              <a:rPr lang="ru-RU" dirty="0">
                <a:latin typeface="Times New Roman" pitchFamily="18" charset="0"/>
                <a:cs typeface="Times New Roman" pitchFamily="18" charset="0"/>
              </a:rPr>
              <a:t> среда за </a:t>
            </a:r>
            <a:r>
              <a:rPr lang="ru-RU" dirty="0" err="1">
                <a:latin typeface="Times New Roman" pitchFamily="18" charset="0"/>
                <a:cs typeface="Times New Roman" pitchFamily="18" charset="0"/>
              </a:rPr>
              <a:t>насърчаване</a:t>
            </a:r>
            <a:r>
              <a:rPr lang="ru-RU" dirty="0">
                <a:latin typeface="Times New Roman" pitchFamily="18" charset="0"/>
                <a:cs typeface="Times New Roman" pitchFamily="18" charset="0"/>
              </a:rPr>
              <a:t> на </a:t>
            </a:r>
            <a:r>
              <a:rPr lang="ru-RU" dirty="0" err="1">
                <a:latin typeface="Times New Roman" pitchFamily="18" charset="0"/>
                <a:cs typeface="Times New Roman" pitchFamily="18" charset="0"/>
              </a:rPr>
              <a:t>двигателната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дейност</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като</a:t>
            </a:r>
            <a:r>
              <a:rPr lang="ru-RU" dirty="0">
                <a:latin typeface="Times New Roman" pitchFamily="18" charset="0"/>
                <a:cs typeface="Times New Roman" pitchFamily="18" charset="0"/>
              </a:rPr>
              <a:t> средство за </a:t>
            </a:r>
            <a:r>
              <a:rPr lang="ru-RU" dirty="0" err="1">
                <a:latin typeface="Times New Roman" pitchFamily="18" charset="0"/>
                <a:cs typeface="Times New Roman" pitchFamily="18" charset="0"/>
              </a:rPr>
              <a:t>стимулиране</a:t>
            </a:r>
            <a:r>
              <a:rPr lang="ru-RU" dirty="0">
                <a:latin typeface="Times New Roman" pitchFamily="18" charset="0"/>
                <a:cs typeface="Times New Roman" pitchFamily="18" charset="0"/>
              </a:rPr>
              <a:t> на </a:t>
            </a:r>
            <a:r>
              <a:rPr lang="ru-RU" dirty="0" err="1">
                <a:latin typeface="Times New Roman" pitchFamily="18" charset="0"/>
                <a:cs typeface="Times New Roman" pitchFamily="18" charset="0"/>
              </a:rPr>
              <a:t>двигателната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активност</a:t>
            </a:r>
            <a:r>
              <a:rPr lang="ru-RU" dirty="0" smtClean="0">
                <a:latin typeface="Times New Roman" pitchFamily="18" charset="0"/>
                <a:cs typeface="Times New Roman" pitchFamily="18" charset="0"/>
              </a:rPr>
              <a:t>.</a:t>
            </a:r>
            <a:r>
              <a:rPr lang="en-US" dirty="0" smtClean="0">
                <a:latin typeface="Times New Roman" pitchFamily="18" charset="0"/>
                <a:cs typeface="Times New Roman" pitchFamily="18" charset="0"/>
              </a:rPr>
              <a:t> </a:t>
            </a:r>
            <a:r>
              <a:rPr lang="bg-BG" dirty="0" smtClean="0">
                <a:latin typeface="Times New Roman" pitchFamily="18" charset="0"/>
                <a:cs typeface="Times New Roman" pitchFamily="18" charset="0"/>
              </a:rPr>
              <a:t>Детска </a:t>
            </a:r>
            <a:r>
              <a:rPr lang="bg-BG" dirty="0">
                <a:latin typeface="Times New Roman" pitchFamily="18" charset="0"/>
                <a:cs typeface="Times New Roman" pitchFamily="18" charset="0"/>
              </a:rPr>
              <a:t>градина,,Еделвайс</a:t>
            </a:r>
            <a:r>
              <a:rPr lang="bg-BG" dirty="0" smtClean="0">
                <a:latin typeface="Times New Roman" pitchFamily="18" charset="0"/>
                <a:cs typeface="Times New Roman" pitchFamily="18" charset="0"/>
              </a:rPr>
              <a:t>”</a:t>
            </a:r>
            <a:r>
              <a:rPr lang="en-US" dirty="0" smtClean="0">
                <a:latin typeface="Times New Roman" pitchFamily="18" charset="0"/>
                <a:cs typeface="Times New Roman" pitchFamily="18" charset="0"/>
              </a:rPr>
              <a:t> </a:t>
            </a:r>
            <a:r>
              <a:rPr lang="bg-BG" dirty="0" err="1" smtClean="0">
                <a:latin typeface="Times New Roman" pitchFamily="18" charset="0"/>
                <a:cs typeface="Times New Roman" pitchFamily="18" charset="0"/>
              </a:rPr>
              <a:t>ежегодишно</a:t>
            </a:r>
            <a:r>
              <a:rPr lang="bg-BG" dirty="0" smtClean="0">
                <a:latin typeface="Times New Roman" pitchFamily="18" charset="0"/>
                <a:cs typeface="Times New Roman" pitchFamily="18" charset="0"/>
              </a:rPr>
              <a:t> </a:t>
            </a:r>
            <a:r>
              <a:rPr lang="bg-BG" dirty="0">
                <a:latin typeface="Times New Roman" pitchFamily="18" charset="0"/>
                <a:cs typeface="Times New Roman" pitchFamily="18" charset="0"/>
              </a:rPr>
              <a:t>използва диференцираните средства, отпуснати от държавния бюджет по  </a:t>
            </a:r>
            <a:r>
              <a:rPr lang="bg-BG" dirty="0" smtClean="0">
                <a:latin typeface="Times New Roman" pitchFamily="18" charset="0"/>
                <a:cs typeface="Times New Roman" pitchFamily="18" charset="0"/>
              </a:rPr>
              <a:t>ПМС</a:t>
            </a:r>
            <a:r>
              <a:rPr lang="en-US" dirty="0" smtClean="0">
                <a:latin typeface="Times New Roman" pitchFamily="18" charset="0"/>
                <a:cs typeface="Times New Roman" pitchFamily="18" charset="0"/>
              </a:rPr>
              <a:t> </a:t>
            </a:r>
            <a:r>
              <a:rPr lang="bg-BG" dirty="0" smtClean="0">
                <a:latin typeface="Times New Roman" pitchFamily="18" charset="0"/>
                <a:cs typeface="Times New Roman" pitchFamily="18" charset="0"/>
              </a:rPr>
              <a:t>№</a:t>
            </a:r>
            <a:r>
              <a:rPr lang="en-US" dirty="0" smtClean="0">
                <a:latin typeface="Times New Roman" pitchFamily="18" charset="0"/>
                <a:cs typeface="Times New Roman" pitchFamily="18" charset="0"/>
              </a:rPr>
              <a:t> </a:t>
            </a:r>
            <a:r>
              <a:rPr lang="bg-BG" dirty="0" smtClean="0">
                <a:latin typeface="Times New Roman" pitchFamily="18" charset="0"/>
                <a:cs typeface="Times New Roman" pitchFamily="18" charset="0"/>
              </a:rPr>
              <a:t>46 </a:t>
            </a:r>
            <a:r>
              <a:rPr lang="bg-BG" dirty="0">
                <a:latin typeface="Times New Roman" pitchFamily="18" charset="0"/>
                <a:cs typeface="Times New Roman" pitchFamily="18" charset="0"/>
              </a:rPr>
              <a:t>за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подпомагане</a:t>
            </a:r>
            <a:r>
              <a:rPr lang="ru-RU" dirty="0">
                <a:latin typeface="Times New Roman" pitchFamily="18" charset="0"/>
                <a:cs typeface="Times New Roman" pitchFamily="18" charset="0"/>
              </a:rPr>
              <a:t> на </a:t>
            </a:r>
            <a:r>
              <a:rPr lang="ru-RU" dirty="0" err="1">
                <a:latin typeface="Times New Roman" pitchFamily="18" charset="0"/>
                <a:cs typeface="Times New Roman" pitchFamily="18" charset="0"/>
              </a:rPr>
              <a:t>условията</a:t>
            </a:r>
            <a:r>
              <a:rPr lang="ru-RU" dirty="0">
                <a:latin typeface="Times New Roman" pitchFamily="18" charset="0"/>
                <a:cs typeface="Times New Roman" pitchFamily="18" charset="0"/>
              </a:rPr>
              <a:t> за  физическо </a:t>
            </a:r>
            <a:r>
              <a:rPr lang="ru-RU" dirty="0" err="1">
                <a:latin typeface="Times New Roman" pitchFamily="18" charset="0"/>
                <a:cs typeface="Times New Roman" pitchFamily="18" charset="0"/>
              </a:rPr>
              <a:t>възпитание</a:t>
            </a:r>
            <a:r>
              <a:rPr lang="ru-RU" dirty="0">
                <a:latin typeface="Times New Roman" pitchFamily="18" charset="0"/>
                <a:cs typeface="Times New Roman" pitchFamily="18" charset="0"/>
              </a:rPr>
              <a:t> и спорт</a:t>
            </a:r>
            <a:r>
              <a:rPr lang="bg-BG" dirty="0" smtClean="0">
                <a:latin typeface="Times New Roman" pitchFamily="18" charset="0"/>
                <a:cs typeface="Times New Roman" pitchFamily="18" charset="0"/>
              </a:rPr>
              <a:t>,</a:t>
            </a:r>
            <a:r>
              <a:rPr lang="en-US"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разширяване</a:t>
            </a:r>
            <a:r>
              <a:rPr lang="ru-RU" dirty="0" smtClean="0">
                <a:latin typeface="Times New Roman" pitchFamily="18" charset="0"/>
                <a:cs typeface="Times New Roman" pitchFamily="18" charset="0"/>
              </a:rPr>
              <a:t> </a:t>
            </a:r>
            <a:r>
              <a:rPr lang="ru-RU" dirty="0">
                <a:latin typeface="Times New Roman" pitchFamily="18" charset="0"/>
                <a:cs typeface="Times New Roman" pitchFamily="18" charset="0"/>
              </a:rPr>
              <a:t>на </a:t>
            </a:r>
            <a:r>
              <a:rPr lang="ru-RU" dirty="0" err="1">
                <a:latin typeface="Times New Roman" pitchFamily="18" charset="0"/>
                <a:cs typeface="Times New Roman" pitchFamily="18" charset="0"/>
              </a:rPr>
              <a:t>възможности</a:t>
            </a:r>
            <a:r>
              <a:rPr lang="ru-RU" dirty="0">
                <a:latin typeface="Times New Roman" pitchFamily="18" charset="0"/>
                <a:cs typeface="Times New Roman" pitchFamily="18" charset="0"/>
              </a:rPr>
              <a:t> за </a:t>
            </a:r>
            <a:r>
              <a:rPr lang="ru-RU" dirty="0" err="1">
                <a:latin typeface="Times New Roman" pitchFamily="18" charset="0"/>
                <a:cs typeface="Times New Roman" pitchFamily="18" charset="0"/>
              </a:rPr>
              <a:t>насърчаване</a:t>
            </a:r>
            <a:r>
              <a:rPr lang="ru-RU" dirty="0">
                <a:latin typeface="Times New Roman" pitchFamily="18" charset="0"/>
                <a:cs typeface="Times New Roman" pitchFamily="18" charset="0"/>
              </a:rPr>
              <a:t> на </a:t>
            </a:r>
            <a:r>
              <a:rPr lang="ru-RU" dirty="0" err="1">
                <a:latin typeface="Times New Roman" pitchFamily="18" charset="0"/>
                <a:cs typeface="Times New Roman" pitchFamily="18" charset="0"/>
              </a:rPr>
              <a:t>деца</a:t>
            </a:r>
            <a:r>
              <a:rPr lang="bg-BG" dirty="0">
                <a:latin typeface="Times New Roman" pitchFamily="18" charset="0"/>
                <a:cs typeface="Times New Roman" pitchFamily="18" charset="0"/>
              </a:rPr>
              <a:t>та </a:t>
            </a:r>
            <a:r>
              <a:rPr lang="ru-RU" dirty="0">
                <a:latin typeface="Times New Roman" pitchFamily="18" charset="0"/>
                <a:cs typeface="Times New Roman" pitchFamily="18" charset="0"/>
              </a:rPr>
              <a:t>за </a:t>
            </a:r>
            <a:r>
              <a:rPr lang="ru-RU" dirty="0" err="1">
                <a:latin typeface="Times New Roman" pitchFamily="18" charset="0"/>
                <a:cs typeface="Times New Roman" pitchFamily="18" charset="0"/>
              </a:rPr>
              <a:t>организирано</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практикуване</a:t>
            </a:r>
            <a:r>
              <a:rPr lang="ru-RU" dirty="0">
                <a:latin typeface="Times New Roman" pitchFamily="18" charset="0"/>
                <a:cs typeface="Times New Roman" pitchFamily="18" charset="0"/>
              </a:rPr>
              <a:t> на спорт и </a:t>
            </a:r>
            <a:r>
              <a:rPr lang="ru-RU" dirty="0" err="1">
                <a:latin typeface="Times New Roman" pitchFamily="18" charset="0"/>
                <a:cs typeface="Times New Roman" pitchFamily="18" charset="0"/>
              </a:rPr>
              <a:t>подобряване</a:t>
            </a:r>
            <a:r>
              <a:rPr lang="ru-RU" dirty="0">
                <a:latin typeface="Times New Roman" pitchFamily="18" charset="0"/>
                <a:cs typeface="Times New Roman" pitchFamily="18" charset="0"/>
              </a:rPr>
              <a:t> на </a:t>
            </a:r>
            <a:r>
              <a:rPr lang="ru-RU" dirty="0" err="1">
                <a:latin typeface="Times New Roman" pitchFamily="18" charset="0"/>
                <a:cs typeface="Times New Roman" pitchFamily="18" charset="0"/>
              </a:rPr>
              <a:t>тяхното</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здраве</a:t>
            </a:r>
            <a:r>
              <a:rPr lang="ru-RU" dirty="0">
                <a:latin typeface="Times New Roman" pitchFamily="18" charset="0"/>
                <a:cs typeface="Times New Roman" pitchFamily="18" charset="0"/>
              </a:rPr>
              <a:t> и </a:t>
            </a:r>
            <a:r>
              <a:rPr lang="ru-RU" dirty="0" err="1">
                <a:latin typeface="Times New Roman" pitchFamily="18" charset="0"/>
                <a:cs typeface="Times New Roman" pitchFamily="18" charset="0"/>
              </a:rPr>
              <a:t>физическа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дееспособност</a:t>
            </a:r>
            <a:r>
              <a:rPr lang="ru-RU" dirty="0">
                <a:latin typeface="Times New Roman" pitchFamily="18" charset="0"/>
                <a:cs typeface="Times New Roman" pitchFamily="18" charset="0"/>
              </a:rPr>
              <a:t>. </a:t>
            </a:r>
            <a:endParaRPr lang="en-US" dirty="0">
              <a:latin typeface="Times New Roman" pitchFamily="18" charset="0"/>
              <a:cs typeface="Times New Roman" pitchFamily="18" charset="0"/>
            </a:endParaRPr>
          </a:p>
          <a:p>
            <a:r>
              <a:rPr lang="en-US" dirty="0" smtClean="0">
                <a:latin typeface="Times New Roman" pitchFamily="18" charset="0"/>
                <a:cs typeface="Times New Roman" pitchFamily="18" charset="0"/>
              </a:rPr>
              <a:t>  </a:t>
            </a:r>
            <a:r>
              <a:rPr lang="bg-BG" dirty="0">
                <a:latin typeface="Times New Roman" pitchFamily="18" charset="0"/>
                <a:cs typeface="Times New Roman" pitchFamily="18" charset="0"/>
              </a:rPr>
              <a:t>В дворовете на детската градина  през м.</a:t>
            </a:r>
            <a:r>
              <a:rPr lang="en-US" dirty="0">
                <a:latin typeface="Times New Roman" pitchFamily="18" charset="0"/>
                <a:cs typeface="Times New Roman" pitchFamily="18" charset="0"/>
              </a:rPr>
              <a:t> </a:t>
            </a:r>
            <a:r>
              <a:rPr lang="bg-BG" dirty="0">
                <a:latin typeface="Times New Roman" pitchFamily="18" charset="0"/>
                <a:cs typeface="Times New Roman" pitchFamily="18" charset="0"/>
              </a:rPr>
              <a:t>април се проведоха щафетни, спортно-подготвителни  игри, които протекоха  под формата на състезание. Както при всяко състезание имаше жури и награди</a:t>
            </a:r>
            <a:r>
              <a:rPr lang="ru-RU" dirty="0">
                <a:latin typeface="Times New Roman" pitchFamily="18" charset="0"/>
                <a:cs typeface="Times New Roman" pitchFamily="18" charset="0"/>
              </a:rPr>
              <a:t>. </a:t>
            </a:r>
            <a:endParaRPr lang="en-US" dirty="0"/>
          </a:p>
          <a:p>
            <a:endParaRPr lang="en-US" dirty="0">
              <a:latin typeface="Times New Roman" pitchFamily="18" charset="0"/>
              <a:cs typeface="Times New Roman" pitchFamily="18" charset="0"/>
            </a:endParaRPr>
          </a:p>
        </p:txBody>
      </p:sp>
      <p:pic>
        <p:nvPicPr>
          <p:cNvPr id="7" name="Картина 6" descr="http://www.dg-edelvais.com/images/gallery/2023-stafeta/stafeta-6.jpg"/>
          <p:cNvPicPr/>
          <p:nvPr/>
        </p:nvPicPr>
        <p:blipFill>
          <a:blip r:embed="rId3"/>
          <a:srcRect/>
          <a:stretch>
            <a:fillRect/>
          </a:stretch>
        </p:blipFill>
        <p:spPr bwMode="auto">
          <a:xfrm>
            <a:off x="1331640" y="4077072"/>
            <a:ext cx="3115283" cy="2756723"/>
          </a:xfrm>
          <a:prstGeom prst="rect">
            <a:avLst/>
          </a:prstGeom>
          <a:noFill/>
          <a:ln w="9525">
            <a:noFill/>
            <a:miter lim="800000"/>
            <a:headEnd/>
            <a:tailEnd/>
          </a:ln>
        </p:spPr>
      </p:pic>
      <p:pic>
        <p:nvPicPr>
          <p:cNvPr id="9" name="Картина 8" descr="http://www.dg-edelvais.com/images/gallery/2023-zname/zname-13.jpg"/>
          <p:cNvPicPr/>
          <p:nvPr/>
        </p:nvPicPr>
        <p:blipFill>
          <a:blip r:embed="rId4"/>
          <a:srcRect/>
          <a:stretch>
            <a:fillRect/>
          </a:stretch>
        </p:blipFill>
        <p:spPr bwMode="auto">
          <a:xfrm>
            <a:off x="5724128" y="3828431"/>
            <a:ext cx="2736304" cy="2878827"/>
          </a:xfrm>
          <a:prstGeom prst="rect">
            <a:avLst/>
          </a:prstGeom>
          <a:noFill/>
          <a:ln w="9525">
            <a:noFill/>
            <a:miter lim="800000"/>
            <a:headEnd/>
            <a:tailEnd/>
          </a:ln>
        </p:spPr>
      </p:pic>
    </p:spTree>
    <p:extLst>
      <p:ext uri="{BB962C8B-B14F-4D97-AF65-F5344CB8AC3E}">
        <p14:creationId xmlns:p14="http://schemas.microsoft.com/office/powerpoint/2010/main" val="157260922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Картина 2">
            <a:extLst>
              <a:ext uri="{FF2B5EF4-FFF2-40B4-BE49-F238E27FC236}">
                <a16:creationId xmlns="" xmlns:a16="http://schemas.microsoft.com/office/drawing/2014/main" id="{AC7FED15-1E51-408A-A1EE-D8648C4CAF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307"/>
            <a:ext cx="9144000" cy="6858000"/>
          </a:xfrm>
          <a:prstGeom prst="rect">
            <a:avLst/>
          </a:prstGeom>
        </p:spPr>
      </p:pic>
      <p:sp>
        <p:nvSpPr>
          <p:cNvPr id="6" name="Правоъгълник 5">
            <a:extLst>
              <a:ext uri="{FF2B5EF4-FFF2-40B4-BE49-F238E27FC236}">
                <a16:creationId xmlns="" xmlns:a16="http://schemas.microsoft.com/office/drawing/2014/main" id="{CDCE89D8-B691-4692-B3F5-379F0D53892B}"/>
              </a:ext>
            </a:extLst>
          </p:cNvPr>
          <p:cNvSpPr/>
          <p:nvPr/>
        </p:nvSpPr>
        <p:spPr>
          <a:xfrm>
            <a:off x="323528" y="620688"/>
            <a:ext cx="8280920" cy="369332"/>
          </a:xfrm>
          <a:prstGeom prst="rect">
            <a:avLst/>
          </a:prstGeom>
        </p:spPr>
        <p:txBody>
          <a:bodyPr wrap="square">
            <a:spAutoFit/>
          </a:bodyPr>
          <a:lstStyle/>
          <a:p>
            <a:pPr algn="just"/>
            <a:endParaRPr lang="bg-BG" dirty="0">
              <a:latin typeface="Times New Roman" panose="02020603050405020304" pitchFamily="18" charset="0"/>
              <a:cs typeface="Times New Roman" panose="02020603050405020304" pitchFamily="18" charset="0"/>
            </a:endParaRPr>
          </a:p>
        </p:txBody>
      </p:sp>
      <p:sp>
        <p:nvSpPr>
          <p:cNvPr id="2" name="Правоъгълник 1"/>
          <p:cNvSpPr/>
          <p:nvPr/>
        </p:nvSpPr>
        <p:spPr>
          <a:xfrm>
            <a:off x="107504" y="116632"/>
            <a:ext cx="8784976" cy="1477328"/>
          </a:xfrm>
          <a:prstGeom prst="rect">
            <a:avLst/>
          </a:prstGeom>
        </p:spPr>
        <p:txBody>
          <a:bodyPr wrap="square">
            <a:spAutoFit/>
          </a:bodyPr>
          <a:lstStyle/>
          <a:p>
            <a:r>
              <a:rPr lang="en-AU" dirty="0">
                <a:latin typeface="Times New Roman" pitchFamily="18" charset="0"/>
                <a:cs typeface="Times New Roman" pitchFamily="18" charset="0"/>
              </a:rPr>
              <a:t> В </a:t>
            </a:r>
            <a:r>
              <a:rPr lang="en-AU" dirty="0" err="1">
                <a:latin typeface="Times New Roman" pitchFamily="18" charset="0"/>
                <a:cs typeface="Times New Roman" pitchFamily="18" charset="0"/>
              </a:rPr>
              <a:t>детска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градина</a:t>
            </a:r>
            <a:r>
              <a:rPr lang="en-AU" dirty="0">
                <a:latin typeface="Times New Roman" pitchFamily="18" charset="0"/>
                <a:cs typeface="Times New Roman" pitchFamily="18" charset="0"/>
              </a:rPr>
              <a:t> "Е</a:t>
            </a:r>
            <a:r>
              <a:rPr lang="bg-BG" dirty="0" err="1">
                <a:latin typeface="Times New Roman" pitchFamily="18" charset="0"/>
                <a:cs typeface="Times New Roman" pitchFamily="18" charset="0"/>
              </a:rPr>
              <a:t>делвайс</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се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проведе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Спортен</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празник</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Да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растем</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здрави</a:t>
            </a:r>
            <a:r>
              <a:rPr lang="en-AU" dirty="0">
                <a:latin typeface="Times New Roman" pitchFamily="18" charset="0"/>
                <a:cs typeface="Times New Roman" pitchFamily="18" charset="0"/>
              </a:rPr>
              <a:t> и </a:t>
            </a:r>
            <a:r>
              <a:rPr lang="en-AU" dirty="0" err="1">
                <a:latin typeface="Times New Roman" pitchFamily="18" charset="0"/>
                <a:cs typeface="Times New Roman" pitchFamily="18" charset="0"/>
              </a:rPr>
              <a:t>силни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Празникът</a:t>
            </a:r>
            <a:r>
              <a:rPr lang="en-AU" dirty="0">
                <a:latin typeface="Times New Roman" pitchFamily="18" charset="0"/>
                <a:cs typeface="Times New Roman" pitchFamily="18" charset="0"/>
              </a:rPr>
              <a:t>  е </a:t>
            </a:r>
            <a:r>
              <a:rPr lang="en-AU" dirty="0" err="1">
                <a:latin typeface="Times New Roman" pitchFamily="18" charset="0"/>
                <a:cs typeface="Times New Roman" pitchFamily="18" charset="0"/>
              </a:rPr>
              <a:t>част</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от</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дейностит</a:t>
            </a:r>
            <a:r>
              <a:rPr lang="bg-BG" dirty="0">
                <a:latin typeface="Times New Roman" pitchFamily="18" charset="0"/>
                <a:cs typeface="Times New Roman" pitchFamily="18" charset="0"/>
              </a:rPr>
              <a:t>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които</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се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провеждат</a:t>
            </a:r>
            <a:r>
              <a:rPr lang="en-AU" dirty="0">
                <a:latin typeface="Times New Roman" pitchFamily="18" charset="0"/>
                <a:cs typeface="Times New Roman" pitchFamily="18" charset="0"/>
              </a:rPr>
              <a:t> с </a:t>
            </a:r>
            <a:r>
              <a:rPr lang="en-AU" dirty="0" err="1">
                <a:latin typeface="Times New Roman" pitchFamily="18" charset="0"/>
                <a:cs typeface="Times New Roman" pitchFamily="18" charset="0"/>
              </a:rPr>
              <a:t>децата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по</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Националната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програма</a:t>
            </a:r>
            <a:r>
              <a:rPr lang="en-AU" dirty="0">
                <a:latin typeface="Times New Roman" pitchFamily="18" charset="0"/>
                <a:cs typeface="Times New Roman" pitchFamily="18" charset="0"/>
              </a:rPr>
              <a:t> "ХУБАВО Е В ДЕТСКАТА ГРАДИНА“.</a:t>
            </a:r>
            <a:br>
              <a:rPr lang="en-AU" dirty="0">
                <a:latin typeface="Times New Roman" pitchFamily="18" charset="0"/>
                <a:cs typeface="Times New Roman" pitchFamily="18" charset="0"/>
              </a:rPr>
            </a:b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Денят</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се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превърна</a:t>
            </a:r>
            <a:r>
              <a:rPr lang="en-AU" dirty="0">
                <a:latin typeface="Times New Roman" pitchFamily="18" charset="0"/>
                <a:cs typeface="Times New Roman" pitchFamily="18" charset="0"/>
              </a:rPr>
              <a:t> в </a:t>
            </a:r>
            <a:r>
              <a:rPr lang="en-AU" dirty="0" err="1">
                <a:latin typeface="Times New Roman" pitchFamily="18" charset="0"/>
                <a:cs typeface="Times New Roman" pitchFamily="18" charset="0"/>
              </a:rPr>
              <a:t>празник</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радостта</a:t>
            </a:r>
            <a:r>
              <a:rPr lang="en-AU" dirty="0">
                <a:latin typeface="Times New Roman" pitchFamily="18" charset="0"/>
                <a:cs typeface="Times New Roman" pitchFamily="18" charset="0"/>
              </a:rPr>
              <a:t> и </a:t>
            </a:r>
            <a:r>
              <a:rPr lang="en-AU" dirty="0" err="1">
                <a:latin typeface="Times New Roman" pitchFamily="18" charset="0"/>
                <a:cs typeface="Times New Roman" pitchFamily="18" charset="0"/>
              </a:rPr>
              <a:t>приятелството</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ентусиазма</a:t>
            </a:r>
            <a:r>
              <a:rPr lang="en-AU" dirty="0">
                <a:latin typeface="Times New Roman" pitchFamily="18" charset="0"/>
                <a:cs typeface="Times New Roman" pitchFamily="18" charset="0"/>
              </a:rPr>
              <a:t> и </a:t>
            </a:r>
            <a:r>
              <a:rPr lang="en-AU" dirty="0" err="1">
                <a:latin typeface="Times New Roman" pitchFamily="18" charset="0"/>
                <a:cs typeface="Times New Roman" pitchFamily="18" charset="0"/>
              </a:rPr>
              <a:t>състезателния</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дух</a:t>
            </a:r>
            <a:r>
              <a:rPr lang="bg-BG" dirty="0">
                <a:latin typeface="Times New Roman" pitchFamily="18" charset="0"/>
                <a:cs typeface="Times New Roman" pitchFamily="18" charset="0"/>
              </a:rPr>
              <a:t>.</a:t>
            </a:r>
            <a:endParaRPr lang="en-US" dirty="0"/>
          </a:p>
        </p:txBody>
      </p:sp>
      <p:pic>
        <p:nvPicPr>
          <p:cNvPr id="5" name="Картина 4" descr="http://www.dg-edelvais.com/images/gallery/2023-sporten/sporten-02.jpg"/>
          <p:cNvPicPr/>
          <p:nvPr/>
        </p:nvPicPr>
        <p:blipFill>
          <a:blip r:embed="rId3"/>
          <a:srcRect/>
          <a:stretch>
            <a:fillRect/>
          </a:stretch>
        </p:blipFill>
        <p:spPr bwMode="auto">
          <a:xfrm>
            <a:off x="2051720" y="1593960"/>
            <a:ext cx="5165887" cy="5078079"/>
          </a:xfrm>
          <a:prstGeom prst="rect">
            <a:avLst/>
          </a:prstGeom>
          <a:noFill/>
          <a:ln w="9525">
            <a:noFill/>
            <a:miter lim="800000"/>
            <a:headEnd/>
            <a:tailEnd/>
          </a:ln>
        </p:spPr>
      </p:pic>
    </p:spTree>
    <p:extLst>
      <p:ext uri="{BB962C8B-B14F-4D97-AF65-F5344CB8AC3E}">
        <p14:creationId xmlns:p14="http://schemas.microsoft.com/office/powerpoint/2010/main" val="88212383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Картина 2">
            <a:extLst>
              <a:ext uri="{FF2B5EF4-FFF2-40B4-BE49-F238E27FC236}">
                <a16:creationId xmlns="" xmlns:a16="http://schemas.microsoft.com/office/drawing/2014/main" id="{AC7FED15-1E51-408A-A1EE-D8648C4CAF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07" y="-171400"/>
            <a:ext cx="9144000" cy="6858000"/>
          </a:xfrm>
          <a:prstGeom prst="rect">
            <a:avLst/>
          </a:prstGeom>
        </p:spPr>
      </p:pic>
      <p:sp>
        <p:nvSpPr>
          <p:cNvPr id="6" name="Правоъгълник 5">
            <a:extLst>
              <a:ext uri="{FF2B5EF4-FFF2-40B4-BE49-F238E27FC236}">
                <a16:creationId xmlns="" xmlns:a16="http://schemas.microsoft.com/office/drawing/2014/main" id="{CDCE89D8-B691-4692-B3F5-379F0D53892B}"/>
              </a:ext>
            </a:extLst>
          </p:cNvPr>
          <p:cNvSpPr/>
          <p:nvPr/>
        </p:nvSpPr>
        <p:spPr>
          <a:xfrm>
            <a:off x="323528" y="620688"/>
            <a:ext cx="8280920" cy="369332"/>
          </a:xfrm>
          <a:prstGeom prst="rect">
            <a:avLst/>
          </a:prstGeom>
        </p:spPr>
        <p:txBody>
          <a:bodyPr wrap="square">
            <a:spAutoFit/>
          </a:bodyPr>
          <a:lstStyle/>
          <a:p>
            <a:pPr algn="just"/>
            <a:endParaRPr lang="bg-BG" dirty="0">
              <a:latin typeface="Times New Roman" panose="02020603050405020304" pitchFamily="18" charset="0"/>
              <a:cs typeface="Times New Roman" panose="02020603050405020304" pitchFamily="18" charset="0"/>
            </a:endParaRPr>
          </a:p>
        </p:txBody>
      </p:sp>
      <p:sp>
        <p:nvSpPr>
          <p:cNvPr id="4" name="Правоъгълник 3"/>
          <p:cNvSpPr/>
          <p:nvPr/>
        </p:nvSpPr>
        <p:spPr>
          <a:xfrm>
            <a:off x="179512" y="66690"/>
            <a:ext cx="8784976" cy="923330"/>
          </a:xfrm>
          <a:prstGeom prst="rect">
            <a:avLst/>
          </a:prstGeom>
        </p:spPr>
        <p:txBody>
          <a:bodyPr wrap="square">
            <a:spAutoFit/>
          </a:bodyPr>
          <a:lstStyle/>
          <a:p>
            <a:r>
              <a:rPr lang="en-US" dirty="0" smtClean="0">
                <a:latin typeface="Times New Roman" pitchFamily="18" charset="0"/>
                <a:cs typeface="Times New Roman" pitchFamily="18" charset="0"/>
              </a:rPr>
              <a:t>    </a:t>
            </a:r>
            <a:r>
              <a:rPr lang="bg-BG" dirty="0" smtClean="0">
                <a:latin typeface="Times New Roman" pitchFamily="18" charset="0"/>
                <a:cs typeface="Times New Roman" pitchFamily="18" charset="0"/>
              </a:rPr>
              <a:t>Във </a:t>
            </a:r>
            <a:r>
              <a:rPr lang="bg-BG" dirty="0">
                <a:latin typeface="Times New Roman" pitchFamily="18" charset="0"/>
                <a:cs typeface="Times New Roman" pitchFamily="18" charset="0"/>
              </a:rPr>
              <a:t>всички групи бяха проведени спортни празници по график под различен </a:t>
            </a:r>
            <a:r>
              <a:rPr lang="bg-BG" dirty="0" smtClean="0">
                <a:latin typeface="Times New Roman" pitchFamily="18" charset="0"/>
                <a:cs typeface="Times New Roman" pitchFamily="18" charset="0"/>
              </a:rPr>
              <a:t>надслов-</a:t>
            </a:r>
            <a:r>
              <a:rPr lang="en-US" dirty="0" smtClean="0">
                <a:latin typeface="Times New Roman" pitchFamily="18" charset="0"/>
                <a:cs typeface="Times New Roman" pitchFamily="18" charset="0"/>
              </a:rPr>
              <a:t> </a:t>
            </a:r>
            <a:r>
              <a:rPr lang="bg-BG" dirty="0" smtClean="0">
                <a:latin typeface="Times New Roman" pitchFamily="18" charset="0"/>
                <a:cs typeface="Times New Roman" pitchFamily="18" charset="0"/>
              </a:rPr>
              <a:t>,,</a:t>
            </a:r>
            <a:r>
              <a:rPr lang="bg-BG" dirty="0">
                <a:latin typeface="Times New Roman" pitchFamily="18" charset="0"/>
                <a:cs typeface="Times New Roman" pitchFamily="18" charset="0"/>
              </a:rPr>
              <a:t>Спортуваме и се </a:t>
            </a:r>
            <a:r>
              <a:rPr lang="bg-BG" dirty="0" smtClean="0">
                <a:latin typeface="Times New Roman" pitchFamily="18" charset="0"/>
                <a:cs typeface="Times New Roman" pitchFamily="18" charset="0"/>
              </a:rPr>
              <a:t>забавляваме</a:t>
            </a:r>
            <a:r>
              <a:rPr lang="en-US" dirty="0" smtClean="0">
                <a:latin typeface="Times New Roman" pitchFamily="18" charset="0"/>
                <a:cs typeface="Times New Roman" pitchFamily="18" charset="0"/>
              </a:rPr>
              <a:t>”, </a:t>
            </a:r>
            <a:r>
              <a:rPr lang="bg-BG" dirty="0" smtClean="0">
                <a:latin typeface="Times New Roman" pitchFamily="18" charset="0"/>
                <a:cs typeface="Times New Roman" pitchFamily="18" charset="0"/>
              </a:rPr>
              <a:t>,,</a:t>
            </a:r>
            <a:r>
              <a:rPr lang="bg-BG" dirty="0">
                <a:latin typeface="Times New Roman" pitchFamily="18" charset="0"/>
                <a:cs typeface="Times New Roman" pitchFamily="18" charset="0"/>
              </a:rPr>
              <a:t>Здрав</a:t>
            </a:r>
            <a:r>
              <a:rPr lang="en-US" dirty="0">
                <a:latin typeface="Times New Roman" pitchFamily="18" charset="0"/>
                <a:cs typeface="Times New Roman" pitchFamily="18" charset="0"/>
              </a:rPr>
              <a:t> </a:t>
            </a:r>
            <a:r>
              <a:rPr lang="bg-BG" dirty="0">
                <a:latin typeface="Times New Roman" pitchFamily="18" charset="0"/>
                <a:cs typeface="Times New Roman" pitchFamily="18" charset="0"/>
              </a:rPr>
              <a:t>и силен бъди и разумно се </a:t>
            </a:r>
            <a:r>
              <a:rPr lang="bg-BG" dirty="0" err="1">
                <a:latin typeface="Times New Roman" pitchFamily="18" charset="0"/>
                <a:cs typeface="Times New Roman" pitchFamily="18" charset="0"/>
              </a:rPr>
              <a:t>храни’’</a:t>
            </a:r>
            <a:r>
              <a:rPr lang="en-US" dirty="0">
                <a:latin typeface="Times New Roman" pitchFamily="18" charset="0"/>
                <a:cs typeface="Times New Roman" pitchFamily="18" charset="0"/>
              </a:rPr>
              <a:t>, </a:t>
            </a:r>
            <a:r>
              <a:rPr lang="bg-BG" dirty="0">
                <a:latin typeface="Times New Roman" pitchFamily="18" charset="0"/>
                <a:cs typeface="Times New Roman" pitchFamily="18" charset="0"/>
              </a:rPr>
              <a:t>,,Весел </a:t>
            </a:r>
            <a:r>
              <a:rPr lang="bg-BG" dirty="0" err="1">
                <a:latin typeface="Times New Roman" pitchFamily="18" charset="0"/>
                <a:cs typeface="Times New Roman" pitchFamily="18" charset="0"/>
              </a:rPr>
              <a:t>старт</a:t>
            </a:r>
            <a:r>
              <a:rPr lang="bg-BG" dirty="0" err="1" smtClean="0">
                <a:latin typeface="Times New Roman" pitchFamily="18" charset="0"/>
                <a:cs typeface="Times New Roman" pitchFamily="18" charset="0"/>
              </a:rPr>
              <a:t>’’</a:t>
            </a:r>
            <a:r>
              <a:rPr lang="en-US" dirty="0" smtClean="0">
                <a:latin typeface="Times New Roman" pitchFamily="18" charset="0"/>
                <a:cs typeface="Times New Roman" pitchFamily="18" charset="0"/>
              </a:rPr>
              <a:t>,</a:t>
            </a:r>
            <a:r>
              <a:rPr lang="bg-BG" dirty="0" smtClean="0">
                <a:latin typeface="Times New Roman" pitchFamily="18" charset="0"/>
                <a:cs typeface="Times New Roman" pitchFamily="18" charset="0"/>
              </a:rPr>
              <a:t> </a:t>
            </a:r>
            <a:r>
              <a:rPr lang="bg-BG" dirty="0">
                <a:latin typeface="Times New Roman" pitchFamily="18" charset="0"/>
                <a:cs typeface="Times New Roman" pitchFamily="18" charset="0"/>
              </a:rPr>
              <a:t>,,Спорт за </a:t>
            </a:r>
            <a:r>
              <a:rPr lang="bg-BG" dirty="0" err="1">
                <a:latin typeface="Times New Roman" pitchFamily="18" charset="0"/>
                <a:cs typeface="Times New Roman" pitchFamily="18" charset="0"/>
              </a:rPr>
              <a:t>здраве</a:t>
            </a:r>
            <a:r>
              <a:rPr lang="bg-BG" dirty="0" err="1" smtClean="0">
                <a:latin typeface="Times New Roman" pitchFamily="18" charset="0"/>
                <a:cs typeface="Times New Roman" pitchFamily="18" charset="0"/>
              </a:rPr>
              <a:t>’’</a:t>
            </a:r>
            <a:r>
              <a:rPr lang="en-US" dirty="0" smtClean="0">
                <a:latin typeface="Times New Roman" pitchFamily="18" charset="0"/>
                <a:cs typeface="Times New Roman" pitchFamily="18" charset="0"/>
              </a:rPr>
              <a:t>, “</a:t>
            </a:r>
            <a:r>
              <a:rPr lang="bg-BG" dirty="0" smtClean="0">
                <a:latin typeface="Times New Roman" pitchFamily="18" charset="0"/>
                <a:cs typeface="Times New Roman" pitchFamily="18" charset="0"/>
              </a:rPr>
              <a:t>Бързи, смели, сръчни“.</a:t>
            </a:r>
            <a:endParaRPr lang="en-US" dirty="0">
              <a:latin typeface="Times New Roman" pitchFamily="18" charset="0"/>
              <a:cs typeface="Times New Roman" pitchFamily="18" charset="0"/>
            </a:endParaRPr>
          </a:p>
        </p:txBody>
      </p:sp>
      <p:pic>
        <p:nvPicPr>
          <p:cNvPr id="7" name="Картина 6" descr="http://www.dg-edelvais.com/images/gallery/2022-daga/start-08.jpg"/>
          <p:cNvPicPr/>
          <p:nvPr/>
        </p:nvPicPr>
        <p:blipFill>
          <a:blip r:embed="rId3"/>
          <a:srcRect/>
          <a:stretch>
            <a:fillRect/>
          </a:stretch>
        </p:blipFill>
        <p:spPr bwMode="auto">
          <a:xfrm>
            <a:off x="611560" y="1354071"/>
            <a:ext cx="3096344" cy="3318452"/>
          </a:xfrm>
          <a:prstGeom prst="rect">
            <a:avLst/>
          </a:prstGeom>
          <a:noFill/>
          <a:ln w="9525">
            <a:noFill/>
            <a:miter lim="800000"/>
            <a:headEnd/>
            <a:tailEnd/>
          </a:ln>
        </p:spPr>
      </p:pic>
      <p:pic>
        <p:nvPicPr>
          <p:cNvPr id="8" name="Картина 7" descr="http://www.dg-edelvais.com/images/gallery/2023-zname/zname-05.jpg"/>
          <p:cNvPicPr/>
          <p:nvPr/>
        </p:nvPicPr>
        <p:blipFill>
          <a:blip r:embed="rId4"/>
          <a:srcRect/>
          <a:stretch>
            <a:fillRect/>
          </a:stretch>
        </p:blipFill>
        <p:spPr bwMode="auto">
          <a:xfrm>
            <a:off x="4788024" y="2420888"/>
            <a:ext cx="3151067" cy="3447720"/>
          </a:xfrm>
          <a:prstGeom prst="rect">
            <a:avLst/>
          </a:prstGeom>
          <a:noFill/>
          <a:ln w="9525">
            <a:noFill/>
            <a:miter lim="800000"/>
            <a:headEnd/>
            <a:tailEnd/>
          </a:ln>
        </p:spPr>
      </p:pic>
    </p:spTree>
    <p:extLst>
      <p:ext uri="{BB962C8B-B14F-4D97-AF65-F5344CB8AC3E}">
        <p14:creationId xmlns:p14="http://schemas.microsoft.com/office/powerpoint/2010/main" val="323221249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Картина 2">
            <a:extLst>
              <a:ext uri="{FF2B5EF4-FFF2-40B4-BE49-F238E27FC236}">
                <a16:creationId xmlns="" xmlns:a16="http://schemas.microsoft.com/office/drawing/2014/main" id="{AC7FED15-1E51-408A-A1EE-D8648C4CAF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65"/>
            <a:ext cx="9144000" cy="6858000"/>
          </a:xfrm>
          <a:prstGeom prst="rect">
            <a:avLst/>
          </a:prstGeom>
        </p:spPr>
      </p:pic>
      <p:sp>
        <p:nvSpPr>
          <p:cNvPr id="6" name="Правоъгълник 5">
            <a:extLst>
              <a:ext uri="{FF2B5EF4-FFF2-40B4-BE49-F238E27FC236}">
                <a16:creationId xmlns="" xmlns:a16="http://schemas.microsoft.com/office/drawing/2014/main" id="{CDCE89D8-B691-4692-B3F5-379F0D53892B}"/>
              </a:ext>
            </a:extLst>
          </p:cNvPr>
          <p:cNvSpPr/>
          <p:nvPr/>
        </p:nvSpPr>
        <p:spPr>
          <a:xfrm>
            <a:off x="323528" y="620688"/>
            <a:ext cx="8280920" cy="369332"/>
          </a:xfrm>
          <a:prstGeom prst="rect">
            <a:avLst/>
          </a:prstGeom>
        </p:spPr>
        <p:txBody>
          <a:bodyPr wrap="square">
            <a:spAutoFit/>
          </a:bodyPr>
          <a:lstStyle/>
          <a:p>
            <a:pPr algn="just"/>
            <a:endParaRPr lang="bg-BG" dirty="0">
              <a:latin typeface="Times New Roman" panose="02020603050405020304" pitchFamily="18" charset="0"/>
              <a:cs typeface="Times New Roman" panose="02020603050405020304" pitchFamily="18" charset="0"/>
            </a:endParaRPr>
          </a:p>
        </p:txBody>
      </p:sp>
      <p:sp>
        <p:nvSpPr>
          <p:cNvPr id="4" name="Правоъгълник 3"/>
          <p:cNvSpPr/>
          <p:nvPr/>
        </p:nvSpPr>
        <p:spPr>
          <a:xfrm>
            <a:off x="0" y="0"/>
            <a:ext cx="9144000" cy="3416320"/>
          </a:xfrm>
          <a:prstGeom prst="rect">
            <a:avLst/>
          </a:prstGeom>
        </p:spPr>
        <p:txBody>
          <a:bodyPr wrap="square">
            <a:spAutoFit/>
          </a:bodyPr>
          <a:lstStyle/>
          <a:p>
            <a:pPr algn="just"/>
            <a:r>
              <a:rPr lang="ru-RU" b="1" dirty="0">
                <a:latin typeface="Times New Roman" pitchFamily="18" charset="0"/>
                <a:cs typeface="Times New Roman" pitchFamily="18" charset="0"/>
              </a:rPr>
              <a:t>Приоритетна </a:t>
            </a:r>
            <a:r>
              <a:rPr lang="ru-RU" b="1" dirty="0" err="1">
                <a:latin typeface="Times New Roman" pitchFamily="18" charset="0"/>
                <a:cs typeface="Times New Roman" pitchFamily="18" charset="0"/>
              </a:rPr>
              <a:t>област</a:t>
            </a:r>
            <a:r>
              <a:rPr lang="ru-RU" b="1" dirty="0">
                <a:latin typeface="Times New Roman" pitchFamily="18" charset="0"/>
                <a:cs typeface="Times New Roman" pitchFamily="18" charset="0"/>
              </a:rPr>
              <a:t> 4</a:t>
            </a:r>
            <a:r>
              <a:rPr lang="ru-RU" b="1" dirty="0" smtClean="0">
                <a:latin typeface="Times New Roman" pitchFamily="18" charset="0"/>
                <a:cs typeface="Times New Roman" pitchFamily="18" charset="0"/>
              </a:rPr>
              <a:t>: Гражданско</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здравно</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екологично</a:t>
            </a:r>
            <a:r>
              <a:rPr lang="ru-RU" b="1" dirty="0">
                <a:latin typeface="Times New Roman" pitchFamily="18" charset="0"/>
                <a:cs typeface="Times New Roman" pitchFamily="18" charset="0"/>
              </a:rPr>
              <a:t> и </a:t>
            </a:r>
            <a:r>
              <a:rPr lang="ru-RU" b="1" dirty="0" err="1">
                <a:latin typeface="Times New Roman" pitchFamily="18" charset="0"/>
                <a:cs typeface="Times New Roman" pitchFamily="18" charset="0"/>
              </a:rPr>
              <a:t>интеркултурно</a:t>
            </a:r>
            <a:r>
              <a:rPr lang="ru-RU" b="1" dirty="0">
                <a:latin typeface="Times New Roman" pitchFamily="18" charset="0"/>
                <a:cs typeface="Times New Roman" pitchFamily="18" charset="0"/>
              </a:rPr>
              <a:t> образование:</a:t>
            </a:r>
            <a:endParaRPr lang="en-US" dirty="0">
              <a:latin typeface="Times New Roman" pitchFamily="18" charset="0"/>
              <a:cs typeface="Times New Roman" pitchFamily="18" charset="0"/>
            </a:endParaRPr>
          </a:p>
          <a:p>
            <a:pPr algn="just"/>
            <a:r>
              <a:rPr lang="bg-BG" dirty="0">
                <a:latin typeface="Times New Roman" pitchFamily="18" charset="0"/>
                <a:cs typeface="Times New Roman" pitchFamily="18" charset="0"/>
              </a:rPr>
              <a:t>   </a:t>
            </a:r>
            <a:r>
              <a:rPr lang="en-AU" dirty="0" err="1">
                <a:latin typeface="Times New Roman" pitchFamily="18" charset="0"/>
                <a:cs typeface="Times New Roman" pitchFamily="18" charset="0"/>
              </a:rPr>
              <a:t>Придобиването</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ключови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компетентности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от</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децата</a:t>
            </a:r>
            <a:r>
              <a:rPr lang="en-AU" dirty="0">
                <a:latin typeface="Times New Roman" pitchFamily="18" charset="0"/>
                <a:cs typeface="Times New Roman" pitchFamily="18" charset="0"/>
              </a:rPr>
              <a:t> е </a:t>
            </a:r>
            <a:r>
              <a:rPr lang="en-AU" dirty="0" err="1">
                <a:latin typeface="Times New Roman" pitchFamily="18" charset="0"/>
                <a:cs typeface="Times New Roman" pitchFamily="18" charset="0"/>
              </a:rPr>
              <a:t>невъзможно</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без</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реализирането</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гражданското</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здравното</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екологичното</a:t>
            </a:r>
            <a:r>
              <a:rPr lang="en-AU" dirty="0">
                <a:latin typeface="Times New Roman" pitchFamily="18" charset="0"/>
                <a:cs typeface="Times New Roman" pitchFamily="18" charset="0"/>
              </a:rPr>
              <a:t> и </a:t>
            </a:r>
            <a:r>
              <a:rPr lang="en-AU" dirty="0" err="1">
                <a:latin typeface="Times New Roman" pitchFamily="18" charset="0"/>
                <a:cs typeface="Times New Roman" pitchFamily="18" charset="0"/>
              </a:rPr>
              <a:t>интеркултурното</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образование</a:t>
            </a:r>
            <a:r>
              <a:rPr lang="en-AU" dirty="0">
                <a:latin typeface="Times New Roman" pitchFamily="18" charset="0"/>
                <a:cs typeface="Times New Roman" pitchFamily="18" charset="0"/>
              </a:rPr>
              <a:t>. ГЗЕИО </a:t>
            </a:r>
            <a:r>
              <a:rPr lang="en-AU" dirty="0" err="1">
                <a:latin typeface="Times New Roman" pitchFamily="18" charset="0"/>
                <a:cs typeface="Times New Roman" pitchFamily="18" charset="0"/>
              </a:rPr>
              <a:t>беше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насочено</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към</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придобиване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социални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граждански</a:t>
            </a:r>
            <a:r>
              <a:rPr lang="en-AU" dirty="0">
                <a:latin typeface="Times New Roman" pitchFamily="18" charset="0"/>
                <a:cs typeface="Times New Roman" pitchFamily="18" charset="0"/>
              </a:rPr>
              <a:t> и </a:t>
            </a:r>
            <a:r>
              <a:rPr lang="en-AU" dirty="0" err="1">
                <a:latin typeface="Times New Roman" pitchFamily="18" charset="0"/>
                <a:cs typeface="Times New Roman" pitchFamily="18" charset="0"/>
              </a:rPr>
              <a:t>интеркултурни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компетентности</a:t>
            </a:r>
            <a:r>
              <a:rPr lang="en-AU" dirty="0">
                <a:latin typeface="Times New Roman" pitchFamily="18" charset="0"/>
                <a:cs typeface="Times New Roman" pitchFamily="18" charset="0"/>
              </a:rPr>
              <a:t> и </a:t>
            </a:r>
            <a:r>
              <a:rPr lang="en-AU" dirty="0" err="1">
                <a:latin typeface="Times New Roman" pitchFamily="18" charset="0"/>
                <a:cs typeface="Times New Roman" pitchFamily="18" charset="0"/>
              </a:rPr>
              <a:t>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компетентности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свързани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със</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здравето</a:t>
            </a:r>
            <a:r>
              <a:rPr lang="en-AU" dirty="0">
                <a:latin typeface="Times New Roman" pitchFamily="18" charset="0"/>
                <a:cs typeface="Times New Roman" pitchFamily="18" charset="0"/>
              </a:rPr>
              <a:t> и </a:t>
            </a:r>
            <a:r>
              <a:rPr lang="en-AU" dirty="0" err="1">
                <a:latin typeface="Times New Roman" pitchFamily="18" charset="0"/>
                <a:cs typeface="Times New Roman" pitchFamily="18" charset="0"/>
              </a:rPr>
              <a:t>поддържането</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устойчива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околна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среда</a:t>
            </a:r>
            <a:r>
              <a:rPr lang="en-AU" dirty="0">
                <a:latin typeface="Times New Roman" pitchFamily="18" charset="0"/>
                <a:cs typeface="Times New Roman" pitchFamily="18" charset="0"/>
              </a:rPr>
              <a:t>.</a:t>
            </a:r>
            <a:endParaRPr lang="en-US" dirty="0">
              <a:latin typeface="Times New Roman" pitchFamily="18" charset="0"/>
              <a:cs typeface="Times New Roman" pitchFamily="18" charset="0"/>
            </a:endParaRPr>
          </a:p>
          <a:p>
            <a:r>
              <a:rPr lang="en-AU" b="1" dirty="0">
                <a:latin typeface="Times New Roman" pitchFamily="18" charset="0"/>
                <a:cs typeface="Times New Roman" pitchFamily="18" charset="0"/>
              </a:rPr>
              <a:t> </a:t>
            </a:r>
            <a:endParaRPr lang="en-US" dirty="0">
              <a:latin typeface="Times New Roman" pitchFamily="18" charset="0"/>
              <a:cs typeface="Times New Roman" pitchFamily="18" charset="0"/>
            </a:endParaRPr>
          </a:p>
          <a:p>
            <a:pPr lvl="0" algn="just"/>
            <a:r>
              <a:rPr lang="en-AU" dirty="0" err="1" smtClean="0">
                <a:latin typeface="Times New Roman" pitchFamily="18" charset="0"/>
                <a:cs typeface="Times New Roman" pitchFamily="18" charset="0"/>
              </a:rPr>
              <a:t>Проведени</a:t>
            </a:r>
            <a:r>
              <a:rPr lang="en-AU" dirty="0" smtClean="0">
                <a:latin typeface="Times New Roman" pitchFamily="18" charset="0"/>
                <a:cs typeface="Times New Roman" pitchFamily="18" charset="0"/>
              </a:rPr>
              <a:t> </a:t>
            </a:r>
            <a:r>
              <a:rPr lang="en-AU" dirty="0" err="1">
                <a:latin typeface="Times New Roman" pitchFamily="18" charset="0"/>
                <a:cs typeface="Times New Roman" pitchFamily="18" charset="0"/>
              </a:rPr>
              <a:t>бяха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дейности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във</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връзка</a:t>
            </a:r>
            <a:r>
              <a:rPr lang="en-AU" dirty="0">
                <a:latin typeface="Times New Roman" pitchFamily="18" charset="0"/>
                <a:cs typeface="Times New Roman" pitchFamily="18" charset="0"/>
              </a:rPr>
              <a:t> с </a:t>
            </a:r>
            <a:r>
              <a:rPr lang="en-AU" dirty="0" err="1">
                <a:latin typeface="Times New Roman" pitchFamily="18" charset="0"/>
                <a:cs typeface="Times New Roman" pitchFamily="18" charset="0"/>
              </a:rPr>
              <a:t>откриване</a:t>
            </a:r>
            <a:r>
              <a:rPr lang="en-AU" dirty="0">
                <a:latin typeface="Times New Roman" pitchFamily="18" charset="0"/>
                <a:cs typeface="Times New Roman" pitchFamily="18" charset="0"/>
              </a:rPr>
              <a:t> и </a:t>
            </a:r>
            <a:r>
              <a:rPr lang="en-AU" dirty="0" err="1">
                <a:latin typeface="Times New Roman" pitchFamily="18" charset="0"/>
                <a:cs typeface="Times New Roman" pitchFamily="18" charset="0"/>
              </a:rPr>
              <a:t>закриване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учебната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година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посрещане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децата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от</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първа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група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връчване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удостоверения</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за</a:t>
            </a:r>
            <a:r>
              <a:rPr lang="en-AU" dirty="0">
                <a:latin typeface="Times New Roman" pitchFamily="18" charset="0"/>
                <a:cs typeface="Times New Roman" pitchFamily="18" charset="0"/>
              </a:rPr>
              <a:t> </a:t>
            </a:r>
            <a:r>
              <a:rPr lang="en-AU" dirty="0" err="1" smtClean="0">
                <a:latin typeface="Times New Roman" pitchFamily="18" charset="0"/>
                <a:cs typeface="Times New Roman" pitchFamily="18" charset="0"/>
              </a:rPr>
              <a:t>завършена</a:t>
            </a:r>
            <a:r>
              <a:rPr lang="en-AU" dirty="0" smtClean="0">
                <a:latin typeface="Times New Roman" pitchFamily="18" charset="0"/>
                <a:cs typeface="Times New Roman" pitchFamily="18" charset="0"/>
              </a:rPr>
              <a:t> </a:t>
            </a:r>
            <a:r>
              <a:rPr lang="en-AU" dirty="0" err="1">
                <a:latin typeface="Times New Roman" pitchFamily="18" charset="0"/>
                <a:cs typeface="Times New Roman" pitchFamily="18" charset="0"/>
              </a:rPr>
              <a:t>четвърта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възрастова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група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a:t>
            </a:r>
            <a:r>
              <a:rPr lang="en-AU" dirty="0">
                <a:latin typeface="Times New Roman" pitchFamily="18" charset="0"/>
                <a:cs typeface="Times New Roman" pitchFamily="18" charset="0"/>
              </a:rPr>
              <a:t> </a:t>
            </a:r>
            <a:r>
              <a:rPr lang="en-AU" dirty="0" err="1" smtClean="0">
                <a:latin typeface="Times New Roman" pitchFamily="18" charset="0"/>
                <a:cs typeface="Times New Roman" pitchFamily="18" charset="0"/>
              </a:rPr>
              <a:t>тържествата</a:t>
            </a:r>
            <a:r>
              <a:rPr lang="bg-BG" dirty="0" smtClean="0">
                <a:latin typeface="Times New Roman" pitchFamily="18" charset="0"/>
                <a:cs typeface="Times New Roman" pitchFamily="18" charset="0"/>
              </a:rPr>
              <a:t> </a:t>
            </a:r>
            <a:r>
              <a:rPr lang="en-AU" dirty="0" smtClean="0">
                <a:latin typeface="Times New Roman" pitchFamily="18" charset="0"/>
                <a:cs typeface="Times New Roman" pitchFamily="18" charset="0"/>
              </a:rPr>
              <a:t>,,</a:t>
            </a:r>
            <a:r>
              <a:rPr lang="en-AU" dirty="0" err="1">
                <a:latin typeface="Times New Roman" pitchFamily="18" charset="0"/>
                <a:cs typeface="Times New Roman" pitchFamily="18" charset="0"/>
              </a:rPr>
              <a:t>Довиждане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детска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градина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здравей</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първи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клас</a:t>
            </a:r>
            <a:r>
              <a:rPr lang="en-AU" dirty="0" smtClean="0">
                <a:latin typeface="Times New Roman" pitchFamily="18" charset="0"/>
                <a:cs typeface="Times New Roman" pitchFamily="18" charset="0"/>
              </a:rPr>
              <a:t>!”</a:t>
            </a:r>
            <a:r>
              <a:rPr lang="bg-BG" dirty="0" smtClean="0">
                <a:latin typeface="Times New Roman" pitchFamily="18" charset="0"/>
                <a:cs typeface="Times New Roman" pitchFamily="18" charset="0"/>
              </a:rPr>
              <a:t>.</a:t>
            </a:r>
            <a:r>
              <a:rPr lang="en-AU" dirty="0" smtClean="0">
                <a:latin typeface="Times New Roman" pitchFamily="18" charset="0"/>
                <a:cs typeface="Times New Roman" pitchFamily="18" charset="0"/>
              </a:rPr>
              <a:t> </a:t>
            </a:r>
            <a:r>
              <a:rPr lang="en-AU" dirty="0" err="1">
                <a:latin typeface="Times New Roman" pitchFamily="18" charset="0"/>
                <a:cs typeface="Times New Roman" pitchFamily="18" charset="0"/>
              </a:rPr>
              <a:t>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децата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бяха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връчени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грамоти</a:t>
            </a:r>
            <a:r>
              <a:rPr lang="en-AU" dirty="0">
                <a:latin typeface="Times New Roman" pitchFamily="18" charset="0"/>
                <a:cs typeface="Times New Roman" pitchFamily="18" charset="0"/>
              </a:rPr>
              <a:t>  </a:t>
            </a:r>
            <a:r>
              <a:rPr lang="bg-BG" dirty="0">
                <a:latin typeface="Times New Roman" pitchFamily="18" charset="0"/>
                <a:cs typeface="Times New Roman" pitchFamily="18" charset="0"/>
              </a:rPr>
              <a:t>и книжки </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за</a:t>
            </a:r>
            <a:r>
              <a:rPr lang="bg-BG" dirty="0">
                <a:latin typeface="Times New Roman" pitchFamily="18" charset="0"/>
                <a:cs typeface="Times New Roman" pitchFamily="18" charset="0"/>
              </a:rPr>
              <a:t> цялостната </a:t>
            </a:r>
            <a:r>
              <a:rPr lang="bg-BG" dirty="0" smtClean="0">
                <a:latin typeface="Times New Roman" pitchFamily="18" charset="0"/>
                <a:cs typeface="Times New Roman" pitchFamily="18" charset="0"/>
              </a:rPr>
              <a:t>дейност</a:t>
            </a:r>
            <a:r>
              <a:rPr lang="en-AU" dirty="0" smtClean="0">
                <a:latin typeface="Times New Roman" pitchFamily="18" charset="0"/>
                <a:cs typeface="Times New Roman" pitchFamily="18" charset="0"/>
              </a:rPr>
              <a:t> </a:t>
            </a:r>
            <a:r>
              <a:rPr lang="en-AU" dirty="0" err="1">
                <a:latin typeface="Times New Roman" pitchFamily="18" charset="0"/>
                <a:cs typeface="Times New Roman" pitchFamily="18" charset="0"/>
              </a:rPr>
              <a:t>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детската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градина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През</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учебната</a:t>
            </a:r>
            <a:r>
              <a:rPr lang="en-AU" dirty="0">
                <a:latin typeface="Times New Roman" pitchFamily="18" charset="0"/>
                <a:cs typeface="Times New Roman" pitchFamily="18" charset="0"/>
              </a:rPr>
              <a:t> </a:t>
            </a:r>
            <a:r>
              <a:rPr lang="en-AU" dirty="0" err="1" smtClean="0">
                <a:latin typeface="Times New Roman" pitchFamily="18" charset="0"/>
                <a:cs typeface="Times New Roman" pitchFamily="18" charset="0"/>
              </a:rPr>
              <a:t>година</a:t>
            </a:r>
            <a:r>
              <a:rPr lang="en-AU" dirty="0" smtClean="0">
                <a:latin typeface="Times New Roman" pitchFamily="18" charset="0"/>
                <a:cs typeface="Times New Roman" pitchFamily="18" charset="0"/>
              </a:rPr>
              <a:t> </a:t>
            </a:r>
            <a:r>
              <a:rPr lang="en-AU" dirty="0" err="1">
                <a:latin typeface="Times New Roman" pitchFamily="18" charset="0"/>
                <a:cs typeface="Times New Roman" pitchFamily="18" charset="0"/>
              </a:rPr>
              <a:t>децата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участници</a:t>
            </a:r>
            <a:r>
              <a:rPr lang="en-AU" dirty="0">
                <a:latin typeface="Times New Roman" pitchFamily="18" charset="0"/>
                <a:cs typeface="Times New Roman" pitchFamily="18" charset="0"/>
              </a:rPr>
              <a:t> в </a:t>
            </a:r>
            <a:r>
              <a:rPr lang="en-AU" dirty="0" err="1">
                <a:latin typeface="Times New Roman" pitchFamily="18" charset="0"/>
                <a:cs typeface="Times New Roman" pitchFamily="18" charset="0"/>
              </a:rPr>
              <a:t>национални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конкурси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също</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бяха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удостоени</a:t>
            </a:r>
            <a:r>
              <a:rPr lang="en-AU" dirty="0">
                <a:latin typeface="Times New Roman" pitchFamily="18" charset="0"/>
                <a:cs typeface="Times New Roman" pitchFamily="18" charset="0"/>
              </a:rPr>
              <a:t> с </a:t>
            </a:r>
            <a:r>
              <a:rPr lang="en-AU" dirty="0" err="1">
                <a:latin typeface="Times New Roman" pitchFamily="18" charset="0"/>
                <a:cs typeface="Times New Roman" pitchFamily="18" charset="0"/>
              </a:rPr>
              <a:t>грамоти</a:t>
            </a:r>
            <a:r>
              <a:rPr lang="en-AU" dirty="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pic>
        <p:nvPicPr>
          <p:cNvPr id="5" name="Картина 4" descr="http://www.dg-edelvais.com/images/gallery/2022-iznenada/iznenadi-11.jpg"/>
          <p:cNvPicPr/>
          <p:nvPr/>
        </p:nvPicPr>
        <p:blipFill>
          <a:blip r:embed="rId3"/>
          <a:srcRect/>
          <a:stretch>
            <a:fillRect/>
          </a:stretch>
        </p:blipFill>
        <p:spPr bwMode="auto">
          <a:xfrm>
            <a:off x="999385" y="3862941"/>
            <a:ext cx="3816464" cy="2376929"/>
          </a:xfrm>
          <a:prstGeom prst="rect">
            <a:avLst/>
          </a:prstGeom>
          <a:noFill/>
          <a:ln w="9525">
            <a:noFill/>
            <a:miter lim="800000"/>
            <a:headEnd/>
            <a:tailEnd/>
          </a:ln>
        </p:spPr>
      </p:pic>
      <p:pic>
        <p:nvPicPr>
          <p:cNvPr id="7" name="Картина 6" descr="http://www.dg-edelvais.com/images/gallery/2022-grupa/grupa-03.jpg"/>
          <p:cNvPicPr/>
          <p:nvPr/>
        </p:nvPicPr>
        <p:blipFill>
          <a:blip r:embed="rId4"/>
          <a:srcRect/>
          <a:stretch>
            <a:fillRect/>
          </a:stretch>
        </p:blipFill>
        <p:spPr bwMode="auto">
          <a:xfrm>
            <a:off x="5652120" y="3467230"/>
            <a:ext cx="2213992" cy="3168352"/>
          </a:xfrm>
          <a:prstGeom prst="rect">
            <a:avLst/>
          </a:prstGeom>
          <a:noFill/>
          <a:ln w="9525">
            <a:noFill/>
            <a:miter lim="800000"/>
            <a:headEnd/>
            <a:tailEnd/>
          </a:ln>
        </p:spPr>
      </p:pic>
    </p:spTree>
    <p:extLst>
      <p:ext uri="{BB962C8B-B14F-4D97-AF65-F5344CB8AC3E}">
        <p14:creationId xmlns:p14="http://schemas.microsoft.com/office/powerpoint/2010/main" val="15792555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Картина 2">
            <a:extLst>
              <a:ext uri="{FF2B5EF4-FFF2-40B4-BE49-F238E27FC236}">
                <a16:creationId xmlns="" xmlns:a16="http://schemas.microsoft.com/office/drawing/2014/main" id="{AC7FED15-1E51-408A-A1EE-D8648C4CAF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65"/>
            <a:ext cx="9144000" cy="6858000"/>
          </a:xfrm>
          <a:prstGeom prst="rect">
            <a:avLst/>
          </a:prstGeom>
        </p:spPr>
      </p:pic>
      <p:sp>
        <p:nvSpPr>
          <p:cNvPr id="6" name="Правоъгълник 5">
            <a:extLst>
              <a:ext uri="{FF2B5EF4-FFF2-40B4-BE49-F238E27FC236}">
                <a16:creationId xmlns="" xmlns:a16="http://schemas.microsoft.com/office/drawing/2014/main" id="{CDCE89D8-B691-4692-B3F5-379F0D53892B}"/>
              </a:ext>
            </a:extLst>
          </p:cNvPr>
          <p:cNvSpPr/>
          <p:nvPr/>
        </p:nvSpPr>
        <p:spPr>
          <a:xfrm>
            <a:off x="323528" y="620688"/>
            <a:ext cx="8280920" cy="369332"/>
          </a:xfrm>
          <a:prstGeom prst="rect">
            <a:avLst/>
          </a:prstGeom>
        </p:spPr>
        <p:txBody>
          <a:bodyPr wrap="square">
            <a:spAutoFit/>
          </a:bodyPr>
          <a:lstStyle/>
          <a:p>
            <a:pPr algn="just"/>
            <a:endParaRPr lang="bg-BG" dirty="0">
              <a:latin typeface="Times New Roman" panose="02020603050405020304" pitchFamily="18" charset="0"/>
              <a:cs typeface="Times New Roman" panose="02020603050405020304" pitchFamily="18" charset="0"/>
            </a:endParaRPr>
          </a:p>
        </p:txBody>
      </p:sp>
      <p:pic>
        <p:nvPicPr>
          <p:cNvPr id="5" name="Картина 4" descr="http://www.dg-edelvais.com/images/gallery/2023-slancho/slancho-17.jpg"/>
          <p:cNvPicPr/>
          <p:nvPr/>
        </p:nvPicPr>
        <p:blipFill>
          <a:blip r:embed="rId3"/>
          <a:srcRect/>
          <a:stretch>
            <a:fillRect/>
          </a:stretch>
        </p:blipFill>
        <p:spPr bwMode="auto">
          <a:xfrm>
            <a:off x="314174" y="620688"/>
            <a:ext cx="4545858" cy="4892389"/>
          </a:xfrm>
          <a:prstGeom prst="rect">
            <a:avLst/>
          </a:prstGeom>
          <a:noFill/>
          <a:ln w="9525">
            <a:noFill/>
            <a:miter lim="800000"/>
            <a:headEnd/>
            <a:tailEnd/>
          </a:ln>
        </p:spPr>
      </p:pic>
      <p:pic>
        <p:nvPicPr>
          <p:cNvPr id="7" name="Картина 6" descr="http://www.dg-edelvais.com/images/gallery/2023-pojelania/pojelania-10.jpg"/>
          <p:cNvPicPr/>
          <p:nvPr/>
        </p:nvPicPr>
        <p:blipFill>
          <a:blip r:embed="rId4"/>
          <a:srcRect/>
          <a:stretch>
            <a:fillRect/>
          </a:stretch>
        </p:blipFill>
        <p:spPr bwMode="auto">
          <a:xfrm>
            <a:off x="5148064" y="622005"/>
            <a:ext cx="3456384" cy="4891072"/>
          </a:xfrm>
          <a:prstGeom prst="rect">
            <a:avLst/>
          </a:prstGeom>
          <a:noFill/>
          <a:ln w="9525">
            <a:noFill/>
            <a:miter lim="800000"/>
            <a:headEnd/>
            <a:tailEnd/>
          </a:ln>
        </p:spPr>
      </p:pic>
    </p:spTree>
    <p:extLst>
      <p:ext uri="{BB962C8B-B14F-4D97-AF65-F5344CB8AC3E}">
        <p14:creationId xmlns:p14="http://schemas.microsoft.com/office/powerpoint/2010/main" val="132729816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Картина 2">
            <a:extLst>
              <a:ext uri="{FF2B5EF4-FFF2-40B4-BE49-F238E27FC236}">
                <a16:creationId xmlns="" xmlns:a16="http://schemas.microsoft.com/office/drawing/2014/main" id="{AC7FED15-1E51-408A-A1EE-D8648C4CAF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65"/>
            <a:ext cx="9144000" cy="6858000"/>
          </a:xfrm>
          <a:prstGeom prst="rect">
            <a:avLst/>
          </a:prstGeom>
        </p:spPr>
      </p:pic>
      <p:sp>
        <p:nvSpPr>
          <p:cNvPr id="6" name="Правоъгълник 5">
            <a:extLst>
              <a:ext uri="{FF2B5EF4-FFF2-40B4-BE49-F238E27FC236}">
                <a16:creationId xmlns="" xmlns:a16="http://schemas.microsoft.com/office/drawing/2014/main" id="{CDCE89D8-B691-4692-B3F5-379F0D53892B}"/>
              </a:ext>
            </a:extLst>
          </p:cNvPr>
          <p:cNvSpPr/>
          <p:nvPr/>
        </p:nvSpPr>
        <p:spPr>
          <a:xfrm>
            <a:off x="323528" y="620688"/>
            <a:ext cx="8280920" cy="369332"/>
          </a:xfrm>
          <a:prstGeom prst="rect">
            <a:avLst/>
          </a:prstGeom>
        </p:spPr>
        <p:txBody>
          <a:bodyPr wrap="square">
            <a:spAutoFit/>
          </a:bodyPr>
          <a:lstStyle/>
          <a:p>
            <a:pPr algn="just"/>
            <a:endParaRPr lang="bg-BG" dirty="0">
              <a:latin typeface="Times New Roman" panose="02020603050405020304" pitchFamily="18" charset="0"/>
              <a:cs typeface="Times New Roman" panose="02020603050405020304" pitchFamily="18" charset="0"/>
            </a:endParaRPr>
          </a:p>
        </p:txBody>
      </p:sp>
      <p:sp>
        <p:nvSpPr>
          <p:cNvPr id="2" name="Правоъгълник 1"/>
          <p:cNvSpPr/>
          <p:nvPr/>
        </p:nvSpPr>
        <p:spPr>
          <a:xfrm>
            <a:off x="35496" y="297522"/>
            <a:ext cx="8856984" cy="646331"/>
          </a:xfrm>
          <a:prstGeom prst="rect">
            <a:avLst/>
          </a:prstGeom>
        </p:spPr>
        <p:txBody>
          <a:bodyPr wrap="square">
            <a:spAutoFit/>
          </a:bodyPr>
          <a:lstStyle/>
          <a:p>
            <a:pPr lvl="0"/>
            <a:r>
              <a:rPr lang="bg-BG" dirty="0" smtClean="0">
                <a:latin typeface="Times New Roman" pitchFamily="18" charset="0"/>
                <a:cs typeface="Times New Roman" pitchFamily="18" charset="0"/>
              </a:rPr>
              <a:t>   </a:t>
            </a:r>
            <a:r>
              <a:rPr lang="en-AU" dirty="0" smtClean="0">
                <a:latin typeface="Times New Roman" pitchFamily="18" charset="0"/>
                <a:cs typeface="Times New Roman" pitchFamily="18" charset="0"/>
              </a:rPr>
              <a:t>ДГ </a:t>
            </a:r>
            <a:r>
              <a:rPr lang="en-AU" dirty="0" err="1">
                <a:latin typeface="Times New Roman" pitchFamily="18" charset="0"/>
                <a:cs typeface="Times New Roman" pitchFamily="18" charset="0"/>
              </a:rPr>
              <a:t>участва</a:t>
            </a:r>
            <a:r>
              <a:rPr lang="en-AU" dirty="0">
                <a:latin typeface="Times New Roman" pitchFamily="18" charset="0"/>
                <a:cs typeface="Times New Roman" pitchFamily="18" charset="0"/>
              </a:rPr>
              <a:t> в НП</a:t>
            </a:r>
            <a:r>
              <a:rPr lang="bg-BG" dirty="0">
                <a:latin typeface="Times New Roman" pitchFamily="18" charset="0"/>
                <a:cs typeface="Times New Roman" pitchFamily="18" charset="0"/>
              </a:rPr>
              <a:t> </a:t>
            </a:r>
            <a:r>
              <a:rPr lang="en-AU" dirty="0">
                <a:latin typeface="Times New Roman" pitchFamily="18" charset="0"/>
                <a:cs typeface="Times New Roman" pitchFamily="18" charset="0"/>
              </a:rPr>
              <a:t>,,</a:t>
            </a:r>
            <a:r>
              <a:rPr lang="bg-BG" dirty="0">
                <a:latin typeface="Times New Roman" pitchFamily="18" charset="0"/>
                <a:cs typeface="Times New Roman" pitchFamily="18" charset="0"/>
              </a:rPr>
              <a:t>Хубаво е в детската градина”. </a:t>
            </a:r>
            <a:r>
              <a:rPr lang="en-AU" dirty="0" err="1">
                <a:latin typeface="Times New Roman" pitchFamily="18" charset="0"/>
                <a:cs typeface="Times New Roman" pitchFamily="18" charset="0"/>
              </a:rPr>
              <a:t>Реализацията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проекта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се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осъществи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от</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учителите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гр</a:t>
            </a:r>
            <a:r>
              <a:rPr lang="en-AU" dirty="0">
                <a:latin typeface="Times New Roman" pitchFamily="18" charset="0"/>
                <a:cs typeface="Times New Roman" pitchFamily="18" charset="0"/>
              </a:rPr>
              <a:t>.</a:t>
            </a:r>
            <a:r>
              <a:rPr lang="bg-BG" dirty="0">
                <a:latin typeface="Times New Roman" pitchFamily="18" charset="0"/>
                <a:cs typeface="Times New Roman" pitchFamily="18" charset="0"/>
              </a:rPr>
              <a:t> </a:t>
            </a:r>
            <a:r>
              <a:rPr lang="en-AU" dirty="0">
                <a:latin typeface="Times New Roman" pitchFamily="18" charset="0"/>
                <a:cs typeface="Times New Roman" pitchFamily="18" charset="0"/>
              </a:rPr>
              <a:t>,,</a:t>
            </a:r>
            <a:r>
              <a:rPr lang="bg-BG" dirty="0" err="1">
                <a:latin typeface="Times New Roman" pitchFamily="18" charset="0"/>
                <a:cs typeface="Times New Roman" pitchFamily="18" charset="0"/>
              </a:rPr>
              <a:t>Ежко</a:t>
            </a:r>
            <a:r>
              <a:rPr lang="en-AU" dirty="0">
                <a:latin typeface="Times New Roman" pitchFamily="18" charset="0"/>
                <a:cs typeface="Times New Roman" pitchFamily="18" charset="0"/>
              </a:rPr>
              <a:t>” . </a:t>
            </a:r>
            <a:endParaRPr lang="en-US" dirty="0">
              <a:latin typeface="Times New Roman" pitchFamily="18" charset="0"/>
              <a:cs typeface="Times New Roman" pitchFamily="18" charset="0"/>
            </a:endParaRPr>
          </a:p>
        </p:txBody>
      </p:sp>
      <p:pic>
        <p:nvPicPr>
          <p:cNvPr id="5" name="Картина 4" descr="http://www.dg-edelvais.com/images/gallery/2023-hubavo/hubavo-8.jpg"/>
          <p:cNvPicPr/>
          <p:nvPr/>
        </p:nvPicPr>
        <p:blipFill>
          <a:blip r:embed="rId3"/>
          <a:srcRect/>
          <a:stretch>
            <a:fillRect/>
          </a:stretch>
        </p:blipFill>
        <p:spPr bwMode="auto">
          <a:xfrm>
            <a:off x="190709" y="1556792"/>
            <a:ext cx="4225652" cy="4081636"/>
          </a:xfrm>
          <a:prstGeom prst="rect">
            <a:avLst/>
          </a:prstGeom>
          <a:noFill/>
          <a:ln w="9525">
            <a:noFill/>
            <a:miter lim="800000"/>
            <a:headEnd/>
            <a:tailEnd/>
          </a:ln>
        </p:spPr>
      </p:pic>
      <p:pic>
        <p:nvPicPr>
          <p:cNvPr id="7" name="Картина 6" descr="http://www.dg-edelvais.com/images/gallery/2023-sporten/sporten-02.jpg"/>
          <p:cNvPicPr/>
          <p:nvPr/>
        </p:nvPicPr>
        <p:blipFill>
          <a:blip r:embed="rId4"/>
          <a:srcRect/>
          <a:stretch>
            <a:fillRect/>
          </a:stretch>
        </p:blipFill>
        <p:spPr bwMode="auto">
          <a:xfrm>
            <a:off x="4646854" y="1556792"/>
            <a:ext cx="4225652" cy="4084043"/>
          </a:xfrm>
          <a:prstGeom prst="rect">
            <a:avLst/>
          </a:prstGeom>
          <a:noFill/>
          <a:ln w="9525">
            <a:noFill/>
            <a:miter lim="800000"/>
            <a:headEnd/>
            <a:tailEnd/>
          </a:ln>
        </p:spPr>
      </p:pic>
    </p:spTree>
    <p:extLst>
      <p:ext uri="{BB962C8B-B14F-4D97-AF65-F5344CB8AC3E}">
        <p14:creationId xmlns:p14="http://schemas.microsoft.com/office/powerpoint/2010/main" val="8856571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Картина 2">
            <a:extLst>
              <a:ext uri="{FF2B5EF4-FFF2-40B4-BE49-F238E27FC236}">
                <a16:creationId xmlns="" xmlns:a16="http://schemas.microsoft.com/office/drawing/2014/main" id="{6F69E467-77A6-4368-9AD2-E893E54868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73" y="0"/>
            <a:ext cx="9144000" cy="6858000"/>
          </a:xfrm>
          <a:prstGeom prst="rect">
            <a:avLst/>
          </a:prstGeom>
        </p:spPr>
      </p:pic>
      <p:sp>
        <p:nvSpPr>
          <p:cNvPr id="2" name="Правоъгълник 1"/>
          <p:cNvSpPr/>
          <p:nvPr/>
        </p:nvSpPr>
        <p:spPr>
          <a:xfrm>
            <a:off x="259551" y="19472"/>
            <a:ext cx="8568952" cy="4247317"/>
          </a:xfrm>
          <a:prstGeom prst="rect">
            <a:avLst/>
          </a:prstGeom>
        </p:spPr>
        <p:txBody>
          <a:bodyPr wrap="square">
            <a:spAutoFit/>
          </a:bodyPr>
          <a:lstStyle/>
          <a:p>
            <a:r>
              <a:rPr lang="bg-BG" dirty="0"/>
              <a:t> </a:t>
            </a:r>
            <a:r>
              <a:rPr lang="bg-BG" dirty="0">
                <a:latin typeface="Times New Roman" pitchFamily="18" charset="0"/>
                <a:cs typeface="Times New Roman" pitchFamily="18" charset="0"/>
              </a:rPr>
              <a:t>През учебната година бяха чествани националния празник, официални празници, дни на национални герои и будители. Инициативите свързани с международни дати, които са отбелязани бяха:</a:t>
            </a:r>
            <a:endParaRPr lang="en-US" dirty="0">
              <a:latin typeface="Times New Roman" pitchFamily="18" charset="0"/>
              <a:cs typeface="Times New Roman" pitchFamily="18" charset="0"/>
            </a:endParaRPr>
          </a:p>
          <a:p>
            <a:pPr lvl="0"/>
            <a:r>
              <a:rPr lang="bg-BG" dirty="0">
                <a:latin typeface="Times New Roman" pitchFamily="18" charset="0"/>
                <a:cs typeface="Times New Roman" pitchFamily="18" charset="0"/>
              </a:rPr>
              <a:t>16 ноември – Международен ден на </a:t>
            </a:r>
            <a:r>
              <a:rPr lang="bg-BG" dirty="0" smtClean="0">
                <a:latin typeface="Times New Roman" pitchFamily="18" charset="0"/>
                <a:cs typeface="Times New Roman" pitchFamily="18" charset="0"/>
              </a:rPr>
              <a:t>толерантността;</a:t>
            </a:r>
          </a:p>
          <a:p>
            <a:pPr lvl="0"/>
            <a:endParaRPr lang="bg-BG" dirty="0">
              <a:latin typeface="Times New Roman" pitchFamily="18" charset="0"/>
              <a:cs typeface="Times New Roman" pitchFamily="18" charset="0"/>
            </a:endParaRPr>
          </a:p>
          <a:p>
            <a:pPr lvl="0"/>
            <a:endParaRPr lang="bg-BG" dirty="0" smtClean="0">
              <a:latin typeface="Times New Roman" pitchFamily="18" charset="0"/>
              <a:cs typeface="Times New Roman" pitchFamily="18" charset="0"/>
            </a:endParaRPr>
          </a:p>
          <a:p>
            <a:pPr lvl="0"/>
            <a:endParaRPr lang="bg-BG" dirty="0">
              <a:latin typeface="Times New Roman" pitchFamily="18" charset="0"/>
              <a:cs typeface="Times New Roman" pitchFamily="18" charset="0"/>
            </a:endParaRPr>
          </a:p>
          <a:p>
            <a:pPr lvl="0"/>
            <a:endParaRPr lang="bg-BG" dirty="0" smtClean="0">
              <a:latin typeface="Times New Roman" pitchFamily="18" charset="0"/>
              <a:cs typeface="Times New Roman" pitchFamily="18" charset="0"/>
            </a:endParaRPr>
          </a:p>
          <a:p>
            <a:pPr lvl="0"/>
            <a:endParaRPr lang="bg-BG" dirty="0">
              <a:latin typeface="Times New Roman" pitchFamily="18" charset="0"/>
              <a:cs typeface="Times New Roman" pitchFamily="18" charset="0"/>
            </a:endParaRPr>
          </a:p>
          <a:p>
            <a:pPr lvl="0"/>
            <a:endParaRPr lang="en-US" dirty="0">
              <a:latin typeface="Times New Roman" pitchFamily="18" charset="0"/>
              <a:cs typeface="Times New Roman" pitchFamily="18" charset="0"/>
            </a:endParaRPr>
          </a:p>
          <a:p>
            <a:pPr lvl="0"/>
            <a:endParaRPr lang="bg-BG" dirty="0" smtClean="0">
              <a:latin typeface="Times New Roman" pitchFamily="18" charset="0"/>
              <a:cs typeface="Times New Roman" pitchFamily="18" charset="0"/>
            </a:endParaRPr>
          </a:p>
          <a:p>
            <a:pPr lvl="0"/>
            <a:r>
              <a:rPr lang="bg-BG" dirty="0" smtClean="0">
                <a:latin typeface="Times New Roman" pitchFamily="18" charset="0"/>
                <a:cs typeface="Times New Roman" pitchFamily="18" charset="0"/>
              </a:rPr>
              <a:t>22 март- Световен </a:t>
            </a:r>
            <a:r>
              <a:rPr lang="bg-BG" dirty="0">
                <a:latin typeface="Times New Roman" pitchFamily="18" charset="0"/>
                <a:cs typeface="Times New Roman" pitchFamily="18" charset="0"/>
              </a:rPr>
              <a:t>ден на </a:t>
            </a:r>
            <a:r>
              <a:rPr lang="bg-BG" dirty="0" smtClean="0">
                <a:latin typeface="Times New Roman" pitchFamily="18" charset="0"/>
                <a:cs typeface="Times New Roman" pitchFamily="18" charset="0"/>
              </a:rPr>
              <a:t>водата - </a:t>
            </a:r>
            <a:r>
              <a:rPr lang="bg-BG" dirty="0">
                <a:latin typeface="Times New Roman" pitchFamily="18" charset="0"/>
                <a:cs typeface="Times New Roman" pitchFamily="18" charset="0"/>
              </a:rPr>
              <a:t>на </a:t>
            </a:r>
            <a:r>
              <a:rPr lang="bg-BG" dirty="0" smtClean="0">
                <a:latin typeface="Times New Roman" pitchFamily="18" charset="0"/>
                <a:cs typeface="Times New Roman" pitchFamily="18" charset="0"/>
              </a:rPr>
              <a:t>децата </a:t>
            </a:r>
            <a:r>
              <a:rPr lang="bg-BG" dirty="0">
                <a:latin typeface="Times New Roman" pitchFamily="18" charset="0"/>
                <a:cs typeface="Times New Roman" pitchFamily="18" charset="0"/>
              </a:rPr>
              <a:t>беше представена презентация по темата. По интересен и достъпен начин малчуганите </a:t>
            </a:r>
            <a:r>
              <a:rPr lang="bg-BG" dirty="0" smtClean="0">
                <a:latin typeface="Times New Roman" pitchFamily="18" charset="0"/>
                <a:cs typeface="Times New Roman" pitchFamily="18" charset="0"/>
              </a:rPr>
              <a:t>установиха, </a:t>
            </a:r>
            <a:r>
              <a:rPr lang="bg-BG" dirty="0">
                <a:latin typeface="Times New Roman" pitchFamily="18" charset="0"/>
                <a:cs typeface="Times New Roman" pitchFamily="18" charset="0"/>
              </a:rPr>
              <a:t>че чистата вода е </a:t>
            </a:r>
            <a:r>
              <a:rPr lang="bg-BG" dirty="0" smtClean="0">
                <a:latin typeface="Times New Roman" pitchFamily="18" charset="0"/>
                <a:cs typeface="Times New Roman" pitchFamily="18" charset="0"/>
              </a:rPr>
              <a:t>живот. Децата </a:t>
            </a:r>
            <a:r>
              <a:rPr lang="bg-BG" dirty="0">
                <a:latin typeface="Times New Roman" pitchFamily="18" charset="0"/>
                <a:cs typeface="Times New Roman" pitchFamily="18" charset="0"/>
              </a:rPr>
              <a:t>от всички групи направиха табла за водата  и научиха колко много начина има, за да пестим водата</a:t>
            </a:r>
            <a:r>
              <a:rPr lang="bg-BG" dirty="0" smtClean="0">
                <a:latin typeface="Times New Roman" pitchFamily="18" charset="0"/>
                <a:cs typeface="Times New Roman" pitchFamily="18" charset="0"/>
              </a:rPr>
              <a:t>.</a:t>
            </a:r>
          </a:p>
        </p:txBody>
      </p:sp>
      <p:pic>
        <p:nvPicPr>
          <p:cNvPr id="4" name="Картина 3" descr="http://www.dg-edelvais.com/images/gallery/2023-dobrota/kompleks-05.jpg"/>
          <p:cNvPicPr/>
          <p:nvPr/>
        </p:nvPicPr>
        <p:blipFill>
          <a:blip r:embed="rId3"/>
          <a:srcRect/>
          <a:stretch>
            <a:fillRect/>
          </a:stretch>
        </p:blipFill>
        <p:spPr bwMode="auto">
          <a:xfrm>
            <a:off x="5563902" y="692696"/>
            <a:ext cx="3456424" cy="2376264"/>
          </a:xfrm>
          <a:prstGeom prst="rect">
            <a:avLst/>
          </a:prstGeom>
          <a:noFill/>
          <a:ln w="9525">
            <a:noFill/>
            <a:miter lim="800000"/>
            <a:headEnd/>
            <a:tailEnd/>
          </a:ln>
        </p:spPr>
      </p:pic>
      <p:pic>
        <p:nvPicPr>
          <p:cNvPr id="5" name="Картина 4" descr="http://www.dg-edelvais.com/images/gallery/2023-den-den/den-den-03.jpg"/>
          <p:cNvPicPr/>
          <p:nvPr/>
        </p:nvPicPr>
        <p:blipFill>
          <a:blip r:embed="rId4"/>
          <a:srcRect/>
          <a:stretch>
            <a:fillRect/>
          </a:stretch>
        </p:blipFill>
        <p:spPr bwMode="auto">
          <a:xfrm>
            <a:off x="3203848" y="3902776"/>
            <a:ext cx="3407898" cy="2924944"/>
          </a:xfrm>
          <a:prstGeom prst="rect">
            <a:avLst/>
          </a:prstGeom>
          <a:noFill/>
          <a:ln w="9525">
            <a:noFill/>
            <a:miter lim="800000"/>
            <a:headEnd/>
            <a:tailEnd/>
          </a:ln>
        </p:spPr>
      </p:pic>
    </p:spTree>
    <p:extLst>
      <p:ext uri="{BB962C8B-B14F-4D97-AF65-F5344CB8AC3E}">
        <p14:creationId xmlns:p14="http://schemas.microsoft.com/office/powerpoint/2010/main" val="400790161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Картина 2">
            <a:extLst>
              <a:ext uri="{FF2B5EF4-FFF2-40B4-BE49-F238E27FC236}">
                <a16:creationId xmlns="" xmlns:a16="http://schemas.microsoft.com/office/drawing/2014/main" id="{AC7FED15-1E51-408A-A1EE-D8648C4CAF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65"/>
            <a:ext cx="9144000" cy="6858000"/>
          </a:xfrm>
          <a:prstGeom prst="rect">
            <a:avLst/>
          </a:prstGeom>
        </p:spPr>
      </p:pic>
      <p:sp>
        <p:nvSpPr>
          <p:cNvPr id="6" name="Правоъгълник 5">
            <a:extLst>
              <a:ext uri="{FF2B5EF4-FFF2-40B4-BE49-F238E27FC236}">
                <a16:creationId xmlns="" xmlns:a16="http://schemas.microsoft.com/office/drawing/2014/main" id="{CDCE89D8-B691-4692-B3F5-379F0D53892B}"/>
              </a:ext>
            </a:extLst>
          </p:cNvPr>
          <p:cNvSpPr/>
          <p:nvPr/>
        </p:nvSpPr>
        <p:spPr>
          <a:xfrm>
            <a:off x="323528" y="620688"/>
            <a:ext cx="8280920" cy="369332"/>
          </a:xfrm>
          <a:prstGeom prst="rect">
            <a:avLst/>
          </a:prstGeom>
        </p:spPr>
        <p:txBody>
          <a:bodyPr wrap="square">
            <a:spAutoFit/>
          </a:bodyPr>
          <a:lstStyle/>
          <a:p>
            <a:pPr algn="just"/>
            <a:endParaRPr lang="bg-BG" dirty="0">
              <a:latin typeface="Times New Roman" panose="02020603050405020304" pitchFamily="18" charset="0"/>
              <a:cs typeface="Times New Roman" panose="02020603050405020304" pitchFamily="18" charset="0"/>
            </a:endParaRPr>
          </a:p>
        </p:txBody>
      </p:sp>
      <p:sp>
        <p:nvSpPr>
          <p:cNvPr id="2" name="Правоъгълник 1"/>
          <p:cNvSpPr/>
          <p:nvPr/>
        </p:nvSpPr>
        <p:spPr>
          <a:xfrm>
            <a:off x="179512" y="188640"/>
            <a:ext cx="8784976" cy="5078313"/>
          </a:xfrm>
          <a:prstGeom prst="rect">
            <a:avLst/>
          </a:prstGeom>
        </p:spPr>
        <p:txBody>
          <a:bodyPr wrap="square">
            <a:spAutoFit/>
          </a:bodyPr>
          <a:lstStyle/>
          <a:p>
            <a:pPr lvl="0"/>
            <a:r>
              <a:rPr lang="en-AU" dirty="0">
                <a:latin typeface="Times New Roman" pitchFamily="18" charset="0"/>
                <a:cs typeface="Times New Roman" pitchFamily="18" charset="0"/>
              </a:rPr>
              <a:t>22 </a:t>
            </a:r>
            <a:r>
              <a:rPr lang="en-AU" dirty="0" err="1">
                <a:latin typeface="Times New Roman" pitchFamily="18" charset="0"/>
                <a:cs typeface="Times New Roman" pitchFamily="18" charset="0"/>
              </a:rPr>
              <a:t>април</a:t>
            </a:r>
            <a:r>
              <a:rPr lang="en-AU" dirty="0">
                <a:latin typeface="Times New Roman" pitchFamily="18" charset="0"/>
                <a:cs typeface="Times New Roman" pitchFamily="18" charset="0"/>
              </a:rPr>
              <a:t> – </a:t>
            </a:r>
            <a:r>
              <a:rPr lang="en-AU" dirty="0" err="1">
                <a:latin typeface="Times New Roman" pitchFamily="18" charset="0"/>
                <a:cs typeface="Times New Roman" pitchFamily="18" charset="0"/>
              </a:rPr>
              <a:t>Световен</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ден</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Земята</a:t>
            </a:r>
            <a:r>
              <a:rPr lang="bg-BG" dirty="0">
                <a:latin typeface="Times New Roman" pitchFamily="18" charset="0"/>
                <a:cs typeface="Times New Roman" pitchFamily="18" charset="0"/>
              </a:rPr>
              <a:t>-  н</a:t>
            </a:r>
            <a:r>
              <a:rPr lang="en-AU" dirty="0">
                <a:latin typeface="Times New Roman" pitchFamily="18" charset="0"/>
                <a:cs typeface="Times New Roman" pitchFamily="18" charset="0"/>
              </a:rPr>
              <a:t>а </a:t>
            </a:r>
            <a:r>
              <a:rPr lang="en-AU" dirty="0" err="1">
                <a:latin typeface="Times New Roman" pitchFamily="18" charset="0"/>
                <a:cs typeface="Times New Roman" pitchFamily="18" charset="0"/>
              </a:rPr>
              <a:t>този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ден</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се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организира</a:t>
            </a:r>
            <a:r>
              <a:rPr lang="bg-BG" dirty="0">
                <a:latin typeface="Times New Roman" pitchFamily="18" charset="0"/>
                <a:cs typeface="Times New Roman" pitchFamily="18" charset="0"/>
              </a:rPr>
              <a:t>ха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екологични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събития</a:t>
            </a:r>
            <a:r>
              <a:rPr lang="en-AU" dirty="0">
                <a:latin typeface="Times New Roman" pitchFamily="18" charset="0"/>
                <a:cs typeface="Times New Roman" pitchFamily="18" charset="0"/>
              </a:rPr>
              <a:t> и </a:t>
            </a:r>
            <a:r>
              <a:rPr lang="en-AU" dirty="0" err="1">
                <a:latin typeface="Times New Roman" pitchFamily="18" charset="0"/>
                <a:cs typeface="Times New Roman" pitchFamily="18" charset="0"/>
              </a:rPr>
              <a:t>инициативи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свързани</a:t>
            </a:r>
            <a:r>
              <a:rPr lang="en-AU" dirty="0">
                <a:latin typeface="Times New Roman" pitchFamily="18" charset="0"/>
                <a:cs typeface="Times New Roman" pitchFamily="18" charset="0"/>
              </a:rPr>
              <a:t> с </a:t>
            </a:r>
            <a:r>
              <a:rPr lang="en-AU" dirty="0" err="1">
                <a:latin typeface="Times New Roman" pitchFamily="18" charset="0"/>
                <a:cs typeface="Times New Roman" pitchFamily="18" charset="0"/>
              </a:rPr>
              <a:t>опазването</a:t>
            </a:r>
            <a:r>
              <a:rPr lang="en-AU" dirty="0">
                <a:latin typeface="Times New Roman" pitchFamily="18" charset="0"/>
                <a:cs typeface="Times New Roman" pitchFamily="18" charset="0"/>
              </a:rPr>
              <a:t> и </a:t>
            </a:r>
            <a:r>
              <a:rPr lang="en-AU" dirty="0" err="1">
                <a:latin typeface="Times New Roman" pitchFamily="18" charset="0"/>
                <a:cs typeface="Times New Roman" pitchFamily="18" charset="0"/>
              </a:rPr>
              <a:t>грижите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за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нашата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планета</a:t>
            </a:r>
            <a:r>
              <a:rPr lang="en-AU" dirty="0">
                <a:latin typeface="Times New Roman" pitchFamily="18" charset="0"/>
                <a:cs typeface="Times New Roman" pitchFamily="18" charset="0"/>
              </a:rPr>
              <a:t>. </a:t>
            </a:r>
            <a:r>
              <a:rPr lang="bg-BG" dirty="0" smtClean="0">
                <a:latin typeface="Times New Roman" pitchFamily="18" charset="0"/>
                <a:cs typeface="Times New Roman" pitchFamily="18" charset="0"/>
              </a:rPr>
              <a:t>Децата н</a:t>
            </a:r>
            <a:r>
              <a:rPr lang="en-AU" dirty="0" err="1" smtClean="0">
                <a:latin typeface="Times New Roman" pitchFamily="18" charset="0"/>
                <a:cs typeface="Times New Roman" pitchFamily="18" charset="0"/>
              </a:rPr>
              <a:t>арисуваха</a:t>
            </a:r>
            <a:r>
              <a:rPr lang="en-AU" dirty="0" smtClean="0">
                <a:latin typeface="Times New Roman" pitchFamily="18" charset="0"/>
                <a:cs typeface="Times New Roman" pitchFamily="18" charset="0"/>
              </a:rPr>
              <a:t> </a:t>
            </a:r>
            <a:r>
              <a:rPr lang="en-AU" dirty="0" err="1">
                <a:latin typeface="Times New Roman" pitchFamily="18" charset="0"/>
                <a:cs typeface="Times New Roman" pitchFamily="18" charset="0"/>
              </a:rPr>
              <a:t>картинки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свързани</a:t>
            </a:r>
            <a:r>
              <a:rPr lang="en-AU" dirty="0">
                <a:latin typeface="Times New Roman" pitchFamily="18" charset="0"/>
                <a:cs typeface="Times New Roman" pitchFamily="18" charset="0"/>
              </a:rPr>
              <a:t> с </a:t>
            </a:r>
            <a:r>
              <a:rPr lang="en-AU" dirty="0" err="1">
                <a:latin typeface="Times New Roman" pitchFamily="18" charset="0"/>
                <a:cs typeface="Times New Roman" pitchFamily="18" charset="0"/>
              </a:rPr>
              <a:t>деня</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Земята</a:t>
            </a:r>
            <a:r>
              <a:rPr lang="en-AU" dirty="0">
                <a:latin typeface="Times New Roman" pitchFamily="18" charset="0"/>
                <a:cs typeface="Times New Roman" pitchFamily="18" charset="0"/>
              </a:rPr>
              <a:t> и </a:t>
            </a:r>
            <a:r>
              <a:rPr lang="en-AU" dirty="0" err="1">
                <a:latin typeface="Times New Roman" pitchFamily="18" charset="0"/>
                <a:cs typeface="Times New Roman" pitchFamily="18" charset="0"/>
              </a:rPr>
              <a:t>нейното</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опазване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посадиха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цветя</a:t>
            </a:r>
            <a:r>
              <a:rPr lang="bg-BG" dirty="0">
                <a:latin typeface="Times New Roman" pitchFamily="18" charset="0"/>
                <a:cs typeface="Times New Roman" pitchFamily="18" charset="0"/>
              </a:rPr>
              <a:t> 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дръвчета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почистиха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част</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от</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двора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a:t>
            </a:r>
            <a:r>
              <a:rPr lang="en-AU" dirty="0">
                <a:latin typeface="Times New Roman" pitchFamily="18" charset="0"/>
                <a:cs typeface="Times New Roman" pitchFamily="18" charset="0"/>
              </a:rPr>
              <a:t> ДГ и </a:t>
            </a:r>
            <a:r>
              <a:rPr lang="en-AU" dirty="0" err="1">
                <a:latin typeface="Times New Roman" pitchFamily="18" charset="0"/>
                <a:cs typeface="Times New Roman" pitchFamily="18" charset="0"/>
              </a:rPr>
              <a:t>изхвърлиха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отпадъците</a:t>
            </a:r>
            <a:r>
              <a:rPr lang="en-AU" dirty="0">
                <a:latin typeface="Times New Roman" pitchFamily="18" charset="0"/>
                <a:cs typeface="Times New Roman" pitchFamily="18" charset="0"/>
              </a:rPr>
              <a:t> в </a:t>
            </a:r>
            <a:r>
              <a:rPr lang="en-AU" dirty="0" err="1">
                <a:latin typeface="Times New Roman" pitchFamily="18" charset="0"/>
                <a:cs typeface="Times New Roman" pitchFamily="18" charset="0"/>
              </a:rPr>
              <a:t>контейнерите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за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разделно</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събиране</a:t>
            </a:r>
            <a:r>
              <a:rPr lang="bg-BG" dirty="0">
                <a:latin typeface="Times New Roman" pitchFamily="18" charset="0"/>
                <a:cs typeface="Times New Roman" pitchFamily="18" charset="0"/>
              </a:rPr>
              <a:t>.</a:t>
            </a:r>
            <a:endParaRPr lang="en-US" dirty="0">
              <a:latin typeface="Times New Roman" pitchFamily="18" charset="0"/>
              <a:cs typeface="Times New Roman" pitchFamily="18" charset="0"/>
            </a:endParaRPr>
          </a:p>
          <a:p>
            <a:pPr lvl="0"/>
            <a:endParaRPr lang="bg-BG" dirty="0" smtClean="0">
              <a:latin typeface="Times New Roman" pitchFamily="18" charset="0"/>
              <a:cs typeface="Times New Roman" pitchFamily="18" charset="0"/>
            </a:endParaRPr>
          </a:p>
          <a:p>
            <a:pPr lvl="0"/>
            <a:endParaRPr lang="bg-BG" dirty="0">
              <a:latin typeface="Times New Roman" pitchFamily="18" charset="0"/>
              <a:cs typeface="Times New Roman" pitchFamily="18" charset="0"/>
            </a:endParaRPr>
          </a:p>
          <a:p>
            <a:pPr lvl="0"/>
            <a:endParaRPr lang="bg-BG" dirty="0" smtClean="0">
              <a:latin typeface="Times New Roman" pitchFamily="18" charset="0"/>
              <a:cs typeface="Times New Roman" pitchFamily="18" charset="0"/>
            </a:endParaRPr>
          </a:p>
          <a:p>
            <a:pPr lvl="0"/>
            <a:endParaRPr lang="bg-BG" dirty="0">
              <a:latin typeface="Times New Roman" pitchFamily="18" charset="0"/>
              <a:cs typeface="Times New Roman" pitchFamily="18" charset="0"/>
            </a:endParaRPr>
          </a:p>
          <a:p>
            <a:pPr lvl="0"/>
            <a:endParaRPr lang="bg-BG" dirty="0" smtClean="0">
              <a:latin typeface="Times New Roman" pitchFamily="18" charset="0"/>
              <a:cs typeface="Times New Roman" pitchFamily="18" charset="0"/>
            </a:endParaRPr>
          </a:p>
          <a:p>
            <a:pPr lvl="0"/>
            <a:endParaRPr lang="bg-BG" dirty="0">
              <a:latin typeface="Times New Roman" pitchFamily="18" charset="0"/>
              <a:cs typeface="Times New Roman" pitchFamily="18" charset="0"/>
            </a:endParaRPr>
          </a:p>
          <a:p>
            <a:pPr lvl="0"/>
            <a:endParaRPr lang="bg-BG" dirty="0" smtClean="0">
              <a:latin typeface="Times New Roman" pitchFamily="18" charset="0"/>
              <a:cs typeface="Times New Roman" pitchFamily="18" charset="0"/>
            </a:endParaRPr>
          </a:p>
          <a:p>
            <a:pPr lvl="0"/>
            <a:endParaRPr lang="bg-BG" dirty="0">
              <a:latin typeface="Times New Roman" pitchFamily="18" charset="0"/>
              <a:cs typeface="Times New Roman" pitchFamily="18" charset="0"/>
            </a:endParaRPr>
          </a:p>
          <a:p>
            <a:pPr lvl="0"/>
            <a:endParaRPr lang="bg-BG" dirty="0" smtClean="0">
              <a:latin typeface="Times New Roman" pitchFamily="18" charset="0"/>
              <a:cs typeface="Times New Roman" pitchFamily="18" charset="0"/>
            </a:endParaRPr>
          </a:p>
          <a:p>
            <a:pPr lvl="0"/>
            <a:endParaRPr lang="bg-BG" dirty="0">
              <a:latin typeface="Times New Roman" pitchFamily="18" charset="0"/>
              <a:cs typeface="Times New Roman" pitchFamily="18" charset="0"/>
            </a:endParaRPr>
          </a:p>
          <a:p>
            <a:pPr lvl="0"/>
            <a:endParaRPr lang="bg-BG" dirty="0" smtClean="0">
              <a:latin typeface="Times New Roman" pitchFamily="18" charset="0"/>
              <a:cs typeface="Times New Roman" pitchFamily="18" charset="0"/>
            </a:endParaRPr>
          </a:p>
          <a:p>
            <a:pPr lvl="0"/>
            <a:endParaRPr lang="bg-BG" dirty="0">
              <a:latin typeface="Times New Roman" pitchFamily="18" charset="0"/>
              <a:cs typeface="Times New Roman" pitchFamily="18" charset="0"/>
            </a:endParaRPr>
          </a:p>
          <a:p>
            <a:pPr lvl="0"/>
            <a:endParaRPr lang="bg-BG" dirty="0" smtClean="0">
              <a:latin typeface="Times New Roman" pitchFamily="18" charset="0"/>
              <a:cs typeface="Times New Roman" pitchFamily="18" charset="0"/>
            </a:endParaRPr>
          </a:p>
        </p:txBody>
      </p:sp>
      <p:pic>
        <p:nvPicPr>
          <p:cNvPr id="5" name="Картина 4" descr="https://www.dg-edelvais.com/images/gallery/2023-posadim/podavam-05.jpg"/>
          <p:cNvPicPr/>
          <p:nvPr/>
        </p:nvPicPr>
        <p:blipFill>
          <a:blip r:embed="rId3">
            <a:extLst>
              <a:ext uri="{28A0092B-C50C-407E-A947-70E740481C1C}">
                <a14:useLocalDpi xmlns:a14="http://schemas.microsoft.com/office/drawing/2010/main" val="0"/>
              </a:ext>
            </a:extLst>
          </a:blip>
          <a:srcRect/>
          <a:stretch>
            <a:fillRect/>
          </a:stretch>
        </p:blipFill>
        <p:spPr bwMode="auto">
          <a:xfrm>
            <a:off x="198031" y="2996952"/>
            <a:ext cx="2616504" cy="2944203"/>
          </a:xfrm>
          <a:prstGeom prst="rect">
            <a:avLst/>
          </a:prstGeom>
          <a:noFill/>
          <a:ln>
            <a:noFill/>
          </a:ln>
        </p:spPr>
      </p:pic>
      <p:pic>
        <p:nvPicPr>
          <p:cNvPr id="7" name="Картина 6" descr="https://www.dg-edelvais.com/images/gallery/2023-zasajdane/zasajdane-07.jpg"/>
          <p:cNvPicPr/>
          <p:nvPr/>
        </p:nvPicPr>
        <p:blipFill>
          <a:blip r:embed="rId4">
            <a:extLst>
              <a:ext uri="{28A0092B-C50C-407E-A947-70E740481C1C}">
                <a14:useLocalDpi xmlns:a14="http://schemas.microsoft.com/office/drawing/2010/main" val="0"/>
              </a:ext>
            </a:extLst>
          </a:blip>
          <a:srcRect/>
          <a:stretch>
            <a:fillRect/>
          </a:stretch>
        </p:blipFill>
        <p:spPr bwMode="auto">
          <a:xfrm>
            <a:off x="6660232" y="2996952"/>
            <a:ext cx="2280107" cy="2944203"/>
          </a:xfrm>
          <a:prstGeom prst="rect">
            <a:avLst/>
          </a:prstGeom>
          <a:noFill/>
          <a:ln>
            <a:noFill/>
          </a:ln>
        </p:spPr>
      </p:pic>
      <p:pic>
        <p:nvPicPr>
          <p:cNvPr id="8" name="Картина 7" descr="https://www.dg-edelvais.com/images/gallery/2023-opakovka/lopatka-03.jpg"/>
          <p:cNvPicPr/>
          <p:nvPr/>
        </p:nvPicPr>
        <p:blipFill>
          <a:blip r:embed="rId5">
            <a:extLst>
              <a:ext uri="{28A0092B-C50C-407E-A947-70E740481C1C}">
                <a14:useLocalDpi xmlns:a14="http://schemas.microsoft.com/office/drawing/2010/main" val="0"/>
              </a:ext>
            </a:extLst>
          </a:blip>
          <a:srcRect/>
          <a:stretch>
            <a:fillRect/>
          </a:stretch>
        </p:blipFill>
        <p:spPr bwMode="auto">
          <a:xfrm>
            <a:off x="2915816" y="1700808"/>
            <a:ext cx="3455974" cy="3216905"/>
          </a:xfrm>
          <a:prstGeom prst="rect">
            <a:avLst/>
          </a:prstGeom>
          <a:noFill/>
          <a:ln>
            <a:noFill/>
          </a:ln>
        </p:spPr>
      </p:pic>
    </p:spTree>
    <p:extLst>
      <p:ext uri="{BB962C8B-B14F-4D97-AF65-F5344CB8AC3E}">
        <p14:creationId xmlns:p14="http://schemas.microsoft.com/office/powerpoint/2010/main" val="13100550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Картина 2">
            <a:extLst>
              <a:ext uri="{FF2B5EF4-FFF2-40B4-BE49-F238E27FC236}">
                <a16:creationId xmlns="" xmlns:a16="http://schemas.microsoft.com/office/drawing/2014/main" id="{AC7FED15-1E51-408A-A1EE-D8648C4CAF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Правоъгълник 5">
            <a:extLst>
              <a:ext uri="{FF2B5EF4-FFF2-40B4-BE49-F238E27FC236}">
                <a16:creationId xmlns="" xmlns:a16="http://schemas.microsoft.com/office/drawing/2014/main" id="{CDCE89D8-B691-4692-B3F5-379F0D53892B}"/>
              </a:ext>
            </a:extLst>
          </p:cNvPr>
          <p:cNvSpPr/>
          <p:nvPr/>
        </p:nvSpPr>
        <p:spPr>
          <a:xfrm>
            <a:off x="323528" y="620688"/>
            <a:ext cx="8280920" cy="4801314"/>
          </a:xfrm>
          <a:prstGeom prst="rect">
            <a:avLst/>
          </a:prstGeom>
        </p:spPr>
        <p:txBody>
          <a:bodyPr wrap="square">
            <a:spAutoFit/>
          </a:bodyPr>
          <a:lstStyle/>
          <a:p>
            <a:pPr algn="just"/>
            <a:r>
              <a:rPr lang="bg-BG" dirty="0">
                <a:latin typeface="Times New Roman" panose="02020603050405020304" pitchFamily="18" charset="0"/>
                <a:cs typeface="Times New Roman" panose="02020603050405020304" pitchFamily="18" charset="0"/>
              </a:rPr>
              <a:t> ДГ „ Еделвайс“ се стреми към максимална ефективност на детското </a:t>
            </a:r>
            <a:r>
              <a:rPr lang="bg-BG" dirty="0" smtClean="0">
                <a:latin typeface="Times New Roman" panose="02020603050405020304" pitchFamily="18" charset="0"/>
                <a:cs typeface="Times New Roman" panose="02020603050405020304" pitchFamily="18" charset="0"/>
              </a:rPr>
              <a:t>образование </a:t>
            </a:r>
            <a:r>
              <a:rPr lang="bg-BG" dirty="0">
                <a:latin typeface="Times New Roman" panose="02020603050405020304" pitchFamily="18" charset="0"/>
                <a:cs typeface="Times New Roman" panose="02020603050405020304" pitchFamily="18" charset="0"/>
              </a:rPr>
              <a:t>и възпитание, съобразена с индивидуалните личностни особености на детето и висока професионална квалификация на </a:t>
            </a:r>
            <a:r>
              <a:rPr lang="bg-BG" dirty="0" smtClean="0">
                <a:latin typeface="Times New Roman" panose="02020603050405020304" pitchFamily="18" charset="0"/>
                <a:cs typeface="Times New Roman" panose="02020603050405020304" pitchFamily="18" charset="0"/>
              </a:rPr>
              <a:t>персонала. </a:t>
            </a:r>
            <a:r>
              <a:rPr lang="bg-BG" dirty="0">
                <a:latin typeface="Times New Roman" panose="02020603050405020304" pitchFamily="18" charset="0"/>
                <a:cs typeface="Times New Roman" panose="02020603050405020304" pitchFamily="18" charset="0"/>
              </a:rPr>
              <a:t>Прилага се рефлексивния </a:t>
            </a:r>
            <a:r>
              <a:rPr lang="bg-BG" dirty="0" smtClean="0">
                <a:latin typeface="Times New Roman" panose="02020603050405020304" pitchFamily="18" charset="0"/>
                <a:cs typeface="Times New Roman" panose="02020603050405020304" pitchFamily="18" charset="0"/>
              </a:rPr>
              <a:t>подход,  </a:t>
            </a:r>
            <a:r>
              <a:rPr lang="bg-BG" dirty="0">
                <a:latin typeface="Times New Roman" panose="02020603050405020304" pitchFamily="18" charset="0"/>
                <a:cs typeface="Times New Roman" panose="02020603050405020304" pitchFamily="18" charset="0"/>
              </a:rPr>
              <a:t>който определя технологията на използваните методи и средства, кодирани чрез ситуационния подход. Създадена е оптимална образователна среда, осигуряваща активно участие на децата в различни дейности. Стимулира се активната позиция на детето в процеса на общуването на всички </a:t>
            </a:r>
            <a:r>
              <a:rPr lang="bg-BG" dirty="0" smtClean="0">
                <a:latin typeface="Times New Roman" panose="02020603050405020304" pitchFamily="18" charset="0"/>
                <a:cs typeface="Times New Roman" panose="02020603050405020304" pitchFamily="18" charset="0"/>
              </a:rPr>
              <a:t>нива. </a:t>
            </a:r>
            <a:r>
              <a:rPr lang="bg-BG" dirty="0">
                <a:latin typeface="Times New Roman" panose="02020603050405020304" pitchFamily="18" charset="0"/>
                <a:cs typeface="Times New Roman" panose="02020603050405020304" pitchFamily="18" charset="0"/>
              </a:rPr>
              <a:t>Изграден е гъвкав дневен режим. Стриктно се спазват изискванията  по изпълнение на държавния образователен стандарт за предучилищно образование. </a:t>
            </a:r>
          </a:p>
          <a:p>
            <a:pPr algn="just"/>
            <a:r>
              <a:rPr lang="bg-BG" dirty="0" smtClean="0">
                <a:latin typeface="Times New Roman" panose="02020603050405020304" pitchFamily="18" charset="0"/>
                <a:cs typeface="Times New Roman" panose="02020603050405020304" pitchFamily="18" charset="0"/>
              </a:rPr>
              <a:t> </a:t>
            </a:r>
            <a:r>
              <a:rPr lang="bg-BG" dirty="0">
                <a:latin typeface="Times New Roman" panose="02020603050405020304" pitchFamily="18" charset="0"/>
                <a:cs typeface="Times New Roman" panose="02020603050405020304" pitchFamily="18" charset="0"/>
              </a:rPr>
              <a:t>Директорът на детската градина е поставен пред предизвикателството да прилага комплексни усилия за постигане максимална ефективност на управленския процес.</a:t>
            </a:r>
          </a:p>
          <a:p>
            <a:pPr algn="just"/>
            <a:r>
              <a:rPr lang="bg-BG" dirty="0">
                <a:latin typeface="Times New Roman" panose="02020603050405020304" pitchFamily="18" charset="0"/>
                <a:cs typeface="Times New Roman" panose="02020603050405020304" pitchFamily="18" charset="0"/>
              </a:rPr>
              <a:t>В ДГ ,,Еделвайс“ се стремим да привлечем и задържим децата с помощта на добре поддържана и обновяваща се материална база, квалификация и професионализъм на кадрите, качествена образователно- възпитателна дейност. Важен фактор за  преуспяващото ни бъдещо развитие са родителите, които се явяват заинтересовани страни на предлаганата от нас образователна услуга. </a:t>
            </a:r>
          </a:p>
        </p:txBody>
      </p:sp>
    </p:spTree>
    <p:extLst>
      <p:ext uri="{BB962C8B-B14F-4D97-AF65-F5344CB8AC3E}">
        <p14:creationId xmlns:p14="http://schemas.microsoft.com/office/powerpoint/2010/main" val="303576110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Картина 2">
            <a:extLst>
              <a:ext uri="{FF2B5EF4-FFF2-40B4-BE49-F238E27FC236}">
                <a16:creationId xmlns="" xmlns:a16="http://schemas.microsoft.com/office/drawing/2014/main" id="{6F69E467-77A6-4368-9AD2-E893E54868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Правоъгълник 1"/>
          <p:cNvSpPr/>
          <p:nvPr/>
        </p:nvSpPr>
        <p:spPr>
          <a:xfrm>
            <a:off x="151551" y="188640"/>
            <a:ext cx="8568952" cy="6186309"/>
          </a:xfrm>
          <a:prstGeom prst="rect">
            <a:avLst/>
          </a:prstGeom>
        </p:spPr>
        <p:txBody>
          <a:bodyPr wrap="square">
            <a:spAutoFit/>
          </a:bodyPr>
          <a:lstStyle/>
          <a:p>
            <a:pPr lvl="0"/>
            <a:r>
              <a:rPr lang="en-AU" dirty="0" err="1" smtClean="0">
                <a:latin typeface="Times New Roman" pitchFamily="18" charset="0"/>
                <a:cs typeface="Times New Roman" pitchFamily="18" charset="0"/>
              </a:rPr>
              <a:t>Съгласно</a:t>
            </a:r>
            <a:r>
              <a:rPr lang="en-AU" dirty="0" smtClean="0">
                <a:latin typeface="Times New Roman" pitchFamily="18" charset="0"/>
                <a:cs typeface="Times New Roman" pitchFamily="18" charset="0"/>
              </a:rPr>
              <a:t> </a:t>
            </a:r>
            <a:r>
              <a:rPr lang="en-AU" dirty="0" err="1">
                <a:latin typeface="Times New Roman" pitchFamily="18" charset="0"/>
                <a:cs typeface="Times New Roman" pitchFamily="18" charset="0"/>
              </a:rPr>
              <a:t>тематичните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разпределения</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по</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възрастови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групи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педагогически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ситуации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от</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тематична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област</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Безопасност</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движението</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по</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пътищата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се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провеждаха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по</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график</a:t>
            </a:r>
            <a:r>
              <a:rPr lang="en-AU" dirty="0">
                <a:latin typeface="Times New Roman" pitchFamily="18" charset="0"/>
                <a:cs typeface="Times New Roman" pitchFamily="18" charset="0"/>
              </a:rPr>
              <a:t>. </a:t>
            </a:r>
            <a:r>
              <a:rPr lang="ru-RU" dirty="0" err="1">
                <a:latin typeface="Times New Roman" pitchFamily="18" charset="0"/>
                <a:cs typeface="Times New Roman" pitchFamily="18" charset="0"/>
              </a:rPr>
              <a:t>Във</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всички</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групи</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бяха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актуализирани</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кътовете</a:t>
            </a:r>
            <a:r>
              <a:rPr lang="ru-RU" dirty="0">
                <a:latin typeface="Times New Roman" pitchFamily="18" charset="0"/>
                <a:cs typeface="Times New Roman" pitchFamily="18" charset="0"/>
              </a:rPr>
              <a:t> по безопасно движение.  </a:t>
            </a:r>
            <a:r>
              <a:rPr lang="ru-RU" dirty="0" err="1">
                <a:latin typeface="Times New Roman" pitchFamily="18" charset="0"/>
                <a:cs typeface="Times New Roman" pitchFamily="18" charset="0"/>
              </a:rPr>
              <a:t>Проведе</a:t>
            </a:r>
            <a:r>
              <a:rPr lang="ru-RU" dirty="0">
                <a:latin typeface="Times New Roman" pitchFamily="18" charset="0"/>
                <a:cs typeface="Times New Roman" pitchFamily="18" charset="0"/>
              </a:rPr>
              <a:t> се конкурс за детски рисунки и </a:t>
            </a:r>
            <a:r>
              <a:rPr lang="ru-RU" dirty="0" err="1">
                <a:latin typeface="Times New Roman" pitchFamily="18" charset="0"/>
                <a:cs typeface="Times New Roman" pitchFamily="18" charset="0"/>
              </a:rPr>
              <a:t>апликации</a:t>
            </a:r>
            <a:r>
              <a:rPr lang="ru-RU" dirty="0">
                <a:latin typeface="Times New Roman" pitchFamily="18" charset="0"/>
                <a:cs typeface="Times New Roman" pitchFamily="18" charset="0"/>
              </a:rPr>
              <a:t> на тема </a:t>
            </a:r>
            <a:r>
              <a:rPr lang="ru-RU" dirty="0" smtClean="0">
                <a:latin typeface="Times New Roman" pitchFamily="18" charset="0"/>
                <a:cs typeface="Times New Roman" pitchFamily="18" charset="0"/>
              </a:rPr>
              <a:t>„Аз </a:t>
            </a:r>
            <a:r>
              <a:rPr lang="ru-RU" dirty="0">
                <a:latin typeface="Times New Roman" pitchFamily="18" charset="0"/>
                <a:cs typeface="Times New Roman" pitchFamily="18" charset="0"/>
              </a:rPr>
              <a:t>се </a:t>
            </a:r>
            <a:r>
              <a:rPr lang="ru-RU" dirty="0" err="1">
                <a:latin typeface="Times New Roman" pitchFamily="18" charset="0"/>
                <a:cs typeface="Times New Roman" pitchFamily="18" charset="0"/>
              </a:rPr>
              <a:t>движа</a:t>
            </a:r>
            <a:r>
              <a:rPr lang="ru-RU" dirty="0">
                <a:latin typeface="Times New Roman" pitchFamily="18" charset="0"/>
                <a:cs typeface="Times New Roman" pitchFamily="18" charset="0"/>
              </a:rPr>
              <a:t> безопасно“, </a:t>
            </a:r>
            <a:r>
              <a:rPr lang="ru-RU" dirty="0" err="1">
                <a:latin typeface="Times New Roman" pitchFamily="18" charset="0"/>
                <a:cs typeface="Times New Roman" pitchFamily="18" charset="0"/>
              </a:rPr>
              <a:t>както</a:t>
            </a:r>
            <a:r>
              <a:rPr lang="ru-RU" dirty="0">
                <a:latin typeface="Times New Roman" pitchFamily="18" charset="0"/>
                <a:cs typeface="Times New Roman" pitchFamily="18" charset="0"/>
              </a:rPr>
              <a:t> и  </a:t>
            </a:r>
            <a:r>
              <a:rPr lang="ru-RU" dirty="0" err="1">
                <a:latin typeface="Times New Roman" pitchFamily="18" charset="0"/>
                <a:cs typeface="Times New Roman" pitchFamily="18" charset="0"/>
              </a:rPr>
              <a:t>разходки</a:t>
            </a:r>
            <a:r>
              <a:rPr lang="ru-RU" dirty="0">
                <a:latin typeface="Times New Roman" pitchFamily="18" charset="0"/>
                <a:cs typeface="Times New Roman" pitchFamily="18" charset="0"/>
              </a:rPr>
              <a:t> по </a:t>
            </a:r>
            <a:r>
              <a:rPr lang="ru-RU" dirty="0" err="1">
                <a:latin typeface="Times New Roman" pitchFamily="18" charset="0"/>
                <a:cs typeface="Times New Roman" pitchFamily="18" charset="0"/>
              </a:rPr>
              <a:t>тротоара</a:t>
            </a:r>
            <a:r>
              <a:rPr lang="ru-RU" dirty="0">
                <a:latin typeface="Times New Roman" pitchFamily="18" charset="0"/>
                <a:cs typeface="Times New Roman" pitchFamily="18" charset="0"/>
              </a:rPr>
              <a:t> и </a:t>
            </a:r>
            <a:r>
              <a:rPr lang="ru-RU" dirty="0" err="1">
                <a:latin typeface="Times New Roman" pitchFamily="18" charset="0"/>
                <a:cs typeface="Times New Roman" pitchFamily="18" charset="0"/>
              </a:rPr>
              <a:t>пресичане</a:t>
            </a:r>
            <a:r>
              <a:rPr lang="ru-RU" dirty="0">
                <a:latin typeface="Times New Roman" pitchFamily="18" charset="0"/>
                <a:cs typeface="Times New Roman" pitchFamily="18" charset="0"/>
              </a:rPr>
              <a:t> на </a:t>
            </a:r>
            <a:r>
              <a:rPr lang="ru-RU" dirty="0" err="1">
                <a:latin typeface="Times New Roman" pitchFamily="18" charset="0"/>
                <a:cs typeface="Times New Roman" pitchFamily="18" charset="0"/>
              </a:rPr>
              <a:t>пешеходна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пътека</a:t>
            </a:r>
            <a:r>
              <a:rPr lang="ru-RU" dirty="0">
                <a:latin typeface="Times New Roman" pitchFamily="18" charset="0"/>
                <a:cs typeface="Times New Roman" pitchFamily="18" charset="0"/>
              </a:rPr>
              <a:t> и </a:t>
            </a:r>
            <a:r>
              <a:rPr lang="ru-RU" dirty="0" err="1">
                <a:latin typeface="Times New Roman" pitchFamily="18" charset="0"/>
                <a:cs typeface="Times New Roman" pitchFamily="18" charset="0"/>
              </a:rPr>
              <a:t>кръстовище</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Във</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всички</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групи</a:t>
            </a:r>
            <a:r>
              <a:rPr lang="ru-RU" dirty="0">
                <a:latin typeface="Times New Roman" pitchFamily="18" charset="0"/>
                <a:cs typeface="Times New Roman" pitchFamily="18" charset="0"/>
              </a:rPr>
              <a:t>  се </a:t>
            </a:r>
            <a:r>
              <a:rPr lang="ru-RU" dirty="0" err="1">
                <a:latin typeface="Times New Roman" pitchFamily="18" charset="0"/>
                <a:cs typeface="Times New Roman" pitchFamily="18" charset="0"/>
              </a:rPr>
              <a:t>проведоха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празници</a:t>
            </a:r>
            <a:r>
              <a:rPr lang="ru-RU" dirty="0">
                <a:latin typeface="Times New Roman" pitchFamily="18" charset="0"/>
                <a:cs typeface="Times New Roman" pitchFamily="18" charset="0"/>
              </a:rPr>
              <a:t> по БДП  под  </a:t>
            </a:r>
            <a:r>
              <a:rPr lang="ru-RU" dirty="0" smtClean="0">
                <a:latin typeface="Times New Roman" pitchFamily="18" charset="0"/>
                <a:cs typeface="Times New Roman" pitchFamily="18" charset="0"/>
              </a:rPr>
              <a:t>различен </a:t>
            </a:r>
            <a:r>
              <a:rPr lang="ru-RU" dirty="0" err="1" smtClean="0">
                <a:latin typeface="Times New Roman" pitchFamily="18" charset="0"/>
                <a:cs typeface="Times New Roman" pitchFamily="18" charset="0"/>
              </a:rPr>
              <a:t>надслов</a:t>
            </a:r>
            <a:r>
              <a:rPr lang="ru-RU" dirty="0" smtClean="0">
                <a:latin typeface="Times New Roman" pitchFamily="18" charset="0"/>
                <a:cs typeface="Times New Roman" pitchFamily="18" charset="0"/>
              </a:rPr>
              <a:t> „</a:t>
            </a:r>
            <a:r>
              <a:rPr lang="ru-RU" dirty="0" err="1">
                <a:latin typeface="Times New Roman" pitchFamily="18" charset="0"/>
                <a:cs typeface="Times New Roman" pitchFamily="18" charset="0"/>
              </a:rPr>
              <a:t>Моето</a:t>
            </a:r>
            <a:r>
              <a:rPr lang="ru-RU" dirty="0">
                <a:latin typeface="Times New Roman" pitchFamily="18" charset="0"/>
                <a:cs typeface="Times New Roman" pitchFamily="18" charset="0"/>
              </a:rPr>
              <a:t> безопасно детство“, </a:t>
            </a:r>
            <a:r>
              <a:rPr lang="ru-RU" dirty="0" smtClean="0">
                <a:latin typeface="Times New Roman" pitchFamily="18" charset="0"/>
                <a:cs typeface="Times New Roman" pitchFamily="18" charset="0"/>
              </a:rPr>
              <a:t>«</a:t>
            </a:r>
            <a:r>
              <a:rPr lang="ru-RU" dirty="0" err="1" smtClean="0">
                <a:latin typeface="Times New Roman" pitchFamily="18" charset="0"/>
                <a:cs typeface="Times New Roman" pitchFamily="18" charset="0"/>
              </a:rPr>
              <a:t>Безопасност</a:t>
            </a:r>
            <a:r>
              <a:rPr lang="ru-RU" dirty="0" smtClean="0">
                <a:latin typeface="Times New Roman" pitchFamily="18" charset="0"/>
                <a:cs typeface="Times New Roman" pitchFamily="18" charset="0"/>
              </a:rPr>
              <a:t> </a:t>
            </a:r>
            <a:r>
              <a:rPr lang="ru-RU" dirty="0">
                <a:latin typeface="Times New Roman" pitchFamily="18" charset="0"/>
                <a:cs typeface="Times New Roman" pitchFamily="18" charset="0"/>
              </a:rPr>
              <a:t>на </a:t>
            </a:r>
            <a:r>
              <a:rPr lang="ru-RU" dirty="0" err="1">
                <a:latin typeface="Times New Roman" pitchFamily="18" charset="0"/>
                <a:cs typeface="Times New Roman" pitchFamily="18" charset="0"/>
              </a:rPr>
              <a:t>движението</a:t>
            </a:r>
            <a:r>
              <a:rPr lang="ru-RU" dirty="0">
                <a:latin typeface="Times New Roman" pitchFamily="18" charset="0"/>
                <a:cs typeface="Times New Roman" pitchFamily="18" charset="0"/>
              </a:rPr>
              <a:t> по </a:t>
            </a:r>
            <a:r>
              <a:rPr lang="ru-RU" dirty="0" err="1" smtClean="0">
                <a:latin typeface="Times New Roman" pitchFamily="18" charset="0"/>
                <a:cs typeface="Times New Roman" pitchFamily="18" charset="0"/>
              </a:rPr>
              <a:t>пътищата</a:t>
            </a:r>
            <a:r>
              <a:rPr lang="ru-RU" dirty="0" smtClean="0">
                <a:latin typeface="Times New Roman" pitchFamily="18" charset="0"/>
                <a:cs typeface="Times New Roman" pitchFamily="18" charset="0"/>
              </a:rPr>
              <a:t>», ,,</a:t>
            </a:r>
            <a:r>
              <a:rPr lang="ru-RU" dirty="0">
                <a:latin typeface="Times New Roman" pitchFamily="18" charset="0"/>
                <a:cs typeface="Times New Roman" pitchFamily="18" charset="0"/>
              </a:rPr>
              <a:t>Аз се </a:t>
            </a:r>
            <a:r>
              <a:rPr lang="ru-RU" dirty="0" err="1">
                <a:latin typeface="Times New Roman" pitchFamily="18" charset="0"/>
                <a:cs typeface="Times New Roman" pitchFamily="18" charset="0"/>
              </a:rPr>
              <a:t>движа</a:t>
            </a:r>
            <a:r>
              <a:rPr lang="ru-RU" dirty="0">
                <a:latin typeface="Times New Roman" pitchFamily="18" charset="0"/>
                <a:cs typeface="Times New Roman" pitchFamily="18" charset="0"/>
              </a:rPr>
              <a:t> </a:t>
            </a:r>
            <a:r>
              <a:rPr lang="ru-RU" dirty="0" err="1" smtClean="0">
                <a:latin typeface="Times New Roman" pitchFamily="18" charset="0"/>
                <a:cs typeface="Times New Roman" pitchFamily="18" charset="0"/>
              </a:rPr>
              <a:t>безопасно‘,',,</a:t>
            </a:r>
            <a:r>
              <a:rPr lang="ru-RU" dirty="0" err="1">
                <a:latin typeface="Times New Roman" pitchFamily="18" charset="0"/>
                <a:cs typeface="Times New Roman" pitchFamily="18" charset="0"/>
              </a:rPr>
              <a:t>Безопасно</a:t>
            </a:r>
            <a:r>
              <a:rPr lang="ru-RU" dirty="0">
                <a:latin typeface="Times New Roman" pitchFamily="18" charset="0"/>
                <a:cs typeface="Times New Roman" pitchFamily="18" charset="0"/>
              </a:rPr>
              <a:t> се </a:t>
            </a:r>
            <a:r>
              <a:rPr lang="ru-RU" dirty="0" err="1">
                <a:latin typeface="Times New Roman" pitchFamily="18" charset="0"/>
                <a:cs typeface="Times New Roman" pitchFamily="18" charset="0"/>
              </a:rPr>
              <a:t>движи</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правилата</a:t>
            </a:r>
            <a:r>
              <a:rPr lang="ru-RU" dirty="0" smtClean="0">
                <a:latin typeface="Times New Roman" pitchFamily="18" charset="0"/>
                <a:cs typeface="Times New Roman" pitchFamily="18" charset="0"/>
              </a:rPr>
              <a:t> </a:t>
            </a:r>
            <a:r>
              <a:rPr lang="ru-RU" dirty="0" err="1">
                <a:latin typeface="Times New Roman" pitchFamily="18" charset="0"/>
                <a:cs typeface="Times New Roman" pitchFamily="18" charset="0"/>
              </a:rPr>
              <a:t>запомни!'',,Как</a:t>
            </a:r>
            <a:r>
              <a:rPr lang="ru-RU" dirty="0">
                <a:latin typeface="Times New Roman" pitchFamily="18" charset="0"/>
                <a:cs typeface="Times New Roman" pitchFamily="18" charset="0"/>
              </a:rPr>
              <a:t> да се </a:t>
            </a:r>
            <a:r>
              <a:rPr lang="ru-RU" dirty="0" err="1">
                <a:latin typeface="Times New Roman" pitchFamily="18" charset="0"/>
                <a:cs typeface="Times New Roman" pitchFamily="18" charset="0"/>
              </a:rPr>
              <a:t>предпазваме</a:t>
            </a:r>
            <a:r>
              <a:rPr lang="ru-RU" dirty="0">
                <a:latin typeface="Times New Roman" pitchFamily="18" charset="0"/>
                <a:cs typeface="Times New Roman" pitchFamily="18" charset="0"/>
              </a:rPr>
              <a:t> на </a:t>
            </a:r>
            <a:r>
              <a:rPr lang="ru-RU" dirty="0" err="1">
                <a:latin typeface="Times New Roman" pitchFamily="18" charset="0"/>
                <a:cs typeface="Times New Roman" pitchFamily="18" charset="0"/>
              </a:rPr>
              <a:t>пътя</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Знам</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правилата</a:t>
            </a:r>
            <a:r>
              <a:rPr lang="ru-RU" dirty="0">
                <a:latin typeface="Times New Roman" pitchFamily="18" charset="0"/>
                <a:cs typeface="Times New Roman" pitchFamily="18" charset="0"/>
              </a:rPr>
              <a:t>'', </a:t>
            </a:r>
            <a:r>
              <a:rPr lang="bg-BG" dirty="0">
                <a:latin typeface="Times New Roman" pitchFamily="18" charset="0"/>
                <a:cs typeface="Times New Roman" pitchFamily="18" charset="0"/>
              </a:rPr>
              <a:t>които са популяризирани  на интернет страницата на детската градина.</a:t>
            </a:r>
            <a:endParaRPr lang="en-US" dirty="0">
              <a:latin typeface="Times New Roman" pitchFamily="18" charset="0"/>
              <a:cs typeface="Times New Roman" pitchFamily="18" charset="0"/>
            </a:endParaRPr>
          </a:p>
          <a:p>
            <a:pPr lvl="0"/>
            <a:r>
              <a:rPr lang="bg-BG" dirty="0">
                <a:latin typeface="Times New Roman" pitchFamily="18" charset="0"/>
                <a:cs typeface="Times New Roman" pitchFamily="18" charset="0"/>
              </a:rPr>
              <a:t>На 21 февруари 2023 година в занималнята на група „Звънче“ се проведе викторина по БДП на тема „Пътешествие в страната на пътните знаци“. Във викторината участваха деца от  четвъртите възрастови групи“ Звънче“ и “ Врабче“.Децата от двата отбора изиграха шест игри, в които показаха колко много знаят за пътните знаци, пътната маркировка, правилно и неправилно поведение при пресичане на уличното платно, затвърдиха знанията си за мястото на придвижване на превозните средства, сглобяваха пъзел. Отговаряха на гатанки, рецитираха стихове по темата и пяха песни за безопасното движение. </a:t>
            </a:r>
            <a:r>
              <a:rPr lang="ru-RU" dirty="0" err="1">
                <a:latin typeface="Times New Roman" pitchFamily="18" charset="0"/>
                <a:cs typeface="Times New Roman" pitchFamily="18" charset="0"/>
              </a:rPr>
              <a:t>Бъдещите</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първокласници</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като</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активни</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участници</a:t>
            </a:r>
            <a:r>
              <a:rPr lang="ru-RU" dirty="0">
                <a:latin typeface="Times New Roman" pitchFamily="18" charset="0"/>
                <a:cs typeface="Times New Roman" pitchFamily="18" charset="0"/>
              </a:rPr>
              <a:t> в </a:t>
            </a:r>
            <a:r>
              <a:rPr lang="ru-RU" dirty="0" err="1">
                <a:latin typeface="Times New Roman" pitchFamily="18" charset="0"/>
                <a:cs typeface="Times New Roman" pitchFamily="18" charset="0"/>
              </a:rPr>
              <a:t>движението</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демонстрираха</a:t>
            </a:r>
            <a:r>
              <a:rPr lang="ru-RU" dirty="0">
                <a:latin typeface="Times New Roman" pitchFamily="18" charset="0"/>
                <a:cs typeface="Times New Roman" pitchFamily="18" charset="0"/>
              </a:rPr>
              <a:t> знания и умения за безопасно поведение на </a:t>
            </a:r>
            <a:r>
              <a:rPr lang="ru-RU" dirty="0" err="1">
                <a:latin typeface="Times New Roman" pitchFamily="18" charset="0"/>
                <a:cs typeface="Times New Roman" pitchFamily="18" charset="0"/>
              </a:rPr>
              <a:t>пътя</a:t>
            </a:r>
            <a:r>
              <a:rPr lang="ru-RU" dirty="0">
                <a:latin typeface="Times New Roman" pitchFamily="18" charset="0"/>
                <a:cs typeface="Times New Roman" pitchFamily="18" charset="0"/>
              </a:rPr>
              <a:t> </a:t>
            </a:r>
            <a:r>
              <a:rPr lang="bg-BG" dirty="0">
                <a:latin typeface="Times New Roman" pitchFamily="18" charset="0"/>
                <a:cs typeface="Times New Roman" pitchFamily="18" charset="0"/>
              </a:rPr>
              <a:t> по време на</a:t>
            </a:r>
            <a:r>
              <a:rPr lang="ru-RU" dirty="0">
                <a:latin typeface="Times New Roman" pitchFamily="18" charset="0"/>
                <a:cs typeface="Times New Roman" pitchFamily="18" charset="0"/>
              </a:rPr>
              <a:t>  5 – </a:t>
            </a:r>
            <a:r>
              <a:rPr lang="ru-RU" dirty="0" err="1">
                <a:latin typeface="Times New Roman" pitchFamily="18" charset="0"/>
                <a:cs typeface="Times New Roman" pitchFamily="18" charset="0"/>
              </a:rPr>
              <a:t>минутк</a:t>
            </a:r>
            <a:r>
              <a:rPr lang="bg-BG" dirty="0" err="1">
                <a:latin typeface="Times New Roman" pitchFamily="18" charset="0"/>
                <a:cs typeface="Times New Roman" pitchFamily="18" charset="0"/>
              </a:rPr>
              <a:t>ите</a:t>
            </a:r>
            <a:r>
              <a:rPr lang="ru-RU" dirty="0">
                <a:latin typeface="Times New Roman" pitchFamily="18" charset="0"/>
                <a:cs typeface="Times New Roman" pitchFamily="18" charset="0"/>
              </a:rPr>
              <a:t>  по БДП .</a:t>
            </a:r>
            <a:r>
              <a:rPr lang="bg-BG" dirty="0">
                <a:latin typeface="Times New Roman" pitchFamily="18" charset="0"/>
                <a:cs typeface="Times New Roman" pitchFamily="18" charset="0"/>
              </a:rPr>
              <a:t>През тази учебна година децата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обогатиха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своите</a:t>
            </a:r>
            <a:r>
              <a:rPr lang="ru-RU" dirty="0">
                <a:latin typeface="Times New Roman" pitchFamily="18" charset="0"/>
                <a:cs typeface="Times New Roman" pitchFamily="18" charset="0"/>
              </a:rPr>
              <a:t> знания, умения и компетенции </a:t>
            </a:r>
            <a:r>
              <a:rPr lang="bg-BG" dirty="0">
                <a:latin typeface="Times New Roman" pitchFamily="18" charset="0"/>
                <a:cs typeface="Times New Roman" pitchFamily="18" charset="0"/>
              </a:rPr>
              <a:t> по БДП</a:t>
            </a:r>
            <a:r>
              <a:rPr lang="ru-RU" dirty="0">
                <a:latin typeface="Times New Roman" pitchFamily="18" charset="0"/>
                <a:cs typeface="Times New Roman" pitchFamily="18" charset="0"/>
              </a:rPr>
              <a:t>. Чрез презентации, </a:t>
            </a:r>
            <a:r>
              <a:rPr lang="ru-RU" dirty="0" err="1">
                <a:latin typeface="Times New Roman" pitchFamily="18" charset="0"/>
                <a:cs typeface="Times New Roman" pitchFamily="18" charset="0"/>
              </a:rPr>
              <a:t>табла</a:t>
            </a:r>
            <a:r>
              <a:rPr lang="ru-RU" dirty="0">
                <a:latin typeface="Times New Roman" pitchFamily="18" charset="0"/>
                <a:cs typeface="Times New Roman" pitchFamily="18" charset="0"/>
              </a:rPr>
              <a:t>, песни и </a:t>
            </a:r>
            <a:r>
              <a:rPr lang="ru-RU" dirty="0" err="1">
                <a:latin typeface="Times New Roman" pitchFamily="18" charset="0"/>
                <a:cs typeface="Times New Roman" pitchFamily="18" charset="0"/>
              </a:rPr>
              <a:t>апликации</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затвърдиха</a:t>
            </a:r>
            <a:r>
              <a:rPr lang="ru-RU" dirty="0">
                <a:latin typeface="Times New Roman" pitchFamily="18" charset="0"/>
                <a:cs typeface="Times New Roman" pitchFamily="18" charset="0"/>
              </a:rPr>
              <a:t> </a:t>
            </a:r>
            <a:r>
              <a:rPr lang="bg-BG" dirty="0">
                <a:latin typeface="Times New Roman" pitchFamily="18" charset="0"/>
                <a:cs typeface="Times New Roman" pitchFamily="18" charset="0"/>
              </a:rPr>
              <a:t>транспортната </a:t>
            </a:r>
            <a:r>
              <a:rPr lang="ru-RU" dirty="0">
                <a:latin typeface="Times New Roman" pitchFamily="18" charset="0"/>
                <a:cs typeface="Times New Roman" pitchFamily="18" charset="0"/>
              </a:rPr>
              <a:t> си </a:t>
            </a:r>
            <a:r>
              <a:rPr lang="ru-RU" dirty="0" err="1">
                <a:latin typeface="Times New Roman" pitchFamily="18" charset="0"/>
                <a:cs typeface="Times New Roman" pitchFamily="18" charset="0"/>
              </a:rPr>
              <a:t>култура</a:t>
            </a:r>
            <a:r>
              <a:rPr lang="bg-BG" dirty="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400790161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Картина 2">
            <a:extLst>
              <a:ext uri="{FF2B5EF4-FFF2-40B4-BE49-F238E27FC236}">
                <a16:creationId xmlns="" xmlns:a16="http://schemas.microsoft.com/office/drawing/2014/main" id="{AC7FED15-1E51-408A-A1EE-D8648C4CAF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525344"/>
          </a:xfrm>
          <a:prstGeom prst="rect">
            <a:avLst/>
          </a:prstGeom>
        </p:spPr>
      </p:pic>
      <p:sp>
        <p:nvSpPr>
          <p:cNvPr id="6" name="Правоъгълник 5">
            <a:extLst>
              <a:ext uri="{FF2B5EF4-FFF2-40B4-BE49-F238E27FC236}">
                <a16:creationId xmlns="" xmlns:a16="http://schemas.microsoft.com/office/drawing/2014/main" id="{CDCE89D8-B691-4692-B3F5-379F0D53892B}"/>
              </a:ext>
            </a:extLst>
          </p:cNvPr>
          <p:cNvSpPr/>
          <p:nvPr/>
        </p:nvSpPr>
        <p:spPr>
          <a:xfrm>
            <a:off x="323528" y="620688"/>
            <a:ext cx="8280920" cy="369332"/>
          </a:xfrm>
          <a:prstGeom prst="rect">
            <a:avLst/>
          </a:prstGeom>
        </p:spPr>
        <p:txBody>
          <a:bodyPr wrap="square">
            <a:spAutoFit/>
          </a:bodyPr>
          <a:lstStyle/>
          <a:p>
            <a:pPr algn="just"/>
            <a:endParaRPr lang="bg-BG" dirty="0">
              <a:latin typeface="Times New Roman" panose="02020603050405020304" pitchFamily="18" charset="0"/>
              <a:cs typeface="Times New Roman" panose="02020603050405020304" pitchFamily="18" charset="0"/>
            </a:endParaRPr>
          </a:p>
        </p:txBody>
      </p:sp>
      <p:sp>
        <p:nvSpPr>
          <p:cNvPr id="2" name="Текстово поле 1"/>
          <p:cNvSpPr txBox="1"/>
          <p:nvPr/>
        </p:nvSpPr>
        <p:spPr>
          <a:xfrm>
            <a:off x="3563888" y="627871"/>
            <a:ext cx="184731" cy="369332"/>
          </a:xfrm>
          <a:prstGeom prst="rect">
            <a:avLst/>
          </a:prstGeom>
          <a:noFill/>
        </p:spPr>
        <p:txBody>
          <a:bodyPr wrap="none" rtlCol="0">
            <a:spAutoFit/>
          </a:bodyPr>
          <a:lstStyle/>
          <a:p>
            <a:endParaRPr lang="en-US" dirty="0"/>
          </a:p>
        </p:txBody>
      </p:sp>
      <p:pic>
        <p:nvPicPr>
          <p:cNvPr id="8" name="Картина 7">
            <a:extLst>
              <a:ext uri="{FF2B5EF4-FFF2-40B4-BE49-F238E27FC236}">
                <a16:creationId xmlns="" xmlns:a16="http://schemas.microsoft.com/office/drawing/2014/main" id="{AC7FED15-1E51-408A-A1EE-D8648C4CAF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644446"/>
          </a:xfrm>
          <a:prstGeom prst="rect">
            <a:avLst/>
          </a:prstGeom>
        </p:spPr>
      </p:pic>
      <p:sp>
        <p:nvSpPr>
          <p:cNvPr id="4" name="Правоъгълник 3"/>
          <p:cNvSpPr/>
          <p:nvPr/>
        </p:nvSpPr>
        <p:spPr>
          <a:xfrm>
            <a:off x="1979712" y="597370"/>
            <a:ext cx="4572000" cy="369332"/>
          </a:xfrm>
          <a:prstGeom prst="rect">
            <a:avLst/>
          </a:prstGeom>
        </p:spPr>
        <p:txBody>
          <a:bodyPr>
            <a:spAutoFit/>
          </a:bodyPr>
          <a:lstStyle/>
          <a:p>
            <a:r>
              <a:rPr lang="bg-BG" dirty="0"/>
              <a:t> </a:t>
            </a:r>
            <a:endParaRPr lang="en-US" dirty="0"/>
          </a:p>
        </p:txBody>
      </p:sp>
      <p:sp>
        <p:nvSpPr>
          <p:cNvPr id="5" name="Правоъгълник 4"/>
          <p:cNvSpPr/>
          <p:nvPr/>
        </p:nvSpPr>
        <p:spPr>
          <a:xfrm>
            <a:off x="323528" y="116632"/>
            <a:ext cx="8640960" cy="1754326"/>
          </a:xfrm>
          <a:prstGeom prst="rect">
            <a:avLst/>
          </a:prstGeom>
        </p:spPr>
        <p:txBody>
          <a:bodyPr wrap="square">
            <a:spAutoFit/>
          </a:bodyPr>
          <a:lstStyle/>
          <a:p>
            <a:pPr lvl="0"/>
            <a:r>
              <a:rPr lang="bg-BG" dirty="0">
                <a:latin typeface="Times New Roman" pitchFamily="18" charset="0"/>
                <a:cs typeface="Times New Roman" pitchFamily="18" charset="0"/>
              </a:rPr>
              <a:t>Със специално подготвена презентация на тема „Къде играят децата?,  малките </a:t>
            </a:r>
            <a:r>
              <a:rPr lang="bg-BG" dirty="0" err="1">
                <a:latin typeface="Times New Roman" pitchFamily="18" charset="0"/>
                <a:cs typeface="Times New Roman" pitchFamily="18" charset="0"/>
              </a:rPr>
              <a:t>възпитаници</a:t>
            </a:r>
            <a:r>
              <a:rPr lang="bg-BG" dirty="0">
                <a:latin typeface="Times New Roman" pitchFamily="18" charset="0"/>
                <a:cs typeface="Times New Roman" pitchFamily="18" charset="0"/>
              </a:rPr>
              <a:t> от групите си припомниха безопасните места за игра и основните правилата за поведение на пътя. С интерактивните игри децата затвърдиха знанията си за светлинните сигнали на светофара, разпознаваха пътните знаци, посочваха правилни и неправилни места за игра, подреждаха пъзел, намираха правилна траектория в лабиринт. </a:t>
            </a:r>
            <a:endParaRPr lang="en-US" dirty="0">
              <a:latin typeface="Times New Roman" pitchFamily="18" charset="0"/>
              <a:cs typeface="Times New Roman" pitchFamily="18" charset="0"/>
            </a:endParaRPr>
          </a:p>
        </p:txBody>
      </p:sp>
      <p:pic>
        <p:nvPicPr>
          <p:cNvPr id="1026" name="Picture 2" descr="https://www.dg-edelvais.com/images/gallery/2023-bezopasno/bezopasno-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1945" y="1577137"/>
            <a:ext cx="2808312" cy="28083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dg-edelvais.com/images/gallery/2023-pomni/pravila-1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1917031"/>
            <a:ext cx="2788585" cy="278858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www.dg-edelvais.com/images/gallery/2023-strana/strana-1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31640" y="4941168"/>
            <a:ext cx="3080134" cy="231010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www.dg-edelvais.com/images/gallery/2023-vesel/vesel-0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20072" y="4548890"/>
            <a:ext cx="2840550" cy="284055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www.dg-edelvais.com/images/gallery/2023-pateka/prezentacia-1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72200" y="1683832"/>
            <a:ext cx="2592288" cy="2592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642351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Картина 2">
            <a:extLst>
              <a:ext uri="{FF2B5EF4-FFF2-40B4-BE49-F238E27FC236}">
                <a16:creationId xmlns="" xmlns:a16="http://schemas.microsoft.com/office/drawing/2014/main" id="{AC7FED15-1E51-408A-A1EE-D8648C4CAF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525344"/>
          </a:xfrm>
          <a:prstGeom prst="rect">
            <a:avLst/>
          </a:prstGeom>
        </p:spPr>
      </p:pic>
      <p:sp>
        <p:nvSpPr>
          <p:cNvPr id="6" name="Правоъгълник 5">
            <a:extLst>
              <a:ext uri="{FF2B5EF4-FFF2-40B4-BE49-F238E27FC236}">
                <a16:creationId xmlns="" xmlns:a16="http://schemas.microsoft.com/office/drawing/2014/main" id="{CDCE89D8-B691-4692-B3F5-379F0D53892B}"/>
              </a:ext>
            </a:extLst>
          </p:cNvPr>
          <p:cNvSpPr/>
          <p:nvPr/>
        </p:nvSpPr>
        <p:spPr>
          <a:xfrm>
            <a:off x="323528" y="620688"/>
            <a:ext cx="8280920" cy="369332"/>
          </a:xfrm>
          <a:prstGeom prst="rect">
            <a:avLst/>
          </a:prstGeom>
        </p:spPr>
        <p:txBody>
          <a:bodyPr wrap="square">
            <a:spAutoFit/>
          </a:bodyPr>
          <a:lstStyle/>
          <a:p>
            <a:pPr algn="just"/>
            <a:endParaRPr lang="bg-BG" dirty="0">
              <a:latin typeface="Times New Roman" panose="02020603050405020304" pitchFamily="18" charset="0"/>
              <a:cs typeface="Times New Roman" panose="02020603050405020304" pitchFamily="18" charset="0"/>
            </a:endParaRPr>
          </a:p>
        </p:txBody>
      </p:sp>
      <p:sp>
        <p:nvSpPr>
          <p:cNvPr id="2" name="Текстово поле 1"/>
          <p:cNvSpPr txBox="1"/>
          <p:nvPr/>
        </p:nvSpPr>
        <p:spPr>
          <a:xfrm>
            <a:off x="3563888" y="627871"/>
            <a:ext cx="184731" cy="369332"/>
          </a:xfrm>
          <a:prstGeom prst="rect">
            <a:avLst/>
          </a:prstGeom>
          <a:noFill/>
        </p:spPr>
        <p:txBody>
          <a:bodyPr wrap="none" rtlCol="0">
            <a:spAutoFit/>
          </a:bodyPr>
          <a:lstStyle/>
          <a:p>
            <a:endParaRPr lang="en-US" dirty="0"/>
          </a:p>
        </p:txBody>
      </p:sp>
      <p:pic>
        <p:nvPicPr>
          <p:cNvPr id="8" name="Картина 7">
            <a:extLst>
              <a:ext uri="{FF2B5EF4-FFF2-40B4-BE49-F238E27FC236}">
                <a16:creationId xmlns="" xmlns:a16="http://schemas.microsoft.com/office/drawing/2014/main" id="{AC7FED15-1E51-408A-A1EE-D8648C4CAF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644446"/>
          </a:xfrm>
          <a:prstGeom prst="rect">
            <a:avLst/>
          </a:prstGeom>
        </p:spPr>
      </p:pic>
      <p:sp>
        <p:nvSpPr>
          <p:cNvPr id="4" name="Правоъгълник 3"/>
          <p:cNvSpPr/>
          <p:nvPr/>
        </p:nvSpPr>
        <p:spPr>
          <a:xfrm>
            <a:off x="1979712" y="597370"/>
            <a:ext cx="4572000" cy="369332"/>
          </a:xfrm>
          <a:prstGeom prst="rect">
            <a:avLst/>
          </a:prstGeom>
        </p:spPr>
        <p:txBody>
          <a:bodyPr>
            <a:spAutoFit/>
          </a:bodyPr>
          <a:lstStyle/>
          <a:p>
            <a:r>
              <a:rPr lang="bg-BG" dirty="0"/>
              <a:t> </a:t>
            </a:r>
            <a:endParaRPr lang="en-US" dirty="0"/>
          </a:p>
        </p:txBody>
      </p:sp>
      <p:sp>
        <p:nvSpPr>
          <p:cNvPr id="7" name="Правоъгълник 6"/>
          <p:cNvSpPr/>
          <p:nvPr/>
        </p:nvSpPr>
        <p:spPr>
          <a:xfrm>
            <a:off x="262052" y="389855"/>
            <a:ext cx="8640960" cy="2031325"/>
          </a:xfrm>
          <a:prstGeom prst="rect">
            <a:avLst/>
          </a:prstGeom>
        </p:spPr>
        <p:txBody>
          <a:bodyPr wrap="square">
            <a:spAutoFit/>
          </a:bodyPr>
          <a:lstStyle/>
          <a:p>
            <a:pPr algn="just"/>
            <a:r>
              <a:rPr lang="en-AU" dirty="0" err="1">
                <a:latin typeface="Times New Roman" pitchFamily="18" charset="0"/>
                <a:cs typeface="Times New Roman" pitchFamily="18" charset="0"/>
              </a:rPr>
              <a:t>Възпитаваха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се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навици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за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отдаване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почит</a:t>
            </a:r>
            <a:r>
              <a:rPr lang="en-AU" dirty="0">
                <a:latin typeface="Times New Roman" pitchFamily="18" charset="0"/>
                <a:cs typeface="Times New Roman" pitchFamily="18" charset="0"/>
              </a:rPr>
              <a:t> и </a:t>
            </a:r>
            <a:r>
              <a:rPr lang="en-AU" dirty="0" err="1">
                <a:latin typeface="Times New Roman" pitchFamily="18" charset="0"/>
                <a:cs typeface="Times New Roman" pitchFamily="18" charset="0"/>
              </a:rPr>
              <a:t>израз</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националното</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самосъзнание</a:t>
            </a:r>
            <a:r>
              <a:rPr lang="bg-BG" dirty="0">
                <a:latin typeface="Times New Roman" pitchFamily="18" charset="0"/>
                <a:cs typeface="Times New Roman" pitchFamily="18" charset="0"/>
              </a:rPr>
              <a:t>,</a:t>
            </a:r>
            <a:r>
              <a:rPr lang="en-AU" dirty="0">
                <a:latin typeface="Times New Roman" pitchFamily="18" charset="0"/>
                <a:cs typeface="Times New Roman" pitchFamily="18" charset="0"/>
              </a:rPr>
              <a:t> </a:t>
            </a:r>
            <a:r>
              <a:rPr lang="en-AU" dirty="0" err="1" smtClean="0">
                <a:latin typeface="Times New Roman" pitchFamily="18" charset="0"/>
                <a:cs typeface="Times New Roman" pitchFamily="18" charset="0"/>
              </a:rPr>
              <a:t>чрез</a:t>
            </a:r>
            <a:r>
              <a:rPr lang="en-AU" dirty="0" smtClean="0">
                <a:latin typeface="Times New Roman" pitchFamily="18" charset="0"/>
                <a:cs typeface="Times New Roman" pitchFamily="18" charset="0"/>
              </a:rPr>
              <a:t> </a:t>
            </a:r>
            <a:r>
              <a:rPr lang="en-AU" dirty="0" err="1">
                <a:latin typeface="Times New Roman" pitchFamily="18" charset="0"/>
                <a:cs typeface="Times New Roman" pitchFamily="18" charset="0"/>
              </a:rPr>
              <a:t>изслушване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националния</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химн</a:t>
            </a:r>
            <a:r>
              <a:rPr lang="en-AU" dirty="0">
                <a:latin typeface="Times New Roman" pitchFamily="18" charset="0"/>
                <a:cs typeface="Times New Roman" pitchFamily="18" charset="0"/>
              </a:rPr>
              <a:t> в </a:t>
            </a:r>
            <a:r>
              <a:rPr lang="en-AU" dirty="0" err="1">
                <a:latin typeface="Times New Roman" pitchFamily="18" charset="0"/>
                <a:cs typeface="Times New Roman" pitchFamily="18" charset="0"/>
              </a:rPr>
              <a:t>тържествени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за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държавата</a:t>
            </a:r>
            <a:r>
              <a:rPr lang="en-AU" dirty="0">
                <a:latin typeface="Times New Roman" pitchFamily="18" charset="0"/>
                <a:cs typeface="Times New Roman" pitchFamily="18" charset="0"/>
              </a:rPr>
              <a:t> и </a:t>
            </a:r>
            <a:r>
              <a:rPr lang="en-AU" dirty="0" err="1">
                <a:latin typeface="Times New Roman" pitchFamily="18" charset="0"/>
                <a:cs typeface="Times New Roman" pitchFamily="18" charset="0"/>
              </a:rPr>
              <a:t>детската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градина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моменти</a:t>
            </a:r>
            <a:r>
              <a:rPr lang="en-AU" dirty="0">
                <a:latin typeface="Times New Roman" pitchFamily="18" charset="0"/>
                <a:cs typeface="Times New Roman" pitchFamily="18" charset="0"/>
              </a:rPr>
              <a:t>. </a:t>
            </a:r>
            <a:r>
              <a:rPr lang="bg-BG" dirty="0">
                <a:latin typeface="Times New Roman" pitchFamily="18" charset="0"/>
                <a:cs typeface="Times New Roman" pitchFamily="18" charset="0"/>
              </a:rPr>
              <a:t>Н</a:t>
            </a:r>
            <a:r>
              <a:rPr lang="en-AU" dirty="0">
                <a:latin typeface="Times New Roman" pitchFamily="18" charset="0"/>
                <a:cs typeface="Times New Roman" pitchFamily="18" charset="0"/>
              </a:rPr>
              <a:t>а </a:t>
            </a:r>
            <a:r>
              <a:rPr lang="en-AU" dirty="0" err="1">
                <a:latin typeface="Times New Roman" pitchFamily="18" charset="0"/>
                <a:cs typeface="Times New Roman" pitchFamily="18" charset="0"/>
              </a:rPr>
              <a:t>фасадата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детската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градина</a:t>
            </a:r>
            <a:r>
              <a:rPr lang="bg-BG" dirty="0">
                <a:latin typeface="Times New Roman" pitchFamily="18" charset="0"/>
                <a:cs typeface="Times New Roman" pitchFamily="18" charset="0"/>
              </a:rPr>
              <a:t> са </a:t>
            </a:r>
            <a:r>
              <a:rPr lang="en-AU" dirty="0" err="1">
                <a:latin typeface="Times New Roman" pitchFamily="18" charset="0"/>
                <a:cs typeface="Times New Roman" pitchFamily="18" charset="0"/>
              </a:rPr>
              <a:t>поставен</a:t>
            </a:r>
            <a:r>
              <a:rPr lang="bg-BG" dirty="0">
                <a:latin typeface="Times New Roman" pitchFamily="18" charset="0"/>
                <a:cs typeface="Times New Roman" pitchFamily="18" charset="0"/>
              </a:rPr>
              <a:t>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националния</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флаг</a:t>
            </a:r>
            <a:r>
              <a:rPr lang="bg-BG" dirty="0">
                <a:latin typeface="Times New Roman" pitchFamily="18" charset="0"/>
                <a:cs typeface="Times New Roman" pitchFamily="18" charset="0"/>
              </a:rPr>
              <a:t> и знамето на Европейския съюз</a:t>
            </a:r>
            <a:r>
              <a:rPr lang="bg-BG" dirty="0" smtClean="0">
                <a:latin typeface="Times New Roman" pitchFamily="18" charset="0"/>
                <a:cs typeface="Times New Roman" pitchFamily="18" charset="0"/>
              </a:rPr>
              <a:t>.</a:t>
            </a:r>
            <a:r>
              <a:rPr lang="en-AU" dirty="0">
                <a:latin typeface="Times New Roman" pitchFamily="18" charset="0"/>
                <a:cs typeface="Times New Roman" pitchFamily="18" charset="0"/>
              </a:rPr>
              <a:t> </a:t>
            </a:r>
            <a:endParaRPr lang="bg-BG" dirty="0" smtClean="0">
              <a:latin typeface="Times New Roman" pitchFamily="18" charset="0"/>
              <a:cs typeface="Times New Roman" pitchFamily="18" charset="0"/>
            </a:endParaRPr>
          </a:p>
          <a:p>
            <a:pPr algn="just"/>
            <a:r>
              <a:rPr lang="en-AU" dirty="0" smtClean="0">
                <a:latin typeface="Times New Roman" pitchFamily="18" charset="0"/>
                <a:cs typeface="Times New Roman" pitchFamily="18" charset="0"/>
              </a:rPr>
              <a:t>В </a:t>
            </a:r>
            <a:r>
              <a:rPr lang="en-AU" dirty="0" err="1">
                <a:latin typeface="Times New Roman" pitchFamily="18" charset="0"/>
                <a:cs typeface="Times New Roman" pitchFamily="18" charset="0"/>
              </a:rPr>
              <a:t>двете</a:t>
            </a:r>
            <a:r>
              <a:rPr lang="bg-BG" dirty="0">
                <a:latin typeface="Times New Roman" pitchFamily="18" charset="0"/>
                <a:cs typeface="Times New Roman" pitchFamily="18" charset="0"/>
              </a:rPr>
              <a:t>те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сгради</a:t>
            </a:r>
            <a:r>
              <a:rPr lang="en-AU" dirty="0">
                <a:latin typeface="Times New Roman" pitchFamily="18" charset="0"/>
                <a:cs typeface="Times New Roman" pitchFamily="18" charset="0"/>
              </a:rPr>
              <a:t> </a:t>
            </a:r>
            <a:r>
              <a:rPr lang="bg-BG" dirty="0">
                <a:latin typeface="Times New Roman" pitchFamily="18" charset="0"/>
                <a:cs typeface="Times New Roman" pitchFamily="18" charset="0"/>
              </a:rPr>
              <a:t>има </a:t>
            </a:r>
            <a:r>
              <a:rPr lang="en-AU" dirty="0" err="1">
                <a:latin typeface="Times New Roman" pitchFamily="18" charset="0"/>
                <a:cs typeface="Times New Roman" pitchFamily="18" charset="0"/>
              </a:rPr>
              <a:t>оформени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кътове</a:t>
            </a:r>
            <a:r>
              <a:rPr lang="en-AU" dirty="0">
                <a:latin typeface="Times New Roman" pitchFamily="18" charset="0"/>
                <a:cs typeface="Times New Roman" pitchFamily="18" charset="0"/>
              </a:rPr>
              <a:t> с </a:t>
            </a:r>
            <a:r>
              <a:rPr lang="en-AU" dirty="0" err="1">
                <a:latin typeface="Times New Roman" pitchFamily="18" charset="0"/>
                <a:cs typeface="Times New Roman" pitchFamily="18" charset="0"/>
              </a:rPr>
              <a:t>символите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лого</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химн</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детската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градина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знаме</a:t>
            </a:r>
            <a:r>
              <a:rPr lang="en-AU" dirty="0">
                <a:latin typeface="Times New Roman" pitchFamily="18" charset="0"/>
                <a:cs typeface="Times New Roman" pitchFamily="18" charset="0"/>
              </a:rPr>
              <a:t>.</a:t>
            </a:r>
            <a:endParaRPr lang="en-US" dirty="0">
              <a:latin typeface="Times New Roman" pitchFamily="18" charset="0"/>
              <a:cs typeface="Times New Roman" pitchFamily="18" charset="0"/>
            </a:endParaRPr>
          </a:p>
          <a:p>
            <a:pPr lvl="0" algn="just"/>
            <a:endParaRPr lang="en-US" dirty="0">
              <a:latin typeface="Times New Roman" pitchFamily="18" charset="0"/>
              <a:cs typeface="Times New Roman" pitchFamily="18" charset="0"/>
            </a:endParaRPr>
          </a:p>
        </p:txBody>
      </p:sp>
      <p:pic>
        <p:nvPicPr>
          <p:cNvPr id="9" name="Picture 2" descr="https://www.dg-edelvais.com/images/gallery/2021-obnovlenie-2/obnovlenie-cb-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2132856"/>
            <a:ext cx="3384376" cy="45125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s://www.dg-edelvais.com/images/gallery/2021-obnovlenie/dvor-spartak-0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3695" y="2636912"/>
            <a:ext cx="3976033" cy="2982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516376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Картина 2">
            <a:extLst>
              <a:ext uri="{FF2B5EF4-FFF2-40B4-BE49-F238E27FC236}">
                <a16:creationId xmlns="" xmlns:a16="http://schemas.microsoft.com/office/drawing/2014/main" id="{AC7FED15-1E51-408A-A1EE-D8648C4CAF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525344"/>
          </a:xfrm>
          <a:prstGeom prst="rect">
            <a:avLst/>
          </a:prstGeom>
        </p:spPr>
      </p:pic>
      <p:sp>
        <p:nvSpPr>
          <p:cNvPr id="6" name="Правоъгълник 5">
            <a:extLst>
              <a:ext uri="{FF2B5EF4-FFF2-40B4-BE49-F238E27FC236}">
                <a16:creationId xmlns="" xmlns:a16="http://schemas.microsoft.com/office/drawing/2014/main" id="{CDCE89D8-B691-4692-B3F5-379F0D53892B}"/>
              </a:ext>
            </a:extLst>
          </p:cNvPr>
          <p:cNvSpPr/>
          <p:nvPr/>
        </p:nvSpPr>
        <p:spPr>
          <a:xfrm>
            <a:off x="323528" y="620688"/>
            <a:ext cx="8280920" cy="369332"/>
          </a:xfrm>
          <a:prstGeom prst="rect">
            <a:avLst/>
          </a:prstGeom>
        </p:spPr>
        <p:txBody>
          <a:bodyPr wrap="square">
            <a:spAutoFit/>
          </a:bodyPr>
          <a:lstStyle/>
          <a:p>
            <a:pPr algn="just"/>
            <a:endParaRPr lang="bg-BG" dirty="0">
              <a:latin typeface="Times New Roman" panose="02020603050405020304" pitchFamily="18" charset="0"/>
              <a:cs typeface="Times New Roman" panose="02020603050405020304" pitchFamily="18" charset="0"/>
            </a:endParaRPr>
          </a:p>
        </p:txBody>
      </p:sp>
      <p:sp>
        <p:nvSpPr>
          <p:cNvPr id="2" name="Текстово поле 1"/>
          <p:cNvSpPr txBox="1"/>
          <p:nvPr/>
        </p:nvSpPr>
        <p:spPr>
          <a:xfrm>
            <a:off x="3563888" y="627871"/>
            <a:ext cx="184731" cy="369332"/>
          </a:xfrm>
          <a:prstGeom prst="rect">
            <a:avLst/>
          </a:prstGeom>
          <a:noFill/>
        </p:spPr>
        <p:txBody>
          <a:bodyPr wrap="none" rtlCol="0">
            <a:spAutoFit/>
          </a:bodyPr>
          <a:lstStyle/>
          <a:p>
            <a:endParaRPr lang="en-US" dirty="0"/>
          </a:p>
        </p:txBody>
      </p:sp>
      <p:pic>
        <p:nvPicPr>
          <p:cNvPr id="8" name="Картина 7">
            <a:extLst>
              <a:ext uri="{FF2B5EF4-FFF2-40B4-BE49-F238E27FC236}">
                <a16:creationId xmlns="" xmlns:a16="http://schemas.microsoft.com/office/drawing/2014/main" id="{AC7FED15-1E51-408A-A1EE-D8648C4CAF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644446"/>
          </a:xfrm>
          <a:prstGeom prst="rect">
            <a:avLst/>
          </a:prstGeom>
        </p:spPr>
      </p:pic>
      <p:sp>
        <p:nvSpPr>
          <p:cNvPr id="4" name="Правоъгълник 3"/>
          <p:cNvSpPr/>
          <p:nvPr/>
        </p:nvSpPr>
        <p:spPr>
          <a:xfrm>
            <a:off x="1979712" y="597370"/>
            <a:ext cx="4572000" cy="369332"/>
          </a:xfrm>
          <a:prstGeom prst="rect">
            <a:avLst/>
          </a:prstGeom>
        </p:spPr>
        <p:txBody>
          <a:bodyPr>
            <a:spAutoFit/>
          </a:bodyPr>
          <a:lstStyle/>
          <a:p>
            <a:r>
              <a:rPr lang="bg-BG" dirty="0"/>
              <a:t> </a:t>
            </a:r>
            <a:endParaRPr lang="en-US" dirty="0"/>
          </a:p>
        </p:txBody>
      </p:sp>
      <p:sp>
        <p:nvSpPr>
          <p:cNvPr id="5" name="Правоъгълник 4"/>
          <p:cNvSpPr/>
          <p:nvPr/>
        </p:nvSpPr>
        <p:spPr>
          <a:xfrm>
            <a:off x="251332" y="260648"/>
            <a:ext cx="8640960" cy="3139321"/>
          </a:xfrm>
          <a:prstGeom prst="rect">
            <a:avLst/>
          </a:prstGeom>
        </p:spPr>
        <p:txBody>
          <a:bodyPr wrap="square">
            <a:spAutoFit/>
          </a:bodyPr>
          <a:lstStyle/>
          <a:p>
            <a:pPr lvl="0"/>
            <a:r>
              <a:rPr lang="bg-BG" dirty="0" smtClean="0">
                <a:latin typeface="Times New Roman" pitchFamily="18" charset="0"/>
                <a:cs typeface="Times New Roman" pitchFamily="18" charset="0"/>
              </a:rPr>
              <a:t>     През </a:t>
            </a:r>
            <a:r>
              <a:rPr lang="bg-BG" dirty="0">
                <a:latin typeface="Times New Roman" pitchFamily="18" charset="0"/>
                <a:cs typeface="Times New Roman" pitchFamily="18" charset="0"/>
              </a:rPr>
              <a:t>изтеклата учебна година бяха организирани кампании, подкрепящи здравето, толерантността, опазването  на околната среда</a:t>
            </a:r>
            <a:r>
              <a:rPr lang="bg-BG" dirty="0" smtClean="0">
                <a:latin typeface="Times New Roman" pitchFamily="18" charset="0"/>
                <a:cs typeface="Times New Roman" pitchFamily="18" charset="0"/>
              </a:rPr>
              <a:t>, формиране </a:t>
            </a:r>
            <a:r>
              <a:rPr lang="bg-BG" dirty="0">
                <a:latin typeface="Times New Roman" pitchFamily="18" charset="0"/>
                <a:cs typeface="Times New Roman" pitchFamily="18" charset="0"/>
              </a:rPr>
              <a:t>на транспортна култура у децата. Камелия Стефанова - специалист към отдел "Здравеопазване" на община Кюстендил по много интересен и забавен начин  запозна децата с основните части на човешкото тяло. След като изгледаха подготвените материали децата активно участваха в дискусия по темата- разговаряха за частите на тялото, как трябва да се грижим за него, отговаряха на </a:t>
            </a:r>
            <a:r>
              <a:rPr lang="bg-BG" dirty="0" smtClean="0">
                <a:latin typeface="Times New Roman" pitchFamily="18" charset="0"/>
                <a:cs typeface="Times New Roman" pitchFamily="18" charset="0"/>
              </a:rPr>
              <a:t>поставените </a:t>
            </a:r>
            <a:r>
              <a:rPr lang="bg-BG" dirty="0">
                <a:latin typeface="Times New Roman" pitchFamily="18" charset="0"/>
                <a:cs typeface="Times New Roman" pitchFamily="18" charset="0"/>
              </a:rPr>
              <a:t>въпроси и разшириха представите си по темата</a:t>
            </a:r>
            <a:r>
              <a:rPr lang="bg-BG" dirty="0" smtClean="0">
                <a:latin typeface="Times New Roman" pitchFamily="18" charset="0"/>
                <a:cs typeface="Times New Roman" pitchFamily="18" charset="0"/>
              </a:rPr>
              <a:t>. </a:t>
            </a:r>
            <a:r>
              <a:rPr lang="bg-BG" dirty="0">
                <a:latin typeface="Times New Roman" pitchFamily="18" charset="0"/>
                <a:cs typeface="Times New Roman" pitchFamily="18" charset="0"/>
              </a:rPr>
              <a:t>Децата научиха колко много витамини се </a:t>
            </a:r>
            <a:r>
              <a:rPr lang="bg-BG" dirty="0" smtClean="0">
                <a:latin typeface="Times New Roman" pitchFamily="18" charset="0"/>
                <a:cs typeface="Times New Roman" pitchFamily="18" charset="0"/>
              </a:rPr>
              <a:t>съдържат </a:t>
            </a:r>
            <a:r>
              <a:rPr lang="bg-BG" dirty="0">
                <a:latin typeface="Times New Roman" pitchFamily="18" charset="0"/>
                <a:cs typeface="Times New Roman" pitchFamily="18" charset="0"/>
              </a:rPr>
              <a:t>в плодовете и зеленчуците</a:t>
            </a:r>
            <a:r>
              <a:rPr lang="bg-BG" dirty="0" smtClean="0">
                <a:latin typeface="Times New Roman" pitchFamily="18" charset="0"/>
                <a:cs typeface="Times New Roman" pitchFamily="18" charset="0"/>
              </a:rPr>
              <a:t>. Те </a:t>
            </a:r>
            <a:r>
              <a:rPr lang="bg-BG" dirty="0">
                <a:latin typeface="Times New Roman" pitchFamily="18" charset="0"/>
                <a:cs typeface="Times New Roman" pitchFamily="18" charset="0"/>
              </a:rPr>
              <a:t>вече знаят в кой сезон от годината какви плодове и зеленчуци има и как най - правилно могат да се консумират. Дейностите бяха са част от успешното реализиране на схема "Училищен плод“.</a:t>
            </a:r>
            <a:endParaRPr lang="en-US" dirty="0">
              <a:latin typeface="Times New Roman" pitchFamily="18" charset="0"/>
              <a:cs typeface="Times New Roman" pitchFamily="18" charset="0"/>
            </a:endParaRPr>
          </a:p>
        </p:txBody>
      </p:sp>
      <p:pic>
        <p:nvPicPr>
          <p:cNvPr id="3074" name="Picture 2" descr="https://www.dg-edelvais.com/images/gallery/2023-kade/kade-0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3928" y="3357973"/>
            <a:ext cx="2919029" cy="218927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www.dg-edelvais.com/images/gallery/2023-telo/telo-0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6190" y="5627441"/>
            <a:ext cx="2690378" cy="201778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www.dg-edelvais.com/images/gallery/2022-plodove/plodove-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3506040"/>
            <a:ext cx="3021146" cy="4028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43593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Картина 2">
            <a:extLst>
              <a:ext uri="{FF2B5EF4-FFF2-40B4-BE49-F238E27FC236}">
                <a16:creationId xmlns="" xmlns:a16="http://schemas.microsoft.com/office/drawing/2014/main" id="{AC7FED15-1E51-408A-A1EE-D8648C4CAF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525344"/>
          </a:xfrm>
          <a:prstGeom prst="rect">
            <a:avLst/>
          </a:prstGeom>
        </p:spPr>
      </p:pic>
      <p:sp>
        <p:nvSpPr>
          <p:cNvPr id="6" name="Правоъгълник 5">
            <a:extLst>
              <a:ext uri="{FF2B5EF4-FFF2-40B4-BE49-F238E27FC236}">
                <a16:creationId xmlns="" xmlns:a16="http://schemas.microsoft.com/office/drawing/2014/main" id="{CDCE89D8-B691-4692-B3F5-379F0D53892B}"/>
              </a:ext>
            </a:extLst>
          </p:cNvPr>
          <p:cNvSpPr/>
          <p:nvPr/>
        </p:nvSpPr>
        <p:spPr>
          <a:xfrm>
            <a:off x="323528" y="620688"/>
            <a:ext cx="8280920" cy="369332"/>
          </a:xfrm>
          <a:prstGeom prst="rect">
            <a:avLst/>
          </a:prstGeom>
        </p:spPr>
        <p:txBody>
          <a:bodyPr wrap="square">
            <a:spAutoFit/>
          </a:bodyPr>
          <a:lstStyle/>
          <a:p>
            <a:pPr algn="just"/>
            <a:endParaRPr lang="bg-BG" dirty="0">
              <a:latin typeface="Times New Roman" panose="02020603050405020304" pitchFamily="18" charset="0"/>
              <a:cs typeface="Times New Roman" panose="02020603050405020304" pitchFamily="18" charset="0"/>
            </a:endParaRPr>
          </a:p>
        </p:txBody>
      </p:sp>
      <p:sp>
        <p:nvSpPr>
          <p:cNvPr id="2" name="Текстово поле 1"/>
          <p:cNvSpPr txBox="1"/>
          <p:nvPr/>
        </p:nvSpPr>
        <p:spPr>
          <a:xfrm>
            <a:off x="3563888" y="627871"/>
            <a:ext cx="184731" cy="369332"/>
          </a:xfrm>
          <a:prstGeom prst="rect">
            <a:avLst/>
          </a:prstGeom>
          <a:noFill/>
        </p:spPr>
        <p:txBody>
          <a:bodyPr wrap="none" rtlCol="0">
            <a:spAutoFit/>
          </a:bodyPr>
          <a:lstStyle/>
          <a:p>
            <a:endParaRPr lang="en-US" dirty="0"/>
          </a:p>
        </p:txBody>
      </p:sp>
      <p:pic>
        <p:nvPicPr>
          <p:cNvPr id="8" name="Картина 7">
            <a:extLst>
              <a:ext uri="{FF2B5EF4-FFF2-40B4-BE49-F238E27FC236}">
                <a16:creationId xmlns="" xmlns:a16="http://schemas.microsoft.com/office/drawing/2014/main" id="{AC7FED15-1E51-408A-A1EE-D8648C4CAF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644446"/>
          </a:xfrm>
          <a:prstGeom prst="rect">
            <a:avLst/>
          </a:prstGeom>
        </p:spPr>
      </p:pic>
      <p:sp>
        <p:nvSpPr>
          <p:cNvPr id="4" name="Правоъгълник 3"/>
          <p:cNvSpPr/>
          <p:nvPr/>
        </p:nvSpPr>
        <p:spPr>
          <a:xfrm>
            <a:off x="1979712" y="597370"/>
            <a:ext cx="4572000" cy="369332"/>
          </a:xfrm>
          <a:prstGeom prst="rect">
            <a:avLst/>
          </a:prstGeom>
        </p:spPr>
        <p:txBody>
          <a:bodyPr>
            <a:spAutoFit/>
          </a:bodyPr>
          <a:lstStyle/>
          <a:p>
            <a:r>
              <a:rPr lang="bg-BG" dirty="0"/>
              <a:t> </a:t>
            </a:r>
            <a:endParaRPr lang="en-US" dirty="0"/>
          </a:p>
        </p:txBody>
      </p:sp>
      <p:sp>
        <p:nvSpPr>
          <p:cNvPr id="7" name="Правоъгълник 6"/>
          <p:cNvSpPr/>
          <p:nvPr/>
        </p:nvSpPr>
        <p:spPr>
          <a:xfrm>
            <a:off x="287524" y="397038"/>
            <a:ext cx="8568952" cy="1200329"/>
          </a:xfrm>
          <a:prstGeom prst="rect">
            <a:avLst/>
          </a:prstGeom>
        </p:spPr>
        <p:txBody>
          <a:bodyPr wrap="square">
            <a:spAutoFit/>
          </a:bodyPr>
          <a:lstStyle/>
          <a:p>
            <a:pPr lvl="0" algn="just"/>
            <a:r>
              <a:rPr lang="bg-BG" dirty="0" smtClean="0">
                <a:latin typeface="Times New Roman" pitchFamily="18" charset="0"/>
                <a:cs typeface="Times New Roman" pitchFamily="18" charset="0"/>
              </a:rPr>
              <a:t>    Децата </a:t>
            </a:r>
            <a:r>
              <a:rPr lang="bg-BG" dirty="0">
                <a:latin typeface="Times New Roman" pitchFamily="18" charset="0"/>
                <a:cs typeface="Times New Roman" pitchFamily="18" charset="0"/>
              </a:rPr>
              <a:t>се включиха в благотворителната кауза </a:t>
            </a:r>
            <a:r>
              <a:rPr lang="bg-BG" dirty="0" smtClean="0">
                <a:latin typeface="Times New Roman" pitchFamily="18" charset="0"/>
                <a:cs typeface="Times New Roman" pitchFamily="18" charset="0"/>
              </a:rPr>
              <a:t>„Капачки </a:t>
            </a:r>
            <a:r>
              <a:rPr lang="bg-BG" dirty="0">
                <a:latin typeface="Times New Roman" pitchFamily="18" charset="0"/>
                <a:cs typeface="Times New Roman" pitchFamily="18" charset="0"/>
              </a:rPr>
              <a:t>за бъдеще“, която се проведе в град Кюстендил и заедно </a:t>
            </a:r>
            <a:r>
              <a:rPr lang="bg-BG" dirty="0" smtClean="0">
                <a:latin typeface="Times New Roman" pitchFamily="18" charset="0"/>
                <a:cs typeface="Times New Roman" pitchFamily="18" charset="0"/>
              </a:rPr>
              <a:t>с </a:t>
            </a:r>
            <a:r>
              <a:rPr lang="bg-BG" dirty="0">
                <a:latin typeface="Times New Roman" pitchFamily="18" charset="0"/>
                <a:cs typeface="Times New Roman" pitchFamily="18" charset="0"/>
              </a:rPr>
              <a:t>техните родители събираха пластмасови капачки, за да участват в националната кампания, за да бъдат част от едно по – добро </a:t>
            </a:r>
            <a:r>
              <a:rPr lang="bg-BG" dirty="0" smtClean="0">
                <a:latin typeface="Times New Roman" pitchFamily="18" charset="0"/>
                <a:cs typeface="Times New Roman" pitchFamily="18" charset="0"/>
              </a:rPr>
              <a:t>бъдеще.</a:t>
            </a:r>
            <a:endParaRPr lang="en-US" dirty="0">
              <a:latin typeface="Times New Roman" pitchFamily="18" charset="0"/>
              <a:cs typeface="Times New Roman" pitchFamily="18" charset="0"/>
            </a:endParaRPr>
          </a:p>
        </p:txBody>
      </p:sp>
      <p:pic>
        <p:nvPicPr>
          <p:cNvPr id="2054" name="Picture 6" descr="https://www.dg-edelvais.com/images/gallery/2022-gramota/lapa4ki-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7003" y="1376444"/>
            <a:ext cx="2642349" cy="352313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www.dg-edelvais.com/images/gallery/2022-gramota/lapa4ki-1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1625766"/>
            <a:ext cx="2455358" cy="327381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www.dg-edelvais.com/images/gallery/2022-gramota/lapa4ki-1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800" y="2514145"/>
            <a:ext cx="3253904" cy="4338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302155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Картина 2">
            <a:extLst>
              <a:ext uri="{FF2B5EF4-FFF2-40B4-BE49-F238E27FC236}">
                <a16:creationId xmlns="" xmlns:a16="http://schemas.microsoft.com/office/drawing/2014/main" id="{AC7FED15-1E51-408A-A1EE-D8648C4CAF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85"/>
            <a:ext cx="9107996" cy="6669360"/>
          </a:xfrm>
          <a:prstGeom prst="rect">
            <a:avLst/>
          </a:prstGeom>
        </p:spPr>
      </p:pic>
      <p:sp>
        <p:nvSpPr>
          <p:cNvPr id="6" name="Правоъгълник 5">
            <a:extLst>
              <a:ext uri="{FF2B5EF4-FFF2-40B4-BE49-F238E27FC236}">
                <a16:creationId xmlns="" xmlns:a16="http://schemas.microsoft.com/office/drawing/2014/main" id="{CDCE89D8-B691-4692-B3F5-379F0D53892B}"/>
              </a:ext>
            </a:extLst>
          </p:cNvPr>
          <p:cNvSpPr/>
          <p:nvPr/>
        </p:nvSpPr>
        <p:spPr>
          <a:xfrm>
            <a:off x="323528" y="620688"/>
            <a:ext cx="8280920" cy="369332"/>
          </a:xfrm>
          <a:prstGeom prst="rect">
            <a:avLst/>
          </a:prstGeom>
        </p:spPr>
        <p:txBody>
          <a:bodyPr wrap="square">
            <a:spAutoFit/>
          </a:bodyPr>
          <a:lstStyle/>
          <a:p>
            <a:pPr algn="just"/>
            <a:endParaRPr lang="bg-BG" dirty="0">
              <a:latin typeface="Times New Roman" panose="02020603050405020304" pitchFamily="18" charset="0"/>
              <a:cs typeface="Times New Roman" panose="02020603050405020304" pitchFamily="18" charset="0"/>
            </a:endParaRPr>
          </a:p>
        </p:txBody>
      </p:sp>
      <p:sp>
        <p:nvSpPr>
          <p:cNvPr id="4" name="Правоъгълник 3"/>
          <p:cNvSpPr/>
          <p:nvPr/>
        </p:nvSpPr>
        <p:spPr>
          <a:xfrm>
            <a:off x="215516" y="0"/>
            <a:ext cx="8712968" cy="6463308"/>
          </a:xfrm>
          <a:prstGeom prst="rect">
            <a:avLst/>
          </a:prstGeom>
        </p:spPr>
        <p:txBody>
          <a:bodyPr wrap="square">
            <a:spAutoFit/>
          </a:bodyPr>
          <a:lstStyle/>
          <a:p>
            <a:r>
              <a:rPr lang="ru-RU" b="1" dirty="0">
                <a:latin typeface="Times New Roman" pitchFamily="18" charset="0"/>
                <a:cs typeface="Times New Roman" pitchFamily="18" charset="0"/>
              </a:rPr>
              <a:t>Приоритетна </a:t>
            </a:r>
            <a:r>
              <a:rPr lang="ru-RU" b="1" dirty="0" err="1">
                <a:latin typeface="Times New Roman" pitchFamily="18" charset="0"/>
                <a:cs typeface="Times New Roman" pitchFamily="18" charset="0"/>
              </a:rPr>
              <a:t>област</a:t>
            </a:r>
            <a:r>
              <a:rPr lang="ru-RU" b="1" dirty="0">
                <a:latin typeface="Times New Roman" pitchFamily="18" charset="0"/>
                <a:cs typeface="Times New Roman" pitchFamily="18" charset="0"/>
              </a:rPr>
              <a:t> 5</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Механизъм</a:t>
            </a:r>
            <a:r>
              <a:rPr lang="ru-RU" b="1" dirty="0" smtClean="0">
                <a:latin typeface="Times New Roman" pitchFamily="18" charset="0"/>
                <a:cs typeface="Times New Roman" pitchFamily="18" charset="0"/>
              </a:rPr>
              <a:t> </a:t>
            </a:r>
            <a:r>
              <a:rPr lang="ru-RU" b="1" dirty="0">
                <a:latin typeface="Times New Roman" pitchFamily="18" charset="0"/>
                <a:cs typeface="Times New Roman" pitchFamily="18" charset="0"/>
              </a:rPr>
              <a:t>за </a:t>
            </a:r>
            <a:r>
              <a:rPr lang="ru-RU" b="1" dirty="0" err="1">
                <a:latin typeface="Times New Roman" pitchFamily="18" charset="0"/>
                <a:cs typeface="Times New Roman" pitchFamily="18" charset="0"/>
              </a:rPr>
              <a:t>съвместна</a:t>
            </a:r>
            <a:r>
              <a:rPr lang="ru-RU" b="1" dirty="0">
                <a:latin typeface="Times New Roman" pitchFamily="18" charset="0"/>
                <a:cs typeface="Times New Roman" pitchFamily="18" charset="0"/>
              </a:rPr>
              <a:t> работа с </a:t>
            </a:r>
            <a:r>
              <a:rPr lang="ru-RU" b="1" dirty="0" err="1">
                <a:latin typeface="Times New Roman" pitchFamily="18" charset="0"/>
                <a:cs typeface="Times New Roman" pitchFamily="18" charset="0"/>
              </a:rPr>
              <a:t>институциите</a:t>
            </a:r>
            <a:r>
              <a:rPr lang="ru-RU" b="1" dirty="0">
                <a:latin typeface="Times New Roman" pitchFamily="18" charset="0"/>
                <a:cs typeface="Times New Roman" pitchFamily="18" charset="0"/>
              </a:rPr>
              <a:t> по </a:t>
            </a:r>
            <a:r>
              <a:rPr lang="ru-RU" b="1" dirty="0" err="1">
                <a:latin typeface="Times New Roman" pitchFamily="18" charset="0"/>
                <a:cs typeface="Times New Roman" pitchFamily="18" charset="0"/>
              </a:rPr>
              <a:t>обхващане</a:t>
            </a:r>
            <a:r>
              <a:rPr lang="ru-RU" b="1" dirty="0">
                <a:latin typeface="Times New Roman" pitchFamily="18" charset="0"/>
                <a:cs typeface="Times New Roman" pitchFamily="18" charset="0"/>
              </a:rPr>
              <a:t> и </a:t>
            </a:r>
            <a:r>
              <a:rPr lang="ru-RU" b="1" dirty="0" err="1">
                <a:latin typeface="Times New Roman" pitchFamily="18" charset="0"/>
                <a:cs typeface="Times New Roman" pitchFamily="18" charset="0"/>
              </a:rPr>
              <a:t>вклюване</a:t>
            </a:r>
            <a:r>
              <a:rPr lang="ru-RU" b="1" dirty="0">
                <a:latin typeface="Times New Roman" pitchFamily="18" charset="0"/>
                <a:cs typeface="Times New Roman" pitchFamily="18" charset="0"/>
              </a:rPr>
              <a:t> в </a:t>
            </a:r>
            <a:r>
              <a:rPr lang="ru-RU" b="1" dirty="0" err="1">
                <a:latin typeface="Times New Roman" pitchFamily="18" charset="0"/>
                <a:cs typeface="Times New Roman" pitchFamily="18" charset="0"/>
              </a:rPr>
              <a:t>системата</a:t>
            </a:r>
            <a:r>
              <a:rPr lang="ru-RU" b="1" dirty="0">
                <a:latin typeface="Times New Roman" pitchFamily="18" charset="0"/>
                <a:cs typeface="Times New Roman" pitchFamily="18" charset="0"/>
              </a:rPr>
              <a:t> на </a:t>
            </a:r>
            <a:r>
              <a:rPr lang="ru-RU" b="1" dirty="0" err="1">
                <a:latin typeface="Times New Roman" pitchFamily="18" charset="0"/>
                <a:cs typeface="Times New Roman" pitchFamily="18" charset="0"/>
              </a:rPr>
              <a:t>предучилищното</a:t>
            </a:r>
            <a:r>
              <a:rPr lang="ru-RU" b="1" dirty="0">
                <a:latin typeface="Times New Roman" pitchFamily="18" charset="0"/>
                <a:cs typeface="Times New Roman" pitchFamily="18" charset="0"/>
              </a:rPr>
              <a:t> и </a:t>
            </a:r>
            <a:r>
              <a:rPr lang="ru-RU" b="1" dirty="0" err="1">
                <a:latin typeface="Times New Roman" pitchFamily="18" charset="0"/>
                <a:cs typeface="Times New Roman" pitchFamily="18" charset="0"/>
              </a:rPr>
              <a:t>училищното</a:t>
            </a:r>
            <a:r>
              <a:rPr lang="ru-RU" b="1" dirty="0">
                <a:latin typeface="Times New Roman" pitchFamily="18" charset="0"/>
                <a:cs typeface="Times New Roman" pitchFamily="18" charset="0"/>
              </a:rPr>
              <a:t> образование на </a:t>
            </a:r>
            <a:r>
              <a:rPr lang="ru-RU" b="1" dirty="0" err="1">
                <a:latin typeface="Times New Roman" pitchFamily="18" charset="0"/>
                <a:cs typeface="Times New Roman" pitchFamily="18" charset="0"/>
              </a:rPr>
              <a:t>деца</a:t>
            </a:r>
            <a:r>
              <a:rPr lang="ru-RU" b="1" dirty="0">
                <a:latin typeface="Times New Roman" pitchFamily="18" charset="0"/>
                <a:cs typeface="Times New Roman" pitchFamily="18" charset="0"/>
              </a:rPr>
              <a:t> в </a:t>
            </a:r>
            <a:r>
              <a:rPr lang="ru-RU" b="1" dirty="0" err="1">
                <a:latin typeface="Times New Roman" pitchFamily="18" charset="0"/>
                <a:cs typeface="Times New Roman" pitchFamily="18" charset="0"/>
              </a:rPr>
              <a:t>задължителна</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предучилищна</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възраст</a:t>
            </a:r>
            <a:r>
              <a:rPr lang="ru-RU" b="1" dirty="0">
                <a:latin typeface="Times New Roman" pitchFamily="18" charset="0"/>
                <a:cs typeface="Times New Roman" pitchFamily="18" charset="0"/>
              </a:rPr>
              <a:t>:</a:t>
            </a:r>
            <a:endParaRPr lang="en-US" dirty="0">
              <a:latin typeface="Times New Roman" pitchFamily="18" charset="0"/>
              <a:cs typeface="Times New Roman" pitchFamily="18" charset="0"/>
            </a:endParaRPr>
          </a:p>
          <a:p>
            <a:r>
              <a:rPr lang="en-AU" dirty="0">
                <a:latin typeface="Times New Roman" pitchFamily="18" charset="0"/>
                <a:cs typeface="Times New Roman" pitchFamily="18" charset="0"/>
              </a:rPr>
              <a:t> </a:t>
            </a:r>
            <a:endParaRPr lang="en-US" dirty="0">
              <a:latin typeface="Times New Roman" pitchFamily="18" charset="0"/>
              <a:cs typeface="Times New Roman" pitchFamily="18" charset="0"/>
            </a:endParaRPr>
          </a:p>
          <a:p>
            <a:pPr algn="just"/>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Постигането</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възможно</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най-пълен</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обхват</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децата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подлежащи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задължително</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предучилищно</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образование</a:t>
            </a:r>
            <a:r>
              <a:rPr lang="en-AU" dirty="0">
                <a:latin typeface="Times New Roman" pitchFamily="18" charset="0"/>
                <a:cs typeface="Times New Roman" pitchFamily="18" charset="0"/>
              </a:rPr>
              <a:t> и </a:t>
            </a:r>
            <a:r>
              <a:rPr lang="en-AU" dirty="0" err="1">
                <a:latin typeface="Times New Roman" pitchFamily="18" charset="0"/>
                <a:cs typeface="Times New Roman" pitchFamily="18" charset="0"/>
              </a:rPr>
              <a:t>провеждането</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политики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за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повишаване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качеството</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образованието</a:t>
            </a:r>
            <a:r>
              <a:rPr lang="en-AU" dirty="0">
                <a:latin typeface="Times New Roman" pitchFamily="18" charset="0"/>
                <a:cs typeface="Times New Roman" pitchFamily="18" charset="0"/>
              </a:rPr>
              <a:t> е </a:t>
            </a:r>
            <a:r>
              <a:rPr lang="en-AU" dirty="0" err="1">
                <a:latin typeface="Times New Roman" pitchFamily="18" charset="0"/>
                <a:cs typeface="Times New Roman" pitchFamily="18" charset="0"/>
              </a:rPr>
              <a:t>сред</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основните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приоритети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детската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градина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За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да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можем</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да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постигнем</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целите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образованието</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децата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трябва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да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бъдат</a:t>
            </a:r>
            <a:r>
              <a:rPr lang="en-AU" dirty="0">
                <a:latin typeface="Times New Roman" pitchFamily="18" charset="0"/>
                <a:cs typeface="Times New Roman" pitchFamily="18" charset="0"/>
              </a:rPr>
              <a:t> в </a:t>
            </a:r>
            <a:r>
              <a:rPr lang="en-AU" dirty="0" err="1">
                <a:latin typeface="Times New Roman" pitchFamily="18" charset="0"/>
                <a:cs typeface="Times New Roman" pitchFamily="18" charset="0"/>
              </a:rPr>
              <a:t>детската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градина</a:t>
            </a:r>
            <a:r>
              <a:rPr lang="en-AU" dirty="0">
                <a:latin typeface="Times New Roman" pitchFamily="18" charset="0"/>
                <a:cs typeface="Times New Roman" pitchFamily="18" charset="0"/>
              </a:rPr>
              <a:t>.</a:t>
            </a:r>
            <a:endParaRPr lang="en-US" dirty="0">
              <a:latin typeface="Times New Roman" pitchFamily="18" charset="0"/>
              <a:cs typeface="Times New Roman" pitchFamily="18" charset="0"/>
            </a:endParaRPr>
          </a:p>
          <a:p>
            <a:r>
              <a:rPr lang="bg-BG" dirty="0">
                <a:latin typeface="Times New Roman" pitchFamily="18" charset="0"/>
                <a:cs typeface="Times New Roman" pitchFamily="18" charset="0"/>
              </a:rPr>
              <a:t> </a:t>
            </a:r>
            <a:endParaRPr lang="en-US" dirty="0">
              <a:latin typeface="Times New Roman" pitchFamily="18" charset="0"/>
              <a:cs typeface="Times New Roman" pitchFamily="18" charset="0"/>
            </a:endParaRPr>
          </a:p>
          <a:p>
            <a:pPr algn="just"/>
            <a:r>
              <a:rPr lang="ru-RU" dirty="0">
                <a:latin typeface="Times New Roman" pitchFamily="18" charset="0"/>
                <a:cs typeface="Times New Roman" pitchFamily="18" charset="0"/>
              </a:rPr>
              <a:t>    </a:t>
            </a:r>
            <a:r>
              <a:rPr lang="en-AU" dirty="0">
                <a:latin typeface="Times New Roman" pitchFamily="18" charset="0"/>
                <a:cs typeface="Times New Roman" pitchFamily="18" charset="0"/>
              </a:rPr>
              <a:t>В </a:t>
            </a:r>
            <a:r>
              <a:rPr lang="en-AU" dirty="0" err="1">
                <a:latin typeface="Times New Roman" pitchFamily="18" charset="0"/>
                <a:cs typeface="Times New Roman" pitchFamily="18" charset="0"/>
              </a:rPr>
              <a:t>детска</a:t>
            </a:r>
            <a:r>
              <a:rPr lang="en-AU" dirty="0">
                <a:latin typeface="Times New Roman" pitchFamily="18" charset="0"/>
                <a:cs typeface="Times New Roman" pitchFamily="18" charset="0"/>
              </a:rPr>
              <a:t> </a:t>
            </a:r>
            <a:r>
              <a:rPr lang="en-AU" dirty="0" err="1" smtClean="0">
                <a:latin typeface="Times New Roman" pitchFamily="18" charset="0"/>
                <a:cs typeface="Times New Roman" pitchFamily="18" charset="0"/>
              </a:rPr>
              <a:t>градина</a:t>
            </a:r>
            <a:r>
              <a:rPr lang="bg-BG" dirty="0" smtClean="0">
                <a:latin typeface="Times New Roman" pitchFamily="18" charset="0"/>
                <a:cs typeface="Times New Roman" pitchFamily="18" charset="0"/>
              </a:rPr>
              <a:t> </a:t>
            </a:r>
            <a:r>
              <a:rPr lang="en-AU" dirty="0" smtClean="0">
                <a:latin typeface="Times New Roman" pitchFamily="18" charset="0"/>
                <a:cs typeface="Times New Roman" pitchFamily="18" charset="0"/>
              </a:rPr>
              <a:t>,,</a:t>
            </a:r>
            <a:r>
              <a:rPr lang="en-AU" dirty="0" err="1">
                <a:latin typeface="Times New Roman" pitchFamily="18" charset="0"/>
                <a:cs typeface="Times New Roman" pitchFamily="18" charset="0"/>
              </a:rPr>
              <a:t>Еделвайс</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акцентът</a:t>
            </a:r>
            <a:r>
              <a:rPr lang="en-AU" dirty="0">
                <a:latin typeface="Times New Roman" pitchFamily="18" charset="0"/>
                <a:cs typeface="Times New Roman" pitchFamily="18" charset="0"/>
              </a:rPr>
              <a:t> е </a:t>
            </a:r>
            <a:r>
              <a:rPr lang="en-AU" dirty="0" err="1">
                <a:latin typeface="Times New Roman" pitchFamily="18" charset="0"/>
                <a:cs typeface="Times New Roman" pitchFamily="18" charset="0"/>
              </a:rPr>
              <a:t>поставен</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върху</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обхвата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децата</a:t>
            </a:r>
            <a:r>
              <a:rPr lang="en-AU" dirty="0">
                <a:latin typeface="Times New Roman" pitchFamily="18" charset="0"/>
                <a:cs typeface="Times New Roman" pitchFamily="18" charset="0"/>
              </a:rPr>
              <a:t> и </a:t>
            </a:r>
            <a:r>
              <a:rPr lang="en-AU" dirty="0" err="1">
                <a:latin typeface="Times New Roman" pitchFamily="18" charset="0"/>
                <a:cs typeface="Times New Roman" pitchFamily="18" charset="0"/>
              </a:rPr>
              <a:t>недопускане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отсъствия</a:t>
            </a:r>
            <a:r>
              <a:rPr lang="en-AU" dirty="0">
                <a:latin typeface="Times New Roman" pitchFamily="18" charset="0"/>
                <a:cs typeface="Times New Roman" pitchFamily="18" charset="0"/>
              </a:rPr>
              <a:t> и </a:t>
            </a:r>
            <a:r>
              <a:rPr lang="en-AU" dirty="0" err="1">
                <a:latin typeface="Times New Roman" pitchFamily="18" charset="0"/>
                <a:cs typeface="Times New Roman" pitchFamily="18" charset="0"/>
              </a:rPr>
              <a:t>отпадане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деца</a:t>
            </a:r>
            <a:r>
              <a:rPr lang="en-AU" dirty="0">
                <a:latin typeface="Times New Roman" pitchFamily="18" charset="0"/>
                <a:cs typeface="Times New Roman" pitchFamily="18" charset="0"/>
              </a:rPr>
              <a:t> </a:t>
            </a:r>
            <a:r>
              <a:rPr lang="en-AU" dirty="0" err="1" smtClean="0">
                <a:latin typeface="Times New Roman" pitchFamily="18" charset="0"/>
                <a:cs typeface="Times New Roman" pitchFamily="18" charset="0"/>
              </a:rPr>
              <a:t>от</a:t>
            </a:r>
            <a:r>
              <a:rPr lang="en-AU" dirty="0" smtClean="0">
                <a:latin typeface="Times New Roman" pitchFamily="18" charset="0"/>
                <a:cs typeface="Times New Roman" pitchFamily="18" charset="0"/>
              </a:rPr>
              <a:t> </a:t>
            </a:r>
            <a:r>
              <a:rPr lang="en-AU" dirty="0" err="1" smtClean="0">
                <a:latin typeface="Times New Roman" pitchFamily="18" charset="0"/>
                <a:cs typeface="Times New Roman" pitchFamily="18" charset="0"/>
              </a:rPr>
              <a:t>групите</a:t>
            </a:r>
            <a:r>
              <a:rPr lang="en-AU" dirty="0" smtClean="0">
                <a:latin typeface="Times New Roman" pitchFamily="18" charset="0"/>
                <a:cs typeface="Times New Roman" pitchFamily="18" charset="0"/>
              </a:rPr>
              <a:t> </a:t>
            </a:r>
            <a:r>
              <a:rPr lang="en-AU" dirty="0" err="1">
                <a:latin typeface="Times New Roman" pitchFamily="18" charset="0"/>
                <a:cs typeface="Times New Roman" pitchFamily="18" charset="0"/>
              </a:rPr>
              <a:t>за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задължително</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предучилищно</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образование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като</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се</a:t>
            </a:r>
            <a:r>
              <a:rPr lang="en-AU" dirty="0">
                <a:latin typeface="Times New Roman" pitchFamily="18" charset="0"/>
                <a:cs typeface="Times New Roman" pitchFamily="18" charset="0"/>
              </a:rPr>
              <a:t> </a:t>
            </a:r>
            <a:r>
              <a:rPr lang="en-AU" dirty="0" err="1" smtClean="0">
                <a:latin typeface="Times New Roman" pitchFamily="18" charset="0"/>
                <a:cs typeface="Times New Roman" pitchFamily="18" charset="0"/>
              </a:rPr>
              <a:t>взаимодейства</a:t>
            </a:r>
            <a:r>
              <a:rPr lang="en-AU" dirty="0" smtClean="0">
                <a:latin typeface="Times New Roman" pitchFamily="18" charset="0"/>
                <a:cs typeface="Times New Roman" pitchFamily="18" charset="0"/>
              </a:rPr>
              <a:t> </a:t>
            </a:r>
            <a:r>
              <a:rPr lang="en-AU" dirty="0">
                <a:latin typeface="Times New Roman" pitchFamily="18" charset="0"/>
                <a:cs typeface="Times New Roman" pitchFamily="18" charset="0"/>
              </a:rPr>
              <a:t>с </a:t>
            </a:r>
            <a:r>
              <a:rPr lang="en-AU" dirty="0" err="1">
                <a:latin typeface="Times New Roman" pitchFamily="18" charset="0"/>
                <a:cs typeface="Times New Roman" pitchFamily="18" charset="0"/>
              </a:rPr>
              <a:t>родителите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за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мотивирането</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им</a:t>
            </a:r>
            <a:r>
              <a:rPr lang="en-AU" dirty="0">
                <a:latin typeface="Times New Roman" pitchFamily="18" charset="0"/>
                <a:cs typeface="Times New Roman" pitchFamily="18" charset="0"/>
              </a:rPr>
              <a:t>  и </a:t>
            </a:r>
            <a:r>
              <a:rPr lang="en-AU" dirty="0" err="1" smtClean="0">
                <a:latin typeface="Times New Roman" pitchFamily="18" charset="0"/>
                <a:cs typeface="Times New Roman" pitchFamily="18" charset="0"/>
              </a:rPr>
              <a:t>повишаване</a:t>
            </a:r>
            <a:r>
              <a:rPr lang="en-AU" dirty="0" smtClean="0">
                <a:latin typeface="Times New Roman" pitchFamily="18" charset="0"/>
                <a:cs typeface="Times New Roman" pitchFamily="18" charset="0"/>
              </a:rPr>
              <a:t> </a:t>
            </a:r>
            <a:r>
              <a:rPr lang="en-AU" dirty="0" err="1">
                <a:latin typeface="Times New Roman" pitchFamily="18" charset="0"/>
                <a:cs typeface="Times New Roman" pitchFamily="18" charset="0"/>
              </a:rPr>
              <a:t>на</a:t>
            </a:r>
            <a:r>
              <a:rPr lang="en-AU" dirty="0">
                <a:latin typeface="Times New Roman" pitchFamily="18" charset="0"/>
                <a:cs typeface="Times New Roman" pitchFamily="18" charset="0"/>
              </a:rPr>
              <a:t> </a:t>
            </a:r>
            <a:r>
              <a:rPr lang="en-AU" dirty="0" err="1" smtClean="0">
                <a:latin typeface="Times New Roman" pitchFamily="18" charset="0"/>
                <a:cs typeface="Times New Roman" pitchFamily="18" charset="0"/>
              </a:rPr>
              <a:t>ангажираността</a:t>
            </a:r>
            <a:r>
              <a:rPr lang="en-AU" dirty="0" smtClean="0">
                <a:latin typeface="Times New Roman" pitchFamily="18" charset="0"/>
                <a:cs typeface="Times New Roman" pitchFamily="18" charset="0"/>
              </a:rPr>
              <a:t> </a:t>
            </a:r>
            <a:r>
              <a:rPr lang="en-AU" dirty="0" err="1">
                <a:latin typeface="Times New Roman" pitchFamily="18" charset="0"/>
                <a:cs typeface="Times New Roman" pitchFamily="18" charset="0"/>
              </a:rPr>
              <a:t>им</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за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редовно</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посещение</a:t>
            </a:r>
            <a:r>
              <a:rPr lang="en-AU" dirty="0">
                <a:latin typeface="Times New Roman" pitchFamily="18" charset="0"/>
                <a:cs typeface="Times New Roman" pitchFamily="18" charset="0"/>
              </a:rPr>
              <a:t> </a:t>
            </a:r>
            <a:r>
              <a:rPr lang="en-AU" dirty="0" err="1" smtClean="0">
                <a:latin typeface="Times New Roman" pitchFamily="18" charset="0"/>
                <a:cs typeface="Times New Roman" pitchFamily="18" charset="0"/>
              </a:rPr>
              <a:t>на</a:t>
            </a:r>
            <a:r>
              <a:rPr lang="en-AU" dirty="0" smtClean="0">
                <a:latin typeface="Times New Roman" pitchFamily="18" charset="0"/>
                <a:cs typeface="Times New Roman" pitchFamily="18" charset="0"/>
              </a:rPr>
              <a:t> </a:t>
            </a:r>
            <a:r>
              <a:rPr lang="en-AU" dirty="0" err="1">
                <a:latin typeface="Times New Roman" pitchFamily="18" charset="0"/>
                <a:cs typeface="Times New Roman" pitchFamily="18" charset="0"/>
              </a:rPr>
              <a:t>децата</a:t>
            </a:r>
            <a:r>
              <a:rPr lang="en-AU" dirty="0">
                <a:latin typeface="Times New Roman" pitchFamily="18" charset="0"/>
                <a:cs typeface="Times New Roman" pitchFamily="18" charset="0"/>
              </a:rPr>
              <a:t> в </a:t>
            </a:r>
            <a:r>
              <a:rPr lang="en-AU" dirty="0" err="1">
                <a:latin typeface="Times New Roman" pitchFamily="18" charset="0"/>
                <a:cs typeface="Times New Roman" pitchFamily="18" charset="0"/>
              </a:rPr>
              <a:t>детската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градина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Създадена</a:t>
            </a:r>
            <a:r>
              <a:rPr lang="en-AU" dirty="0">
                <a:latin typeface="Times New Roman" pitchFamily="18" charset="0"/>
                <a:cs typeface="Times New Roman" pitchFamily="18" charset="0"/>
              </a:rPr>
              <a:t> е </a:t>
            </a:r>
            <a:r>
              <a:rPr lang="en-AU" dirty="0" err="1">
                <a:latin typeface="Times New Roman" pitchFamily="18" charset="0"/>
                <a:cs typeface="Times New Roman" pitchFamily="18" charset="0"/>
              </a:rPr>
              <a:t>привлекателна</a:t>
            </a:r>
            <a:r>
              <a:rPr lang="en-AU" dirty="0">
                <a:latin typeface="Times New Roman" pitchFamily="18" charset="0"/>
                <a:cs typeface="Times New Roman" pitchFamily="18" charset="0"/>
              </a:rPr>
              <a:t> и </a:t>
            </a:r>
            <a:r>
              <a:rPr lang="en-AU" dirty="0" err="1">
                <a:latin typeface="Times New Roman" pitchFamily="18" charset="0"/>
                <a:cs typeface="Times New Roman" pitchFamily="18" charset="0"/>
              </a:rPr>
              <a:t>достъпна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образователна</a:t>
            </a:r>
            <a:r>
              <a:rPr lang="en-AU" dirty="0">
                <a:latin typeface="Times New Roman" pitchFamily="18" charset="0"/>
                <a:cs typeface="Times New Roman" pitchFamily="18" charset="0"/>
              </a:rPr>
              <a:t> </a:t>
            </a:r>
            <a:r>
              <a:rPr lang="en-AU" dirty="0" err="1" smtClean="0">
                <a:latin typeface="Times New Roman" pitchFamily="18" charset="0"/>
                <a:cs typeface="Times New Roman" pitchFamily="18" charset="0"/>
              </a:rPr>
              <a:t>среда</a:t>
            </a:r>
            <a:r>
              <a:rPr lang="bg-BG"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a:p>
            <a:pPr algn="just"/>
            <a:r>
              <a:rPr lang="en-AU" dirty="0" err="1" smtClean="0">
                <a:latin typeface="Times New Roman" pitchFamily="18" charset="0"/>
                <a:cs typeface="Times New Roman" pitchFamily="18" charset="0"/>
              </a:rPr>
              <a:t>Основните</a:t>
            </a:r>
            <a:r>
              <a:rPr lang="en-AU" dirty="0" smtClean="0">
                <a:latin typeface="Times New Roman" pitchFamily="18" charset="0"/>
                <a:cs typeface="Times New Roman" pitchFamily="18" charset="0"/>
              </a:rPr>
              <a:t> </a:t>
            </a:r>
            <a:r>
              <a:rPr lang="en-AU" dirty="0" err="1">
                <a:latin typeface="Times New Roman" pitchFamily="18" charset="0"/>
                <a:cs typeface="Times New Roman" pitchFamily="18" charset="0"/>
              </a:rPr>
              <a:t>приоритети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за</a:t>
            </a:r>
            <a:r>
              <a:rPr lang="en-AU" dirty="0">
                <a:latin typeface="Times New Roman" pitchFamily="18" charset="0"/>
                <a:cs typeface="Times New Roman" pitchFamily="18" charset="0"/>
              </a:rPr>
              <a:t> </a:t>
            </a:r>
            <a:r>
              <a:rPr lang="en-AU" dirty="0" err="1" smtClean="0">
                <a:latin typeface="Times New Roman" pitchFamily="18" charset="0"/>
                <a:cs typeface="Times New Roman" pitchFamily="18" charset="0"/>
              </a:rPr>
              <a:t>нас</a:t>
            </a:r>
            <a:r>
              <a:rPr lang="en-AU" dirty="0" smtClean="0">
                <a:latin typeface="Times New Roman" pitchFamily="18" charset="0"/>
                <a:cs typeface="Times New Roman" pitchFamily="18" charset="0"/>
              </a:rPr>
              <a:t> </a:t>
            </a:r>
            <a:r>
              <a:rPr lang="bg-BG" dirty="0" smtClean="0">
                <a:latin typeface="Times New Roman" pitchFamily="18" charset="0"/>
                <a:cs typeface="Times New Roman" pitchFamily="18" charset="0"/>
              </a:rPr>
              <a:t>бяха</a:t>
            </a:r>
            <a:r>
              <a:rPr lang="en-AU"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a:p>
            <a:pPr lvl="0" algn="just"/>
            <a:r>
              <a:rPr lang="en-AU" dirty="0" err="1">
                <a:latin typeface="Times New Roman" pitchFamily="18" charset="0"/>
                <a:cs typeface="Times New Roman" pitchFamily="18" charset="0"/>
              </a:rPr>
              <a:t>Подобряване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взаимодействието</a:t>
            </a:r>
            <a:r>
              <a:rPr lang="en-AU" dirty="0">
                <a:latin typeface="Times New Roman" pitchFamily="18" charset="0"/>
                <a:cs typeface="Times New Roman" pitchFamily="18" charset="0"/>
              </a:rPr>
              <a:t> с </a:t>
            </a:r>
            <a:r>
              <a:rPr lang="en-AU" dirty="0" err="1">
                <a:latin typeface="Times New Roman" pitchFamily="18" charset="0"/>
                <a:cs typeface="Times New Roman" pitchFamily="18" charset="0"/>
              </a:rPr>
              <a:t>родителите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децата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като</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ключов</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фактор</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за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осигуряване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редовното</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посещение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детска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градина</a:t>
            </a:r>
            <a:r>
              <a:rPr lang="en-AU" dirty="0">
                <a:latin typeface="Times New Roman" pitchFamily="18" charset="0"/>
                <a:cs typeface="Times New Roman" pitchFamily="18" charset="0"/>
              </a:rPr>
              <a:t>.</a:t>
            </a:r>
            <a:endParaRPr lang="en-US" dirty="0">
              <a:latin typeface="Times New Roman" pitchFamily="18" charset="0"/>
              <a:cs typeface="Times New Roman" pitchFamily="18" charset="0"/>
            </a:endParaRPr>
          </a:p>
          <a:p>
            <a:pPr lvl="0" algn="just"/>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Осъществяване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дейности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по</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повишаване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качеството</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предучилищното</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образование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за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успешен</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старт</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децата</a:t>
            </a:r>
            <a:r>
              <a:rPr lang="en-AU" dirty="0">
                <a:latin typeface="Times New Roman" pitchFamily="18" charset="0"/>
                <a:cs typeface="Times New Roman" pitchFamily="18" charset="0"/>
              </a:rPr>
              <a:t> в </a:t>
            </a:r>
            <a:r>
              <a:rPr lang="en-AU" dirty="0" err="1">
                <a:latin typeface="Times New Roman" pitchFamily="18" charset="0"/>
                <a:cs typeface="Times New Roman" pitchFamily="18" charset="0"/>
              </a:rPr>
              <a:t>училище</a:t>
            </a:r>
            <a:r>
              <a:rPr lang="en-AU" dirty="0">
                <a:latin typeface="Times New Roman" pitchFamily="18" charset="0"/>
                <a:cs typeface="Times New Roman" pitchFamily="18" charset="0"/>
              </a:rPr>
              <a:t>.</a:t>
            </a:r>
            <a:endParaRPr lang="en-US" dirty="0">
              <a:latin typeface="Times New Roman" pitchFamily="18" charset="0"/>
              <a:cs typeface="Times New Roman" pitchFamily="18" charset="0"/>
            </a:endParaRPr>
          </a:p>
          <a:p>
            <a:pPr lvl="0" algn="just"/>
            <a:r>
              <a:rPr lang="bg-BG" dirty="0">
                <a:latin typeface="Times New Roman" pitchFamily="18" charset="0"/>
                <a:cs typeface="Times New Roman" pitchFamily="18" charset="0"/>
              </a:rPr>
              <a:t> Ученици от НУ </a:t>
            </a:r>
            <a:r>
              <a:rPr lang="bg-BG" dirty="0" smtClean="0">
                <a:latin typeface="Times New Roman" pitchFamily="18" charset="0"/>
                <a:cs typeface="Times New Roman" pitchFamily="18" charset="0"/>
              </a:rPr>
              <a:t>„Св</a:t>
            </a:r>
            <a:r>
              <a:rPr lang="bg-BG" dirty="0">
                <a:latin typeface="Times New Roman" pitchFamily="18" charset="0"/>
                <a:cs typeface="Times New Roman" pitchFamily="18" charset="0"/>
              </a:rPr>
              <a:t>. Климент Охридски“ град Кюстендил четоха приказки на децата  по повод Международния ден на детската книга</a:t>
            </a:r>
            <a:r>
              <a:rPr lang="bg-BG" dirty="0" smtClean="0">
                <a:latin typeface="Times New Roman" pitchFamily="18" charset="0"/>
                <a:cs typeface="Times New Roman" pitchFamily="18" charset="0"/>
              </a:rPr>
              <a:t>. Целта </a:t>
            </a:r>
            <a:r>
              <a:rPr lang="bg-BG" dirty="0">
                <a:latin typeface="Times New Roman" pitchFamily="18" charset="0"/>
                <a:cs typeface="Times New Roman" pitchFamily="18" charset="0"/>
              </a:rPr>
              <a:t>на тази инициатива е да се насърчи четенето и да се запали искрата на любовта към книгата.</a:t>
            </a:r>
            <a:endParaRPr lang="en-US" dirty="0">
              <a:latin typeface="Times New Roman" pitchFamily="18" charset="0"/>
              <a:cs typeface="Times New Roman" pitchFamily="18" charset="0"/>
            </a:endParaRPr>
          </a:p>
          <a:p>
            <a:r>
              <a:rPr lang="ru-RU" dirty="0">
                <a:latin typeface="Times New Roman" pitchFamily="18" charset="0"/>
                <a:cs typeface="Times New Roman" pitchFamily="18" charset="0"/>
              </a:rPr>
              <a:t> </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423689086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Картина 2">
            <a:extLst>
              <a:ext uri="{FF2B5EF4-FFF2-40B4-BE49-F238E27FC236}">
                <a16:creationId xmlns="" xmlns:a16="http://schemas.microsoft.com/office/drawing/2014/main" id="{AC7FED15-1E51-408A-A1EE-D8648C4CAF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Правоъгълник 5">
            <a:extLst>
              <a:ext uri="{FF2B5EF4-FFF2-40B4-BE49-F238E27FC236}">
                <a16:creationId xmlns="" xmlns:a16="http://schemas.microsoft.com/office/drawing/2014/main" id="{CDCE89D8-B691-4692-B3F5-379F0D53892B}"/>
              </a:ext>
            </a:extLst>
          </p:cNvPr>
          <p:cNvSpPr/>
          <p:nvPr/>
        </p:nvSpPr>
        <p:spPr>
          <a:xfrm>
            <a:off x="323528" y="620688"/>
            <a:ext cx="8280920" cy="369332"/>
          </a:xfrm>
          <a:prstGeom prst="rect">
            <a:avLst/>
          </a:prstGeom>
        </p:spPr>
        <p:txBody>
          <a:bodyPr wrap="square">
            <a:spAutoFit/>
          </a:bodyPr>
          <a:lstStyle/>
          <a:p>
            <a:pPr algn="just"/>
            <a:endParaRPr lang="bg-BG" dirty="0">
              <a:latin typeface="Times New Roman" panose="02020603050405020304" pitchFamily="18" charset="0"/>
              <a:cs typeface="Times New Roman" panose="02020603050405020304" pitchFamily="18" charset="0"/>
            </a:endParaRPr>
          </a:p>
        </p:txBody>
      </p:sp>
      <p:sp>
        <p:nvSpPr>
          <p:cNvPr id="4" name="Правоъгълник 3"/>
          <p:cNvSpPr/>
          <p:nvPr/>
        </p:nvSpPr>
        <p:spPr>
          <a:xfrm>
            <a:off x="171063" y="404664"/>
            <a:ext cx="8568952" cy="2308324"/>
          </a:xfrm>
          <a:prstGeom prst="rect">
            <a:avLst/>
          </a:prstGeom>
        </p:spPr>
        <p:txBody>
          <a:bodyPr wrap="square">
            <a:spAutoFit/>
          </a:bodyPr>
          <a:lstStyle/>
          <a:p>
            <a:pPr lvl="0" algn="just"/>
            <a:r>
              <a:rPr lang="bg-BG" dirty="0" smtClean="0">
                <a:latin typeface="Times New Roman" pitchFamily="18" charset="0"/>
                <a:cs typeface="Times New Roman" pitchFamily="18" charset="0"/>
              </a:rPr>
              <a:t>     Децата </a:t>
            </a:r>
            <a:r>
              <a:rPr lang="bg-BG" dirty="0">
                <a:latin typeface="Times New Roman" pitchFamily="18" charset="0"/>
                <a:cs typeface="Times New Roman" pitchFamily="18" charset="0"/>
              </a:rPr>
              <a:t>от  четвъртите възрастови групи посетиха ученици от </a:t>
            </a:r>
            <a:r>
              <a:rPr lang="bg-BG" dirty="0" smtClean="0">
                <a:latin typeface="Times New Roman" pitchFamily="18" charset="0"/>
                <a:cs typeface="Times New Roman" pitchFamily="18" charset="0"/>
              </a:rPr>
              <a:t>Основно </a:t>
            </a:r>
            <a:r>
              <a:rPr lang="bg-BG" dirty="0">
                <a:latin typeface="Times New Roman" pitchFamily="18" charset="0"/>
                <a:cs typeface="Times New Roman" pitchFamily="18" charset="0"/>
              </a:rPr>
              <a:t>училище „Св. Св. Кирил и Методий. Седнаха на чиновете като истински ученици, разбраха колко по-различно минава денят в училище отколкото в детската градина. Приятелите им от първи клас разказаха приятните си преживявания за току-що отминалия „Празник на буквите“. Празникът бе изпълнен с песни, танци и рецитал на стихове, посветени на доброто. Заедно с новите си приятели от четвъртите класове нашите талантливи деца се включиха във весела работилница и направиха „Дървото на приятелството“ като символ на доброта и топлина.</a:t>
            </a:r>
            <a:endParaRPr lang="en-US" dirty="0">
              <a:latin typeface="Times New Roman" pitchFamily="18" charset="0"/>
              <a:cs typeface="Times New Roman" pitchFamily="18" charset="0"/>
            </a:endParaRPr>
          </a:p>
        </p:txBody>
      </p:sp>
      <p:pic>
        <p:nvPicPr>
          <p:cNvPr id="5122" name="Picture 2" descr="https://www.dg-edelvais.com/images/gallery/2023-prehod/posesenie-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512" y="2780928"/>
            <a:ext cx="3072342" cy="230425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www.dg-edelvais.com/images/gallery/2023-prehod/posesenie-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4870" y="2384884"/>
            <a:ext cx="2784310" cy="2088232"/>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s://www.dg-edelvais.com/images/gallery/2023-prehod/posesenie-1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3848" y="4293096"/>
            <a:ext cx="2949014" cy="2211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00736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Картина 2">
            <a:extLst>
              <a:ext uri="{FF2B5EF4-FFF2-40B4-BE49-F238E27FC236}">
                <a16:creationId xmlns="" xmlns:a16="http://schemas.microsoft.com/office/drawing/2014/main" id="{39C970F5-4FB9-4B71-9491-C694CDF27E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146" name="Picture 2" descr="https://www.dg-edelvais.com/images/gallery/2023-na4alo/na4alo-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27384"/>
            <a:ext cx="2592288" cy="345638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www.dg-edelvais.com/images/gallery/2023-na4alo/na4alo-0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6660232" y="116632"/>
            <a:ext cx="2268252" cy="302433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s://www.dg-edelvais.com/images/gallery/2023-na4alo/na4alo-0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2987824" y="3303829"/>
            <a:ext cx="2443652" cy="3258202"/>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ttps://www.dg-edelvais.com/images/gallery/2023-na4alo/na4alo-1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68420" y="3303829"/>
            <a:ext cx="2443652" cy="3258202"/>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https://www.dg-edelvais.com/images/gallery/2023-na4alo/na4alo-05.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5856" y="347777"/>
            <a:ext cx="2813533" cy="2808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695290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Картина 2">
            <a:extLst>
              <a:ext uri="{FF2B5EF4-FFF2-40B4-BE49-F238E27FC236}">
                <a16:creationId xmlns="" xmlns:a16="http://schemas.microsoft.com/office/drawing/2014/main" id="{AC7FED15-1E51-408A-A1EE-D8648C4CAF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Правоъгълник 5">
            <a:extLst>
              <a:ext uri="{FF2B5EF4-FFF2-40B4-BE49-F238E27FC236}">
                <a16:creationId xmlns="" xmlns:a16="http://schemas.microsoft.com/office/drawing/2014/main" id="{CDCE89D8-B691-4692-B3F5-379F0D53892B}"/>
              </a:ext>
            </a:extLst>
          </p:cNvPr>
          <p:cNvSpPr/>
          <p:nvPr/>
        </p:nvSpPr>
        <p:spPr>
          <a:xfrm>
            <a:off x="323528" y="620688"/>
            <a:ext cx="8280920" cy="369332"/>
          </a:xfrm>
          <a:prstGeom prst="rect">
            <a:avLst/>
          </a:prstGeom>
        </p:spPr>
        <p:txBody>
          <a:bodyPr wrap="square">
            <a:spAutoFit/>
          </a:bodyPr>
          <a:lstStyle/>
          <a:p>
            <a:pPr algn="just"/>
            <a:endParaRPr lang="bg-BG" dirty="0">
              <a:latin typeface="Times New Roman" panose="02020603050405020304" pitchFamily="18" charset="0"/>
              <a:cs typeface="Times New Roman" panose="02020603050405020304" pitchFamily="18" charset="0"/>
            </a:endParaRPr>
          </a:p>
        </p:txBody>
      </p:sp>
      <p:sp>
        <p:nvSpPr>
          <p:cNvPr id="2" name="Правоъгълник 1"/>
          <p:cNvSpPr/>
          <p:nvPr/>
        </p:nvSpPr>
        <p:spPr>
          <a:xfrm>
            <a:off x="2051720" y="159023"/>
            <a:ext cx="4572000" cy="923330"/>
          </a:xfrm>
          <a:prstGeom prst="rect">
            <a:avLst/>
          </a:prstGeom>
        </p:spPr>
        <p:txBody>
          <a:bodyPr>
            <a:spAutoFit/>
          </a:bodyPr>
          <a:lstStyle/>
          <a:p>
            <a:r>
              <a:rPr lang="en-AU" dirty="0"/>
              <a:t> </a:t>
            </a:r>
            <a:endParaRPr lang="en-US" dirty="0"/>
          </a:p>
          <a:p>
            <a:r>
              <a:rPr lang="bg-BG" dirty="0"/>
              <a:t> </a:t>
            </a:r>
            <a:endParaRPr lang="en-US" dirty="0"/>
          </a:p>
          <a:p>
            <a:r>
              <a:rPr lang="ru-RU" dirty="0"/>
              <a:t>    </a:t>
            </a:r>
            <a:endParaRPr lang="en-US" dirty="0"/>
          </a:p>
        </p:txBody>
      </p:sp>
      <p:sp>
        <p:nvSpPr>
          <p:cNvPr id="4" name="Правоъгълник 3"/>
          <p:cNvSpPr/>
          <p:nvPr/>
        </p:nvSpPr>
        <p:spPr>
          <a:xfrm>
            <a:off x="251520" y="404664"/>
            <a:ext cx="8640960" cy="2862322"/>
          </a:xfrm>
          <a:prstGeom prst="rect">
            <a:avLst/>
          </a:prstGeom>
        </p:spPr>
        <p:txBody>
          <a:bodyPr wrap="square">
            <a:spAutoFit/>
          </a:bodyPr>
          <a:lstStyle/>
          <a:p>
            <a:pPr algn="just"/>
            <a:r>
              <a:rPr lang="ru-RU" b="1" dirty="0">
                <a:latin typeface="Times New Roman" pitchFamily="18" charset="0"/>
                <a:cs typeface="Times New Roman" pitchFamily="18" charset="0"/>
              </a:rPr>
              <a:t>Приоритетна </a:t>
            </a:r>
            <a:r>
              <a:rPr lang="ru-RU" b="1" dirty="0" err="1">
                <a:latin typeface="Times New Roman" pitchFamily="18" charset="0"/>
                <a:cs typeface="Times New Roman" pitchFamily="18" charset="0"/>
              </a:rPr>
              <a:t>област</a:t>
            </a:r>
            <a:r>
              <a:rPr lang="ru-RU" b="1" dirty="0">
                <a:latin typeface="Times New Roman" pitchFamily="18" charset="0"/>
                <a:cs typeface="Times New Roman" pitchFamily="18" charset="0"/>
              </a:rPr>
              <a:t> 6</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Предоставяне</a:t>
            </a:r>
            <a:r>
              <a:rPr lang="ru-RU" b="1" dirty="0" smtClean="0">
                <a:latin typeface="Times New Roman" pitchFamily="18" charset="0"/>
                <a:cs typeface="Times New Roman" pitchFamily="18" charset="0"/>
              </a:rPr>
              <a:t> </a:t>
            </a:r>
            <a:r>
              <a:rPr lang="ru-RU" b="1" dirty="0">
                <a:latin typeface="Times New Roman" pitchFamily="18" charset="0"/>
                <a:cs typeface="Times New Roman" pitchFamily="18" charset="0"/>
              </a:rPr>
              <a:t>на </a:t>
            </a:r>
            <a:r>
              <a:rPr lang="ru-RU" b="1" dirty="0" err="1">
                <a:latin typeface="Times New Roman" pitchFamily="18" charset="0"/>
                <a:cs typeface="Times New Roman" pitchFamily="18" charset="0"/>
              </a:rPr>
              <a:t>равни</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възможности</a:t>
            </a:r>
            <a:r>
              <a:rPr lang="ru-RU" b="1" dirty="0">
                <a:latin typeface="Times New Roman" pitchFamily="18" charset="0"/>
                <a:cs typeface="Times New Roman" pitchFamily="18" charset="0"/>
              </a:rPr>
              <a:t> за обучение и </a:t>
            </a:r>
            <a:r>
              <a:rPr lang="ru-RU" b="1" dirty="0" err="1">
                <a:latin typeface="Times New Roman" pitchFamily="18" charset="0"/>
                <a:cs typeface="Times New Roman" pitchFamily="18" charset="0"/>
              </a:rPr>
              <a:t>възпитание</a:t>
            </a:r>
            <a:r>
              <a:rPr lang="ru-RU" b="1" dirty="0" smtClean="0">
                <a:latin typeface="Times New Roman" pitchFamily="18" charset="0"/>
                <a:cs typeface="Times New Roman" pitchFamily="18" charset="0"/>
              </a:rPr>
              <a:t>:</a:t>
            </a:r>
            <a:endParaRPr lang="bg-BG" dirty="0">
              <a:latin typeface="Times New Roman" pitchFamily="18" charset="0"/>
              <a:cs typeface="Times New Roman" pitchFamily="18" charset="0"/>
            </a:endParaRPr>
          </a:p>
          <a:p>
            <a:pPr algn="just"/>
            <a:r>
              <a:rPr lang="bg-BG" dirty="0" smtClean="0">
                <a:latin typeface="Times New Roman" pitchFamily="18" charset="0"/>
                <a:cs typeface="Times New Roman" pitchFamily="18" charset="0"/>
              </a:rPr>
              <a:t>     </a:t>
            </a:r>
            <a:r>
              <a:rPr lang="en-AU" dirty="0" err="1" smtClean="0">
                <a:latin typeface="Times New Roman" pitchFamily="18" charset="0"/>
                <a:cs typeface="Times New Roman" pitchFamily="18" charset="0"/>
              </a:rPr>
              <a:t>Равни</a:t>
            </a:r>
            <a:r>
              <a:rPr lang="en-AU" dirty="0" smtClean="0">
                <a:latin typeface="Times New Roman" pitchFamily="18" charset="0"/>
                <a:cs typeface="Times New Roman" pitchFamily="18" charset="0"/>
              </a:rPr>
              <a:t> </a:t>
            </a:r>
            <a:r>
              <a:rPr lang="en-AU" dirty="0" err="1">
                <a:latin typeface="Times New Roman" pitchFamily="18" charset="0"/>
                <a:cs typeface="Times New Roman" pitchFamily="18" charset="0"/>
              </a:rPr>
              <a:t>възможности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за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децата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се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определя</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като</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признаване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тяхната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равнопоставеност</a:t>
            </a:r>
            <a:r>
              <a:rPr lang="en-AU" dirty="0">
                <a:latin typeface="Times New Roman" pitchFamily="18" charset="0"/>
                <a:cs typeface="Times New Roman" pitchFamily="18" charset="0"/>
              </a:rPr>
              <a:t> и </a:t>
            </a:r>
            <a:r>
              <a:rPr lang="en-AU" dirty="0" err="1">
                <a:latin typeface="Times New Roman" pitchFamily="18" charset="0"/>
                <a:cs typeface="Times New Roman" pitchFamily="18" charset="0"/>
              </a:rPr>
              <a:t>създаване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физическа</a:t>
            </a:r>
            <a:r>
              <a:rPr lang="en-AU" dirty="0">
                <a:latin typeface="Times New Roman" pitchFamily="18" charset="0"/>
                <a:cs typeface="Times New Roman" pitchFamily="18" charset="0"/>
              </a:rPr>
              <a:t> и </a:t>
            </a:r>
            <a:r>
              <a:rPr lang="en-AU" dirty="0" err="1">
                <a:latin typeface="Times New Roman" pitchFamily="18" charset="0"/>
                <a:cs typeface="Times New Roman" pitchFamily="18" charset="0"/>
              </a:rPr>
              <a:t>емоционална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среда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за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достъп</a:t>
            </a:r>
            <a:r>
              <a:rPr lang="en-AU" dirty="0">
                <a:latin typeface="Times New Roman" pitchFamily="18" charset="0"/>
                <a:cs typeface="Times New Roman" pitchFamily="18" charset="0"/>
              </a:rPr>
              <a:t> и </a:t>
            </a:r>
            <a:r>
              <a:rPr lang="en-AU" dirty="0" err="1">
                <a:latin typeface="Times New Roman" pitchFamily="18" charset="0"/>
                <a:cs typeface="Times New Roman" pitchFamily="18" charset="0"/>
              </a:rPr>
              <a:t>участие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във</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всички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дейности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детската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градина</a:t>
            </a:r>
            <a:r>
              <a:rPr lang="en-AU" dirty="0">
                <a:latin typeface="Times New Roman" pitchFamily="18" charset="0"/>
                <a:cs typeface="Times New Roman" pitchFamily="18" charset="0"/>
              </a:rPr>
              <a:t>. </a:t>
            </a:r>
            <a:endParaRPr lang="en-US" dirty="0">
              <a:latin typeface="Times New Roman" pitchFamily="18" charset="0"/>
              <a:cs typeface="Times New Roman" pitchFamily="18" charset="0"/>
            </a:endParaRPr>
          </a:p>
          <a:p>
            <a:pPr algn="just"/>
            <a:r>
              <a:rPr lang="en-AU" dirty="0">
                <a:latin typeface="Times New Roman" pitchFamily="18" charset="0"/>
                <a:cs typeface="Times New Roman" pitchFamily="18" charset="0"/>
              </a:rPr>
              <a:t>     </a:t>
            </a:r>
            <a:r>
              <a:rPr lang="bg-BG" dirty="0" smtClean="0">
                <a:latin typeface="Times New Roman" pitchFamily="18" charset="0"/>
                <a:cs typeface="Times New Roman" pitchFamily="18" charset="0"/>
              </a:rPr>
              <a:t>В </a:t>
            </a:r>
            <a:r>
              <a:rPr lang="bg-BG" dirty="0">
                <a:latin typeface="Times New Roman" pitchFamily="18" charset="0"/>
                <a:cs typeface="Times New Roman" pitchFamily="18" charset="0"/>
              </a:rPr>
              <a:t>детската градина е с</a:t>
            </a:r>
            <a:r>
              <a:rPr lang="en-AU" dirty="0" err="1">
                <a:latin typeface="Times New Roman" pitchFamily="18" charset="0"/>
                <a:cs typeface="Times New Roman" pitchFamily="18" charset="0"/>
              </a:rPr>
              <a:t>ъзда</a:t>
            </a:r>
            <a:r>
              <a:rPr lang="bg-BG" dirty="0" smtClean="0">
                <a:latin typeface="Times New Roman" pitchFamily="18" charset="0"/>
                <a:cs typeface="Times New Roman" pitchFamily="18" charset="0"/>
              </a:rPr>
              <a:t>дена</a:t>
            </a:r>
            <a:r>
              <a:rPr lang="en-AU" dirty="0" smtClean="0">
                <a:latin typeface="Times New Roman" pitchFamily="18" charset="0"/>
                <a:cs typeface="Times New Roman" pitchFamily="18" charset="0"/>
              </a:rPr>
              <a:t> </a:t>
            </a:r>
            <a:r>
              <a:rPr lang="en-AU" dirty="0" err="1">
                <a:latin typeface="Times New Roman" pitchFamily="18" charset="0"/>
                <a:cs typeface="Times New Roman" pitchFamily="18" charset="0"/>
              </a:rPr>
              <a:t>образователна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среда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за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разгръщане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потенциала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за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личностно</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развитие</a:t>
            </a:r>
            <a:r>
              <a:rPr lang="en-AU" dirty="0">
                <a:latin typeface="Times New Roman" pitchFamily="18" charset="0"/>
                <a:cs typeface="Times New Roman" pitchFamily="18" charset="0"/>
              </a:rPr>
              <a:t> и </a:t>
            </a:r>
            <a:r>
              <a:rPr lang="en-AU" dirty="0" err="1">
                <a:latin typeface="Times New Roman" pitchFamily="18" charset="0"/>
                <a:cs typeface="Times New Roman" pitchFamily="18" charset="0"/>
              </a:rPr>
              <a:t>успешна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социализация</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всяко</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дете</a:t>
            </a:r>
            <a:r>
              <a:rPr lang="bg-BG" dirty="0">
                <a:latin typeface="Times New Roman" pitchFamily="18" charset="0"/>
                <a:cs typeface="Times New Roman" pitchFamily="18" charset="0"/>
              </a:rPr>
              <a:t> и се г</a:t>
            </a:r>
            <a:r>
              <a:rPr lang="en-AU" dirty="0" err="1" smtClean="0">
                <a:latin typeface="Times New Roman" pitchFamily="18" charset="0"/>
                <a:cs typeface="Times New Roman" pitchFamily="18" charset="0"/>
              </a:rPr>
              <a:t>арантира</a:t>
            </a:r>
            <a:r>
              <a:rPr lang="bg-BG" dirty="0" smtClean="0">
                <a:latin typeface="Times New Roman" pitchFamily="18" charset="0"/>
                <a:cs typeface="Times New Roman" pitchFamily="18" charset="0"/>
              </a:rPr>
              <a:t> </a:t>
            </a:r>
            <a:r>
              <a:rPr lang="en-AU" dirty="0" err="1">
                <a:latin typeface="Times New Roman" pitchFamily="18" charset="0"/>
                <a:cs typeface="Times New Roman" pitchFamily="18" charset="0"/>
              </a:rPr>
              <a:t>равен</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достъп</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до</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качествено</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образование</a:t>
            </a:r>
            <a:r>
              <a:rPr lang="en-AU" dirty="0">
                <a:latin typeface="Times New Roman" pitchFamily="18" charset="0"/>
                <a:cs typeface="Times New Roman" pitchFamily="18" charset="0"/>
              </a:rPr>
              <a:t>, в </a:t>
            </a:r>
            <a:r>
              <a:rPr lang="en-AU" dirty="0" err="1">
                <a:latin typeface="Times New Roman" pitchFamily="18" charset="0"/>
                <a:cs typeface="Times New Roman" pitchFamily="18" charset="0"/>
              </a:rPr>
              <a:t>т.ч</a:t>
            </a:r>
            <a:r>
              <a:rPr lang="en-AU" dirty="0">
                <a:latin typeface="Times New Roman" pitchFamily="18" charset="0"/>
                <a:cs typeface="Times New Roman" pitchFamily="18" charset="0"/>
              </a:rPr>
              <a:t>. и </a:t>
            </a:r>
            <a:r>
              <a:rPr lang="en-AU" dirty="0" err="1">
                <a:latin typeface="Times New Roman" pitchFamily="18" charset="0"/>
                <a:cs typeface="Times New Roman" pitchFamily="18" charset="0"/>
              </a:rPr>
              <a:t>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децата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от</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уязвими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групи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Провежда</a:t>
            </a:r>
            <a:r>
              <a:rPr lang="bg-BG" dirty="0">
                <a:latin typeface="Times New Roman" pitchFamily="18" charset="0"/>
                <a:cs typeface="Times New Roman" pitchFamily="18" charset="0"/>
              </a:rPr>
              <a:t> се</a:t>
            </a:r>
            <a:r>
              <a:rPr lang="bg-BG" b="1" dirty="0">
                <a:latin typeface="Times New Roman" pitchFamily="18" charset="0"/>
                <a:cs typeface="Times New Roman" pitchFamily="18" charset="0"/>
              </a:rPr>
              <a:t> </a:t>
            </a:r>
            <a:r>
              <a:rPr lang="en-AU" dirty="0" err="1">
                <a:latin typeface="Times New Roman" pitchFamily="18" charset="0"/>
                <a:cs typeface="Times New Roman" pitchFamily="18" charset="0"/>
              </a:rPr>
              <a:t>образователна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политика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основана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равнопоставеност</a:t>
            </a:r>
            <a:r>
              <a:rPr lang="en-AU" dirty="0">
                <a:latin typeface="Times New Roman" pitchFamily="18" charset="0"/>
                <a:cs typeface="Times New Roman" pitchFamily="18" charset="0"/>
              </a:rPr>
              <a:t> и в </a:t>
            </a:r>
            <a:r>
              <a:rPr lang="en-AU" dirty="0" err="1">
                <a:latin typeface="Times New Roman" pitchFamily="18" charset="0"/>
                <a:cs typeface="Times New Roman" pitchFamily="18" charset="0"/>
              </a:rPr>
              <a:t>съответствие</a:t>
            </a:r>
            <a:r>
              <a:rPr lang="en-AU" dirty="0">
                <a:latin typeface="Times New Roman" pitchFamily="18" charset="0"/>
                <a:cs typeface="Times New Roman" pitchFamily="18" charset="0"/>
              </a:rPr>
              <a:t> с </a:t>
            </a:r>
            <a:r>
              <a:rPr lang="en-AU" dirty="0" err="1">
                <a:latin typeface="Times New Roman" pitchFamily="18" charset="0"/>
                <a:cs typeface="Times New Roman" pitchFamily="18" charset="0"/>
              </a:rPr>
              <a:t>индивидуалните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потребности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всяко</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дете</a:t>
            </a:r>
            <a:r>
              <a:rPr lang="bg-BG"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pic>
        <p:nvPicPr>
          <p:cNvPr id="7170" name="Picture 2" descr="https://www.dg-edelvais.com/images/gallery/2023-makove/igri-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81368" y="2996952"/>
            <a:ext cx="2411112" cy="321481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s://www.dg-edelvais.com/images/gallery/2023-makove/igri-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3276478"/>
            <a:ext cx="3429067" cy="257180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s://www.dg-edelvais.com/images/gallery/2023-kote-kote/kote-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3851920" y="3491975"/>
            <a:ext cx="2505213" cy="3340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988405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Картина 2">
            <a:extLst>
              <a:ext uri="{FF2B5EF4-FFF2-40B4-BE49-F238E27FC236}">
                <a16:creationId xmlns="" xmlns:a16="http://schemas.microsoft.com/office/drawing/2014/main" id="{AC7FED15-1E51-408A-A1EE-D8648C4CAF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Правоъгълник 5">
            <a:extLst>
              <a:ext uri="{FF2B5EF4-FFF2-40B4-BE49-F238E27FC236}">
                <a16:creationId xmlns="" xmlns:a16="http://schemas.microsoft.com/office/drawing/2014/main" id="{CDCE89D8-B691-4692-B3F5-379F0D53892B}"/>
              </a:ext>
            </a:extLst>
          </p:cNvPr>
          <p:cNvSpPr/>
          <p:nvPr/>
        </p:nvSpPr>
        <p:spPr>
          <a:xfrm>
            <a:off x="323528" y="620688"/>
            <a:ext cx="8280920" cy="369332"/>
          </a:xfrm>
          <a:prstGeom prst="rect">
            <a:avLst/>
          </a:prstGeom>
        </p:spPr>
        <p:txBody>
          <a:bodyPr wrap="square">
            <a:spAutoFit/>
          </a:bodyPr>
          <a:lstStyle/>
          <a:p>
            <a:pPr algn="just"/>
            <a:endParaRPr lang="bg-BG" dirty="0">
              <a:latin typeface="Times New Roman" panose="02020603050405020304" pitchFamily="18" charset="0"/>
              <a:cs typeface="Times New Roman" panose="02020603050405020304" pitchFamily="18" charset="0"/>
            </a:endParaRPr>
          </a:p>
        </p:txBody>
      </p:sp>
      <p:sp>
        <p:nvSpPr>
          <p:cNvPr id="2" name="Правоъгълник 1"/>
          <p:cNvSpPr/>
          <p:nvPr/>
        </p:nvSpPr>
        <p:spPr>
          <a:xfrm>
            <a:off x="2051720" y="159023"/>
            <a:ext cx="4572000" cy="923330"/>
          </a:xfrm>
          <a:prstGeom prst="rect">
            <a:avLst/>
          </a:prstGeom>
        </p:spPr>
        <p:txBody>
          <a:bodyPr>
            <a:spAutoFit/>
          </a:bodyPr>
          <a:lstStyle/>
          <a:p>
            <a:r>
              <a:rPr lang="en-AU" dirty="0"/>
              <a:t> </a:t>
            </a:r>
            <a:endParaRPr lang="en-US" dirty="0"/>
          </a:p>
          <a:p>
            <a:r>
              <a:rPr lang="bg-BG" dirty="0"/>
              <a:t> </a:t>
            </a:r>
            <a:endParaRPr lang="en-US" dirty="0"/>
          </a:p>
          <a:p>
            <a:r>
              <a:rPr lang="ru-RU" dirty="0"/>
              <a:t>    </a:t>
            </a:r>
            <a:endParaRPr lang="en-US" dirty="0"/>
          </a:p>
        </p:txBody>
      </p:sp>
      <p:pic>
        <p:nvPicPr>
          <p:cNvPr id="8194" name="Picture 2" descr="https://www.dg-edelvais.com/images/gallery/2023-higiena/higiena-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4548" y="159023"/>
            <a:ext cx="3004415" cy="300441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s://www.dg-edelvais.com/images/gallery/2023-cifri/cifri-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193391"/>
            <a:ext cx="2970047" cy="2970047"/>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s://www.dg-edelvais.com/images/gallery/2023-sezoni/sezoni-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4548" y="3288482"/>
            <a:ext cx="3026682" cy="3026682"/>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https://www.dg-edelvais.com/images/gallery/2023-zarna/semena-0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18487" y="1484784"/>
            <a:ext cx="2270660" cy="3027547"/>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https://www.dg-edelvais.com/images/gallery/2023-razkaz/bazar-06.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659" y="3288482"/>
            <a:ext cx="3094828" cy="3094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16663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Картина 2">
            <a:extLst>
              <a:ext uri="{FF2B5EF4-FFF2-40B4-BE49-F238E27FC236}">
                <a16:creationId xmlns="" xmlns:a16="http://schemas.microsoft.com/office/drawing/2014/main" id="{AC7FED15-1E51-408A-A1EE-D8648C4CAF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71" y="0"/>
            <a:ext cx="9144000" cy="6858000"/>
          </a:xfrm>
          <a:prstGeom prst="rect">
            <a:avLst/>
          </a:prstGeom>
        </p:spPr>
      </p:pic>
      <p:sp>
        <p:nvSpPr>
          <p:cNvPr id="6" name="Правоъгълник 5">
            <a:extLst>
              <a:ext uri="{FF2B5EF4-FFF2-40B4-BE49-F238E27FC236}">
                <a16:creationId xmlns="" xmlns:a16="http://schemas.microsoft.com/office/drawing/2014/main" id="{CDCE89D8-B691-4692-B3F5-379F0D53892B}"/>
              </a:ext>
            </a:extLst>
          </p:cNvPr>
          <p:cNvSpPr/>
          <p:nvPr/>
        </p:nvSpPr>
        <p:spPr>
          <a:xfrm>
            <a:off x="323528" y="620688"/>
            <a:ext cx="8280920" cy="369332"/>
          </a:xfrm>
          <a:prstGeom prst="rect">
            <a:avLst/>
          </a:prstGeom>
        </p:spPr>
        <p:txBody>
          <a:bodyPr wrap="square">
            <a:spAutoFit/>
          </a:bodyPr>
          <a:lstStyle/>
          <a:p>
            <a:pPr algn="just"/>
            <a:endParaRPr lang="bg-BG" dirty="0">
              <a:latin typeface="Times New Roman" panose="02020603050405020304" pitchFamily="18" charset="0"/>
              <a:cs typeface="Times New Roman" panose="02020603050405020304" pitchFamily="18" charset="0"/>
            </a:endParaRPr>
          </a:p>
        </p:txBody>
      </p:sp>
      <p:sp>
        <p:nvSpPr>
          <p:cNvPr id="2" name="Текстово поле 1"/>
          <p:cNvSpPr txBox="1"/>
          <p:nvPr/>
        </p:nvSpPr>
        <p:spPr>
          <a:xfrm>
            <a:off x="714751" y="0"/>
            <a:ext cx="7776864" cy="369332"/>
          </a:xfrm>
          <a:prstGeom prst="rect">
            <a:avLst/>
          </a:prstGeom>
          <a:noFill/>
        </p:spPr>
        <p:txBody>
          <a:bodyPr wrap="square" rtlCol="0">
            <a:spAutoFit/>
          </a:bodyPr>
          <a:lstStyle/>
          <a:p>
            <a:pPr algn="ctr"/>
            <a:r>
              <a:rPr lang="en-AU" b="1" dirty="0" smtClean="0"/>
              <a:t>ПРИОРИТЕТНИ </a:t>
            </a:r>
            <a:r>
              <a:rPr lang="en-AU" b="1" dirty="0"/>
              <a:t>ОБЛАСТИ  В ДЕЙНОСТТА НА ДЕТСКАТА </a:t>
            </a:r>
            <a:r>
              <a:rPr lang="en-AU" b="1" dirty="0" smtClean="0"/>
              <a:t>ГРАДИНА</a:t>
            </a:r>
            <a:endParaRPr lang="en-US" dirty="0"/>
          </a:p>
        </p:txBody>
      </p:sp>
      <p:sp>
        <p:nvSpPr>
          <p:cNvPr id="4" name="Текстово поле 3"/>
          <p:cNvSpPr txBox="1"/>
          <p:nvPr/>
        </p:nvSpPr>
        <p:spPr>
          <a:xfrm>
            <a:off x="62368" y="492535"/>
            <a:ext cx="9081631" cy="6663363"/>
          </a:xfrm>
          <a:prstGeom prst="rect">
            <a:avLst/>
          </a:prstGeom>
          <a:noFill/>
        </p:spPr>
        <p:txBody>
          <a:bodyPr wrap="square" rtlCol="0">
            <a:spAutoFit/>
          </a:bodyPr>
          <a:lstStyle/>
          <a:p>
            <a:pPr algn="just"/>
            <a:r>
              <a:rPr lang="ru-RU" b="1" dirty="0" smtClean="0"/>
              <a:t>                       </a:t>
            </a:r>
            <a:r>
              <a:rPr lang="bg-BG" b="1" dirty="0"/>
              <a:t>1</a:t>
            </a:r>
            <a:r>
              <a:rPr lang="en-US" b="1" dirty="0" smtClean="0"/>
              <a:t>. </a:t>
            </a:r>
            <a:r>
              <a:rPr lang="ru-RU" sz="1600" b="1" dirty="0" smtClean="0"/>
              <a:t>КАЧЕСТВО НА ОБРАЗОВАНИЕТО И МЕРКИ ЗА НЕГОВОТО ПОВИШАВАНЕ</a:t>
            </a:r>
            <a:r>
              <a:rPr lang="bg-BG" sz="1600" dirty="0" smtClean="0">
                <a:latin typeface="+mj-lt"/>
              </a:rPr>
              <a:t>    </a:t>
            </a:r>
          </a:p>
          <a:p>
            <a:pPr algn="just"/>
            <a:r>
              <a:rPr lang="bg-BG" sz="1600" dirty="0" smtClean="0">
                <a:latin typeface="Times New Roman" pitchFamily="18" charset="0"/>
                <a:cs typeface="Times New Roman" pitchFamily="18" charset="0"/>
              </a:rPr>
              <a:t>    </a:t>
            </a:r>
            <a:r>
              <a:rPr lang="ru-RU" sz="1600" b="1" dirty="0">
                <a:latin typeface="Times New Roman" pitchFamily="18" charset="0"/>
                <a:cs typeface="Times New Roman" pitchFamily="18" charset="0"/>
              </a:rPr>
              <a:t>Качество на </a:t>
            </a:r>
            <a:r>
              <a:rPr lang="ru-RU" sz="1600" b="1" dirty="0" err="1">
                <a:latin typeface="Times New Roman" pitchFamily="18" charset="0"/>
                <a:cs typeface="Times New Roman" pitchFamily="18" charset="0"/>
              </a:rPr>
              <a:t>организацията</a:t>
            </a:r>
            <a:r>
              <a:rPr lang="ru-RU" sz="1600" b="1" dirty="0">
                <a:latin typeface="Times New Roman" pitchFamily="18" charset="0"/>
                <a:cs typeface="Times New Roman" pitchFamily="18" charset="0"/>
              </a:rPr>
              <a:t> на </a:t>
            </a:r>
            <a:r>
              <a:rPr lang="ru-RU" sz="1600" b="1" dirty="0" err="1">
                <a:latin typeface="Times New Roman" pitchFamily="18" charset="0"/>
                <a:cs typeface="Times New Roman" pitchFamily="18" charset="0"/>
              </a:rPr>
              <a:t>предучилищното</a:t>
            </a:r>
            <a:r>
              <a:rPr lang="ru-RU" sz="1600" b="1" dirty="0">
                <a:latin typeface="Times New Roman" pitchFamily="18" charset="0"/>
                <a:cs typeface="Times New Roman" pitchFamily="18" charset="0"/>
              </a:rPr>
              <a:t> </a:t>
            </a:r>
            <a:r>
              <a:rPr lang="ru-RU" sz="1600" b="1" dirty="0" smtClean="0">
                <a:latin typeface="Times New Roman" pitchFamily="18" charset="0"/>
                <a:cs typeface="Times New Roman" pitchFamily="18" charset="0"/>
              </a:rPr>
              <a:t>образование</a:t>
            </a:r>
          </a:p>
          <a:p>
            <a:pPr algn="just"/>
            <a:r>
              <a:rPr lang="en-AU" sz="1600" dirty="0" err="1" smtClean="0">
                <a:latin typeface="Times New Roman" pitchFamily="18" charset="0"/>
                <a:cs typeface="Times New Roman" pitchFamily="18" charset="0"/>
              </a:rPr>
              <a:t>Детската</a:t>
            </a:r>
            <a:r>
              <a:rPr lang="en-AU" sz="1600" dirty="0" smtClean="0">
                <a:latin typeface="Times New Roman" pitchFamily="18" charset="0"/>
                <a:cs typeface="Times New Roman" pitchFamily="18" charset="0"/>
              </a:rPr>
              <a:t> </a:t>
            </a:r>
            <a:r>
              <a:rPr lang="en-AU" sz="1600" dirty="0" err="1" smtClean="0">
                <a:latin typeface="Times New Roman" pitchFamily="18" charset="0"/>
                <a:cs typeface="Times New Roman" pitchFamily="18" charset="0"/>
              </a:rPr>
              <a:t>градина</a:t>
            </a:r>
            <a:r>
              <a:rPr lang="en-AU" sz="1600" dirty="0" smtClean="0">
                <a:latin typeface="Times New Roman" pitchFamily="18" charset="0"/>
                <a:cs typeface="Times New Roman" pitchFamily="18" charset="0"/>
              </a:rPr>
              <a:t> </a:t>
            </a:r>
            <a:r>
              <a:rPr lang="en-AU" sz="1600" dirty="0" err="1">
                <a:latin typeface="Times New Roman" pitchFamily="18" charset="0"/>
                <a:cs typeface="Times New Roman" pitchFamily="18" charset="0"/>
              </a:rPr>
              <a:t>работи</a:t>
            </a:r>
            <a:r>
              <a:rPr lang="en-AU" sz="1600" dirty="0">
                <a:latin typeface="Times New Roman" pitchFamily="18" charset="0"/>
                <a:cs typeface="Times New Roman" pitchFamily="18" charset="0"/>
              </a:rPr>
              <a:t> </a:t>
            </a:r>
            <a:r>
              <a:rPr lang="en-AU" sz="1600" dirty="0" err="1">
                <a:latin typeface="Times New Roman" pitchFamily="18" charset="0"/>
                <a:cs typeface="Times New Roman" pitchFamily="18" charset="0"/>
              </a:rPr>
              <a:t>непрекъснато</a:t>
            </a:r>
            <a:r>
              <a:rPr lang="en-AU" sz="1600" dirty="0">
                <a:latin typeface="Times New Roman" pitchFamily="18" charset="0"/>
                <a:cs typeface="Times New Roman" pitchFamily="18" charset="0"/>
              </a:rPr>
              <a:t> </a:t>
            </a:r>
            <a:r>
              <a:rPr lang="en-AU" sz="1600" dirty="0" err="1">
                <a:latin typeface="Times New Roman" pitchFamily="18" charset="0"/>
                <a:cs typeface="Times New Roman" pitchFamily="18" charset="0"/>
              </a:rPr>
              <a:t>по</a:t>
            </a:r>
            <a:r>
              <a:rPr lang="en-AU" sz="1600" dirty="0">
                <a:latin typeface="Times New Roman" pitchFamily="18" charset="0"/>
                <a:cs typeface="Times New Roman" pitchFamily="18" charset="0"/>
              </a:rPr>
              <a:t> </a:t>
            </a:r>
            <a:r>
              <a:rPr lang="en-AU" sz="1600" dirty="0" err="1">
                <a:latin typeface="Times New Roman" pitchFamily="18" charset="0"/>
                <a:cs typeface="Times New Roman" pitchFamily="18" charset="0"/>
              </a:rPr>
              <a:t>посока</a:t>
            </a:r>
            <a:r>
              <a:rPr lang="en-AU" sz="1600" dirty="0">
                <a:latin typeface="Times New Roman" pitchFamily="18" charset="0"/>
                <a:cs typeface="Times New Roman" pitchFamily="18" charset="0"/>
              </a:rPr>
              <a:t> </a:t>
            </a:r>
            <a:r>
              <a:rPr lang="en-AU" sz="1600" dirty="0" err="1">
                <a:latin typeface="Times New Roman" pitchFamily="18" charset="0"/>
                <a:cs typeface="Times New Roman" pitchFamily="18" charset="0"/>
              </a:rPr>
              <a:t>предоставяне</a:t>
            </a:r>
            <a:r>
              <a:rPr lang="en-AU" sz="1600" dirty="0">
                <a:latin typeface="Times New Roman" pitchFamily="18" charset="0"/>
                <a:cs typeface="Times New Roman" pitchFamily="18" charset="0"/>
              </a:rPr>
              <a:t> </a:t>
            </a:r>
            <a:r>
              <a:rPr lang="en-AU" sz="1600" dirty="0" err="1">
                <a:latin typeface="Times New Roman" pitchFamily="18" charset="0"/>
                <a:cs typeface="Times New Roman" pitchFamily="18" charset="0"/>
              </a:rPr>
              <a:t>на</a:t>
            </a:r>
            <a:r>
              <a:rPr lang="en-AU" sz="1600" dirty="0">
                <a:latin typeface="Times New Roman" pitchFamily="18" charset="0"/>
                <a:cs typeface="Times New Roman" pitchFamily="18" charset="0"/>
              </a:rPr>
              <a:t> </a:t>
            </a:r>
            <a:r>
              <a:rPr lang="en-AU" sz="1600" dirty="0" err="1">
                <a:latin typeface="Times New Roman" pitchFamily="18" charset="0"/>
                <a:cs typeface="Times New Roman" pitchFamily="18" charset="0"/>
              </a:rPr>
              <a:t>високо</a:t>
            </a:r>
            <a:r>
              <a:rPr lang="en-AU" sz="1600" dirty="0">
                <a:latin typeface="Times New Roman" pitchFamily="18" charset="0"/>
                <a:cs typeface="Times New Roman" pitchFamily="18" charset="0"/>
              </a:rPr>
              <a:t> </a:t>
            </a:r>
            <a:r>
              <a:rPr lang="en-AU" sz="1600" dirty="0" err="1">
                <a:latin typeface="Times New Roman" pitchFamily="18" charset="0"/>
                <a:cs typeface="Times New Roman" pitchFamily="18" charset="0"/>
              </a:rPr>
              <a:t>качество</a:t>
            </a:r>
            <a:r>
              <a:rPr lang="en-AU" sz="1600" dirty="0">
                <a:latin typeface="Times New Roman" pitchFamily="18" charset="0"/>
                <a:cs typeface="Times New Roman" pitchFamily="18" charset="0"/>
              </a:rPr>
              <a:t> </a:t>
            </a:r>
            <a:r>
              <a:rPr lang="en-AU" sz="1600" dirty="0" err="1">
                <a:latin typeface="Times New Roman" pitchFamily="18" charset="0"/>
                <a:cs typeface="Times New Roman" pitchFamily="18" charset="0"/>
              </a:rPr>
              <a:t>на</a:t>
            </a:r>
            <a:r>
              <a:rPr lang="en-AU" sz="1600" dirty="0">
                <a:latin typeface="Times New Roman" pitchFamily="18" charset="0"/>
                <a:cs typeface="Times New Roman" pitchFamily="18" charset="0"/>
              </a:rPr>
              <a:t> </a:t>
            </a:r>
            <a:r>
              <a:rPr lang="en-AU" sz="1600" dirty="0" err="1">
                <a:latin typeface="Times New Roman" pitchFamily="18" charset="0"/>
                <a:cs typeface="Times New Roman" pitchFamily="18" charset="0"/>
              </a:rPr>
              <a:t>предучилищното</a:t>
            </a:r>
            <a:r>
              <a:rPr lang="en-AU" sz="1600" dirty="0">
                <a:latin typeface="Times New Roman" pitchFamily="18" charset="0"/>
                <a:cs typeface="Times New Roman" pitchFamily="18" charset="0"/>
              </a:rPr>
              <a:t> </a:t>
            </a:r>
            <a:r>
              <a:rPr lang="en-AU" sz="1600" dirty="0" err="1">
                <a:latin typeface="Times New Roman" pitchFamily="18" charset="0"/>
                <a:cs typeface="Times New Roman" pitchFamily="18" charset="0"/>
              </a:rPr>
              <a:t>образование</a:t>
            </a:r>
            <a:r>
              <a:rPr lang="en-AU" sz="1600" dirty="0">
                <a:latin typeface="Times New Roman" pitchFamily="18" charset="0"/>
                <a:cs typeface="Times New Roman" pitchFamily="18" charset="0"/>
              </a:rPr>
              <a:t>, </a:t>
            </a:r>
            <a:r>
              <a:rPr lang="en-AU" sz="1600" dirty="0" err="1">
                <a:latin typeface="Times New Roman" pitchFamily="18" charset="0"/>
                <a:cs typeface="Times New Roman" pitchFamily="18" charset="0"/>
              </a:rPr>
              <a:t>при</a:t>
            </a:r>
            <a:r>
              <a:rPr lang="en-AU" sz="1600" dirty="0">
                <a:latin typeface="Times New Roman" pitchFamily="18" charset="0"/>
                <a:cs typeface="Times New Roman" pitchFamily="18" charset="0"/>
              </a:rPr>
              <a:t> </a:t>
            </a:r>
            <a:r>
              <a:rPr lang="en-AU" sz="1600" dirty="0" err="1">
                <a:latin typeface="Times New Roman" pitchFamily="18" charset="0"/>
                <a:cs typeface="Times New Roman" pitchFamily="18" charset="0"/>
              </a:rPr>
              <a:t>съобразеност</a:t>
            </a:r>
            <a:r>
              <a:rPr lang="en-AU" sz="1600" dirty="0">
                <a:latin typeface="Times New Roman" pitchFamily="18" charset="0"/>
                <a:cs typeface="Times New Roman" pitchFamily="18" charset="0"/>
              </a:rPr>
              <a:t> </a:t>
            </a:r>
            <a:r>
              <a:rPr lang="en-AU" sz="1600" dirty="0" err="1">
                <a:latin typeface="Times New Roman" pitchFamily="18" charset="0"/>
                <a:cs typeface="Times New Roman" pitchFamily="18" charset="0"/>
              </a:rPr>
              <a:t>със</a:t>
            </a:r>
            <a:r>
              <a:rPr lang="en-AU" sz="1600" dirty="0">
                <a:latin typeface="Times New Roman" pitchFamily="18" charset="0"/>
                <a:cs typeface="Times New Roman" pitchFamily="18" charset="0"/>
              </a:rPr>
              <a:t> </a:t>
            </a:r>
            <a:r>
              <a:rPr lang="en-AU" sz="1600" dirty="0" err="1">
                <a:latin typeface="Times New Roman" pitchFamily="18" charset="0"/>
                <a:cs typeface="Times New Roman" pitchFamily="18" charset="0"/>
              </a:rPr>
              <a:t>спецификата</a:t>
            </a:r>
            <a:r>
              <a:rPr lang="en-AU" sz="1600" dirty="0">
                <a:latin typeface="Times New Roman" pitchFamily="18" charset="0"/>
                <a:cs typeface="Times New Roman" pitchFamily="18" charset="0"/>
              </a:rPr>
              <a:t> </a:t>
            </a:r>
            <a:r>
              <a:rPr lang="en-AU" sz="1600" dirty="0" err="1">
                <a:latin typeface="Times New Roman" pitchFamily="18" charset="0"/>
                <a:cs typeface="Times New Roman" pitchFamily="18" charset="0"/>
              </a:rPr>
              <a:t>на</a:t>
            </a:r>
            <a:r>
              <a:rPr lang="en-AU" sz="1600" dirty="0">
                <a:latin typeface="Times New Roman" pitchFamily="18" charset="0"/>
                <a:cs typeface="Times New Roman" pitchFamily="18" charset="0"/>
              </a:rPr>
              <a:t> </a:t>
            </a:r>
            <a:r>
              <a:rPr lang="en-AU" sz="1600" dirty="0" err="1">
                <a:latin typeface="Times New Roman" pitchFamily="18" charset="0"/>
                <a:cs typeface="Times New Roman" pitchFamily="18" charset="0"/>
              </a:rPr>
              <a:t>средата</a:t>
            </a:r>
            <a:r>
              <a:rPr lang="en-AU" sz="1600" dirty="0">
                <a:latin typeface="Times New Roman" pitchFamily="18" charset="0"/>
                <a:cs typeface="Times New Roman" pitchFamily="18" charset="0"/>
              </a:rPr>
              <a:t> и </a:t>
            </a:r>
            <a:r>
              <a:rPr lang="en-AU" sz="1600" dirty="0" err="1">
                <a:latin typeface="Times New Roman" pitchFamily="18" charset="0"/>
                <a:cs typeface="Times New Roman" pitchFamily="18" charset="0"/>
              </a:rPr>
              <a:t>потребностите</a:t>
            </a:r>
            <a:r>
              <a:rPr lang="en-AU" sz="1600" dirty="0">
                <a:latin typeface="Times New Roman" pitchFamily="18" charset="0"/>
                <a:cs typeface="Times New Roman" pitchFamily="18" charset="0"/>
              </a:rPr>
              <a:t> и </a:t>
            </a:r>
            <a:r>
              <a:rPr lang="en-AU" sz="1600" dirty="0" err="1">
                <a:latin typeface="Times New Roman" pitchFamily="18" charset="0"/>
                <a:cs typeface="Times New Roman" pitchFamily="18" charset="0"/>
              </a:rPr>
              <a:t>интересите</a:t>
            </a:r>
            <a:r>
              <a:rPr lang="en-AU" sz="1600" dirty="0">
                <a:latin typeface="Times New Roman" pitchFamily="18" charset="0"/>
                <a:cs typeface="Times New Roman" pitchFamily="18" charset="0"/>
              </a:rPr>
              <a:t> </a:t>
            </a:r>
            <a:r>
              <a:rPr lang="en-AU" sz="1600" dirty="0" err="1">
                <a:latin typeface="Times New Roman" pitchFamily="18" charset="0"/>
                <a:cs typeface="Times New Roman" pitchFamily="18" charset="0"/>
              </a:rPr>
              <a:t>на</a:t>
            </a:r>
            <a:r>
              <a:rPr lang="en-AU" sz="1600" dirty="0">
                <a:latin typeface="Times New Roman" pitchFamily="18" charset="0"/>
                <a:cs typeface="Times New Roman" pitchFamily="18" charset="0"/>
              </a:rPr>
              <a:t> </a:t>
            </a:r>
            <a:r>
              <a:rPr lang="en-AU" sz="1600" dirty="0" err="1">
                <a:latin typeface="Times New Roman" pitchFamily="18" charset="0"/>
                <a:cs typeface="Times New Roman" pitchFamily="18" charset="0"/>
              </a:rPr>
              <a:t>децата</a:t>
            </a:r>
            <a:r>
              <a:rPr lang="en-AU" sz="1600" dirty="0">
                <a:latin typeface="Times New Roman" pitchFamily="18" charset="0"/>
                <a:cs typeface="Times New Roman" pitchFamily="18" charset="0"/>
              </a:rPr>
              <a:t>, </a:t>
            </a:r>
            <a:r>
              <a:rPr lang="en-AU" sz="1600" dirty="0" err="1">
                <a:latin typeface="Times New Roman" pitchFamily="18" charset="0"/>
                <a:cs typeface="Times New Roman" pitchFamily="18" charset="0"/>
              </a:rPr>
              <a:t>чрез</a:t>
            </a:r>
            <a:r>
              <a:rPr lang="en-AU" sz="1600" dirty="0">
                <a:latin typeface="Times New Roman" pitchFamily="18" charset="0"/>
                <a:cs typeface="Times New Roman" pitchFamily="18" charset="0"/>
              </a:rPr>
              <a:t>:</a:t>
            </a:r>
            <a:endParaRPr lang="en-US" sz="1600" dirty="0">
              <a:latin typeface="Times New Roman" pitchFamily="18" charset="0"/>
              <a:cs typeface="Times New Roman" pitchFamily="18" charset="0"/>
            </a:endParaRPr>
          </a:p>
          <a:p>
            <a:pPr lvl="0" algn="just"/>
            <a:r>
              <a:rPr lang="bg-BG" sz="1600" dirty="0" smtClean="0">
                <a:latin typeface="Times New Roman" pitchFamily="18" charset="0"/>
                <a:cs typeface="Times New Roman" pitchFamily="18" charset="0"/>
              </a:rPr>
              <a:t>    Разработена Стратегия </a:t>
            </a:r>
            <a:r>
              <a:rPr lang="bg-BG" sz="1600" dirty="0">
                <a:latin typeface="Times New Roman" pitchFamily="18" charset="0"/>
                <a:cs typeface="Times New Roman" pitchFamily="18" charset="0"/>
              </a:rPr>
              <a:t>за развитие </a:t>
            </a:r>
            <a:r>
              <a:rPr lang="bg-BG" sz="1600" dirty="0" smtClean="0">
                <a:latin typeface="Times New Roman" pitchFamily="18" charset="0"/>
                <a:cs typeface="Times New Roman" pitchFamily="18" charset="0"/>
              </a:rPr>
              <a:t>и </a:t>
            </a:r>
            <a:r>
              <a:rPr lang="bg-BG" sz="1600" dirty="0">
                <a:latin typeface="Times New Roman" pitchFamily="18" charset="0"/>
                <a:cs typeface="Times New Roman" pitchFamily="18" charset="0"/>
              </a:rPr>
              <a:t>Правилник за дейността, съобразени с изискванията на Закона за предучилищното и училищното образование и държавните образователни стандарти в областта на предучилищното образование.</a:t>
            </a:r>
            <a:endParaRPr lang="en-US" sz="1600" dirty="0">
              <a:latin typeface="Times New Roman" pitchFamily="18" charset="0"/>
              <a:cs typeface="Times New Roman" pitchFamily="18" charset="0"/>
            </a:endParaRPr>
          </a:p>
          <a:p>
            <a:pPr lvl="0" algn="just"/>
            <a:r>
              <a:rPr lang="bg-BG" sz="1600" dirty="0" smtClean="0">
                <a:latin typeface="Times New Roman" pitchFamily="18" charset="0"/>
                <a:cs typeface="Times New Roman" pitchFamily="18" charset="0"/>
              </a:rPr>
              <a:t>     Детската градина прилага собствена </a:t>
            </a:r>
            <a:r>
              <a:rPr lang="bg-BG" sz="1600" dirty="0">
                <a:latin typeface="Times New Roman" pitchFamily="18" charset="0"/>
                <a:cs typeface="Times New Roman" pitchFamily="18" charset="0"/>
              </a:rPr>
              <a:t>програмна </a:t>
            </a:r>
            <a:r>
              <a:rPr lang="bg-BG" sz="1600" dirty="0" smtClean="0">
                <a:latin typeface="Times New Roman" pitchFamily="18" charset="0"/>
                <a:cs typeface="Times New Roman" pitchFamily="18" charset="0"/>
              </a:rPr>
              <a:t>система, която  </a:t>
            </a:r>
            <a:r>
              <a:rPr lang="bg-BG" sz="1600" dirty="0">
                <a:latin typeface="Times New Roman" pitchFamily="18" charset="0"/>
                <a:cs typeface="Times New Roman" pitchFamily="18" charset="0"/>
              </a:rPr>
              <a:t>отговаря на изискванията на чл. 29, ал. 3</a:t>
            </a:r>
            <a:r>
              <a:rPr lang="bg-BG" sz="1600" dirty="0" smtClean="0">
                <a:latin typeface="Times New Roman" pitchFamily="18" charset="0"/>
                <a:cs typeface="Times New Roman" pitchFamily="18" charset="0"/>
              </a:rPr>
              <a:t>, ал.4 </a:t>
            </a:r>
            <a:r>
              <a:rPr lang="bg-BG" sz="1600" dirty="0">
                <a:latin typeface="Times New Roman" pitchFamily="18" charset="0"/>
                <a:cs typeface="Times New Roman" pitchFamily="18" charset="0"/>
              </a:rPr>
              <a:t>от Наредба № 5 от 2016 г. за предучилищното образование, а именно:</a:t>
            </a:r>
            <a:endParaRPr lang="en-US" sz="1600" dirty="0">
              <a:latin typeface="Times New Roman" pitchFamily="18" charset="0"/>
              <a:cs typeface="Times New Roman" pitchFamily="18" charset="0"/>
            </a:endParaRPr>
          </a:p>
          <a:p>
            <a:pPr indent="450215" algn="just">
              <a:spcAft>
                <a:spcPts val="0"/>
              </a:spcAft>
            </a:pPr>
            <a:r>
              <a:rPr lang="ru-RU" sz="1600" b="1" dirty="0" err="1" smtClean="0">
                <a:latin typeface="Times New Roman" pitchFamily="18" charset="0"/>
                <a:ea typeface="Times New Roman"/>
                <a:cs typeface="Times New Roman" pitchFamily="18" charset="0"/>
              </a:rPr>
              <a:t>Качеството</a:t>
            </a:r>
            <a:r>
              <a:rPr lang="ru-RU" sz="1600" b="1" dirty="0" smtClean="0">
                <a:latin typeface="Times New Roman" pitchFamily="18" charset="0"/>
                <a:ea typeface="Times New Roman"/>
                <a:cs typeface="Times New Roman" pitchFamily="18" charset="0"/>
              </a:rPr>
              <a:t> </a:t>
            </a:r>
            <a:r>
              <a:rPr lang="ru-RU" sz="1600" b="1" dirty="0">
                <a:latin typeface="Times New Roman" pitchFamily="18" charset="0"/>
                <a:ea typeface="Times New Roman"/>
                <a:cs typeface="Times New Roman" pitchFamily="18" charset="0"/>
              </a:rPr>
              <a:t>на </a:t>
            </a:r>
            <a:r>
              <a:rPr lang="ru-RU" sz="1600" b="1" dirty="0" err="1">
                <a:latin typeface="Times New Roman" pitchFamily="18" charset="0"/>
                <a:ea typeface="Times New Roman"/>
                <a:cs typeface="Times New Roman" pitchFamily="18" charset="0"/>
              </a:rPr>
              <a:t>организацията</a:t>
            </a:r>
            <a:r>
              <a:rPr lang="ru-RU" sz="1600" b="1" dirty="0">
                <a:latin typeface="Times New Roman" pitchFamily="18" charset="0"/>
                <a:ea typeface="Times New Roman"/>
                <a:cs typeface="Times New Roman" pitchFamily="18" charset="0"/>
              </a:rPr>
              <a:t> на </a:t>
            </a:r>
            <a:r>
              <a:rPr lang="ru-RU" sz="1600" b="1" dirty="0" err="1" smtClean="0">
                <a:latin typeface="Times New Roman" pitchFamily="18" charset="0"/>
                <a:ea typeface="Times New Roman"/>
                <a:cs typeface="Times New Roman" pitchFamily="18" charset="0"/>
              </a:rPr>
              <a:t>дейностите</a:t>
            </a:r>
            <a:r>
              <a:rPr lang="ru-RU" sz="1600" b="1" dirty="0" smtClean="0">
                <a:latin typeface="Times New Roman" pitchFamily="18" charset="0"/>
                <a:ea typeface="Times New Roman"/>
                <a:cs typeface="Times New Roman" pitchFamily="18" charset="0"/>
              </a:rPr>
              <a:t> </a:t>
            </a:r>
            <a:r>
              <a:rPr lang="ru-RU" sz="1600" b="1" dirty="0" err="1">
                <a:latin typeface="Times New Roman" pitchFamily="18" charset="0"/>
                <a:ea typeface="Times New Roman"/>
                <a:cs typeface="Times New Roman" pitchFamily="18" charset="0"/>
              </a:rPr>
              <a:t>включва</a:t>
            </a:r>
            <a:r>
              <a:rPr lang="bg-BG" sz="1600" b="1" dirty="0" err="1">
                <a:latin typeface="Times New Roman" pitchFamily="18" charset="0"/>
                <a:ea typeface="Times New Roman"/>
                <a:cs typeface="Times New Roman" pitchFamily="18" charset="0"/>
              </a:rPr>
              <a:t>ше</a:t>
            </a:r>
            <a:r>
              <a:rPr lang="ru-RU" sz="1600" b="1" dirty="0" smtClean="0">
                <a:latin typeface="Times New Roman" pitchFamily="18" charset="0"/>
                <a:ea typeface="Times New Roman"/>
                <a:cs typeface="Times New Roman" pitchFamily="18" charset="0"/>
              </a:rPr>
              <a:t>:</a:t>
            </a:r>
            <a:endParaRPr lang="en-US" sz="1600" b="1" dirty="0">
              <a:latin typeface="Times New Roman" pitchFamily="18" charset="0"/>
              <a:ea typeface="Times New Roman"/>
              <a:cs typeface="Times New Roman" pitchFamily="18" charset="0"/>
            </a:endParaRPr>
          </a:p>
          <a:p>
            <a:pPr marL="342900" lvl="0" indent="-342900" algn="just">
              <a:spcAft>
                <a:spcPts val="0"/>
              </a:spcAft>
              <a:buFont typeface="Symbol"/>
              <a:buChar char=""/>
            </a:pPr>
            <a:r>
              <a:rPr lang="bg-BG" sz="1600" dirty="0">
                <a:latin typeface="Times New Roman" pitchFamily="18" charset="0"/>
                <a:ea typeface="Times New Roman"/>
                <a:cs typeface="Times New Roman" pitchFamily="18" charset="0"/>
              </a:rPr>
              <a:t>качество на образователната среда, което </a:t>
            </a:r>
            <a:r>
              <a:rPr lang="bg-BG" sz="1600" dirty="0" smtClean="0">
                <a:latin typeface="Times New Roman" pitchFamily="18" charset="0"/>
                <a:ea typeface="Times New Roman"/>
                <a:cs typeface="Times New Roman" pitchFamily="18" charset="0"/>
              </a:rPr>
              <a:t>включваше </a:t>
            </a:r>
            <a:r>
              <a:rPr lang="bg-BG" sz="1600" dirty="0">
                <a:latin typeface="Times New Roman" pitchFamily="18" charset="0"/>
                <a:ea typeface="Times New Roman"/>
                <a:cs typeface="Times New Roman" pitchFamily="18" charset="0"/>
              </a:rPr>
              <a:t>необходими планове за ефективен образователен процес, взаимодействие с всички заинтересовани страни;</a:t>
            </a:r>
            <a:endParaRPr lang="en-US" sz="1600" dirty="0">
              <a:latin typeface="Times New Roman" pitchFamily="18" charset="0"/>
              <a:ea typeface="Times New Roman"/>
              <a:cs typeface="Times New Roman" pitchFamily="18" charset="0"/>
            </a:endParaRPr>
          </a:p>
          <a:p>
            <a:pPr marL="342900" lvl="0" indent="-342900" algn="just">
              <a:spcAft>
                <a:spcPts val="1000"/>
              </a:spcAft>
              <a:buFont typeface="Symbol"/>
              <a:buChar char=""/>
            </a:pPr>
            <a:r>
              <a:rPr lang="bg-BG" sz="1600" dirty="0">
                <a:latin typeface="Times New Roman" pitchFamily="18" charset="0"/>
                <a:ea typeface="Times New Roman"/>
                <a:cs typeface="Times New Roman" pitchFamily="18" charset="0"/>
              </a:rPr>
              <a:t>качество на микроклимата в детската градина; </a:t>
            </a:r>
            <a:endParaRPr lang="en-US" sz="1600" dirty="0">
              <a:latin typeface="Times New Roman" pitchFamily="18" charset="0"/>
              <a:ea typeface="Times New Roman"/>
              <a:cs typeface="Times New Roman" pitchFamily="18" charset="0"/>
            </a:endParaRPr>
          </a:p>
          <a:p>
            <a:pPr marL="342900" lvl="0" indent="-342900" algn="just">
              <a:spcAft>
                <a:spcPts val="1000"/>
              </a:spcAft>
              <a:buFont typeface="Symbol"/>
              <a:buChar char=""/>
            </a:pPr>
            <a:r>
              <a:rPr lang="bg-BG" sz="1600" dirty="0">
                <a:latin typeface="Times New Roman" pitchFamily="18" charset="0"/>
                <a:ea typeface="Times New Roman"/>
                <a:cs typeface="Times New Roman" pitchFamily="18" charset="0"/>
              </a:rPr>
              <a:t>кадрова осигуреност (професионална ангажираност и  квалификация )</a:t>
            </a:r>
            <a:endParaRPr lang="en-US" sz="1600" dirty="0">
              <a:latin typeface="Times New Roman" pitchFamily="18" charset="0"/>
              <a:ea typeface="Times New Roman"/>
              <a:cs typeface="Times New Roman" pitchFamily="18" charset="0"/>
            </a:endParaRPr>
          </a:p>
          <a:p>
            <a:pPr marL="342900" lvl="0" indent="-342900" algn="just">
              <a:spcAft>
                <a:spcPts val="1000"/>
              </a:spcAft>
              <a:buFont typeface="Symbol"/>
              <a:buChar char=""/>
            </a:pPr>
            <a:r>
              <a:rPr lang="bg-BG" sz="1600" dirty="0">
                <a:latin typeface="Times New Roman" pitchFamily="18" charset="0"/>
                <a:ea typeface="Calibri"/>
                <a:cs typeface="Times New Roman" pitchFamily="18" charset="0"/>
              </a:rPr>
              <a:t>конкурентоспособност в условията на променящата се външна среда</a:t>
            </a:r>
            <a:r>
              <a:rPr lang="bg-BG" sz="1600" dirty="0" smtClean="0">
                <a:latin typeface="Times New Roman" pitchFamily="18" charset="0"/>
                <a:ea typeface="Calibri"/>
                <a:cs typeface="Times New Roman" pitchFamily="18" charset="0"/>
              </a:rPr>
              <a:t>.</a:t>
            </a:r>
          </a:p>
          <a:p>
            <a:r>
              <a:rPr lang="ru-RU" sz="1600" b="1" dirty="0" smtClean="0">
                <a:latin typeface="Times New Roman" pitchFamily="18" charset="0"/>
                <a:cs typeface="Times New Roman" pitchFamily="18" charset="0"/>
              </a:rPr>
              <a:t> </a:t>
            </a:r>
            <a:r>
              <a:rPr lang="bg-BG" sz="1600" b="1" dirty="0" smtClean="0">
                <a:latin typeface="Times New Roman" pitchFamily="18" charset="0"/>
                <a:cs typeface="Times New Roman" pitchFamily="18" charset="0"/>
              </a:rPr>
              <a:t> </a:t>
            </a:r>
            <a:r>
              <a:rPr lang="en-AU" sz="1600" b="1" dirty="0" err="1" smtClean="0">
                <a:latin typeface="Times New Roman" pitchFamily="18" charset="0"/>
                <a:cs typeface="Times New Roman" pitchFamily="18" charset="0"/>
              </a:rPr>
              <a:t>Качество</a:t>
            </a:r>
            <a:r>
              <a:rPr lang="en-AU" sz="1600" b="1" dirty="0" smtClean="0">
                <a:latin typeface="Times New Roman" pitchFamily="18" charset="0"/>
                <a:cs typeface="Times New Roman" pitchFamily="18" charset="0"/>
              </a:rPr>
              <a:t> </a:t>
            </a:r>
            <a:r>
              <a:rPr lang="en-AU" sz="1600" b="1" dirty="0" err="1" smtClean="0">
                <a:latin typeface="Times New Roman" pitchFamily="18" charset="0"/>
                <a:cs typeface="Times New Roman" pitchFamily="18" charset="0"/>
              </a:rPr>
              <a:t>на</a:t>
            </a:r>
            <a:r>
              <a:rPr lang="en-AU" sz="1600" b="1" dirty="0" smtClean="0">
                <a:latin typeface="Times New Roman" pitchFamily="18" charset="0"/>
                <a:cs typeface="Times New Roman" pitchFamily="18" charset="0"/>
              </a:rPr>
              <a:t> </a:t>
            </a:r>
            <a:r>
              <a:rPr lang="en-AU" sz="1600" b="1" dirty="0" err="1" smtClean="0">
                <a:latin typeface="Times New Roman" pitchFamily="18" charset="0"/>
                <a:cs typeface="Times New Roman" pitchFamily="18" charset="0"/>
              </a:rPr>
              <a:t>педагогическото</a:t>
            </a:r>
            <a:r>
              <a:rPr lang="en-AU" sz="1600" b="1" dirty="0" smtClean="0">
                <a:latin typeface="Times New Roman" pitchFamily="18" charset="0"/>
                <a:cs typeface="Times New Roman" pitchFamily="18" charset="0"/>
              </a:rPr>
              <a:t> </a:t>
            </a:r>
            <a:r>
              <a:rPr lang="en-AU" sz="1600" b="1" dirty="0" err="1" smtClean="0">
                <a:latin typeface="Times New Roman" pitchFamily="18" charset="0"/>
                <a:cs typeface="Times New Roman" pitchFamily="18" charset="0"/>
              </a:rPr>
              <a:t>взаимодействие</a:t>
            </a:r>
            <a:r>
              <a:rPr lang="bg-BG" sz="1600" b="1" dirty="0" smtClean="0">
                <a:latin typeface="Times New Roman" pitchFamily="18" charset="0"/>
                <a:cs typeface="Times New Roman" pitchFamily="18" charset="0"/>
              </a:rPr>
              <a:t>:</a:t>
            </a:r>
            <a:endParaRPr lang="bg-BG" sz="1600" dirty="0" smtClean="0">
              <a:latin typeface="Times New Roman" pitchFamily="18" charset="0"/>
              <a:cs typeface="Times New Roman" pitchFamily="18" charset="0"/>
            </a:endParaRPr>
          </a:p>
          <a:p>
            <a:r>
              <a:rPr lang="bg-BG" sz="1600" dirty="0" smtClean="0">
                <a:latin typeface="Times New Roman" pitchFamily="18" charset="0"/>
                <a:cs typeface="Times New Roman" pitchFamily="18" charset="0"/>
              </a:rPr>
              <a:t>Свободата на учителя се изразяваше в:</a:t>
            </a:r>
          </a:p>
          <a:p>
            <a:pPr lvl="0">
              <a:buFont typeface="Arial" pitchFamily="34" charset="0"/>
              <a:buChar char="•"/>
            </a:pPr>
            <a:r>
              <a:rPr lang="bg-BG" sz="1600" dirty="0" smtClean="0">
                <a:latin typeface="Times New Roman" pitchFamily="18" charset="0"/>
                <a:cs typeface="Times New Roman" pitchFamily="18" charset="0"/>
              </a:rPr>
              <a:t>редуването на формите на педагогическо взаимодействие и организиране деня на детето;</a:t>
            </a:r>
          </a:p>
          <a:p>
            <a:pPr lvl="0">
              <a:buFont typeface="Arial" pitchFamily="34" charset="0"/>
              <a:buChar char="•"/>
            </a:pPr>
            <a:r>
              <a:rPr lang="bg-BG" sz="1600" dirty="0" smtClean="0">
                <a:latin typeface="Times New Roman" pitchFamily="18" charset="0"/>
                <a:cs typeface="Times New Roman" pitchFamily="18" charset="0"/>
              </a:rPr>
              <a:t>организиране образователната среда в детските групи, съобразно възрастта на децата и спецификата на детската група;</a:t>
            </a:r>
          </a:p>
          <a:p>
            <a:pPr lvl="0">
              <a:buFont typeface="Arial" pitchFamily="34" charset="0"/>
              <a:buChar char="•"/>
            </a:pPr>
            <a:r>
              <a:rPr lang="bg-BG" sz="1600" dirty="0" smtClean="0">
                <a:latin typeface="Times New Roman" pitchFamily="18" charset="0"/>
                <a:cs typeface="Times New Roman" pitchFamily="18" charset="0"/>
              </a:rPr>
              <a:t>подбиране и прилагане  на ефективни, иновативни методи и подходящи средства и материали (в т.ч. учебни помагала, познавателни книжки, учебни и дидактически материали и други източници на информация.</a:t>
            </a:r>
          </a:p>
          <a:p>
            <a:pPr lvl="0"/>
            <a:r>
              <a:rPr lang="en-AU" sz="1600" dirty="0" smtClean="0"/>
              <a:t>:</a:t>
            </a:r>
            <a:endParaRPr lang="en-US" sz="1600" dirty="0"/>
          </a:p>
        </p:txBody>
      </p:sp>
    </p:spTree>
    <p:extLst>
      <p:ext uri="{BB962C8B-B14F-4D97-AF65-F5344CB8AC3E}">
        <p14:creationId xmlns:p14="http://schemas.microsoft.com/office/powerpoint/2010/main" val="242219298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Картина 2">
            <a:extLst>
              <a:ext uri="{FF2B5EF4-FFF2-40B4-BE49-F238E27FC236}">
                <a16:creationId xmlns="" xmlns:a16="http://schemas.microsoft.com/office/drawing/2014/main" id="{0E9D9865-EB0D-4A1A-A43E-2F83FF5351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93" y="-83982"/>
            <a:ext cx="9144000" cy="6974632"/>
          </a:xfrm>
          <a:prstGeom prst="rect">
            <a:avLst/>
          </a:prstGeom>
        </p:spPr>
      </p:pic>
      <p:sp>
        <p:nvSpPr>
          <p:cNvPr id="2" name="AutoShape 8"/>
          <p:cNvSpPr>
            <a:spLocks noChangeAspect="1" noChangeArrowheads="1"/>
          </p:cNvSpPr>
          <p:nvPr/>
        </p:nvSpPr>
        <p:spPr bwMode="auto">
          <a:xfrm>
            <a:off x="0" y="457200"/>
            <a:ext cx="174625" cy="1746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7"/>
          <p:cNvSpPr>
            <a:spLocks noChangeAspect="1" noChangeArrowheads="1"/>
          </p:cNvSpPr>
          <p:nvPr/>
        </p:nvSpPr>
        <p:spPr bwMode="auto">
          <a:xfrm>
            <a:off x="0" y="631825"/>
            <a:ext cx="174625" cy="1746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p:cNvSpPr>
            <a:spLocks noChangeAspect="1" noChangeArrowheads="1"/>
          </p:cNvSpPr>
          <p:nvPr/>
        </p:nvSpPr>
        <p:spPr bwMode="auto">
          <a:xfrm>
            <a:off x="0" y="806450"/>
            <a:ext cx="174625" cy="1746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5"/>
          <p:cNvSpPr>
            <a:spLocks noChangeAspect="1" noChangeArrowheads="1"/>
          </p:cNvSpPr>
          <p:nvPr/>
        </p:nvSpPr>
        <p:spPr bwMode="auto">
          <a:xfrm>
            <a:off x="0" y="981075"/>
            <a:ext cx="174625" cy="1746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p:cNvSpPr>
            <a:spLocks noChangeAspect="1" noChangeArrowheads="1"/>
          </p:cNvSpPr>
          <p:nvPr/>
        </p:nvSpPr>
        <p:spPr bwMode="auto">
          <a:xfrm>
            <a:off x="0" y="1155700"/>
            <a:ext cx="174625" cy="1746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3"/>
          <p:cNvSpPr>
            <a:spLocks noChangeAspect="1" noChangeArrowheads="1"/>
          </p:cNvSpPr>
          <p:nvPr/>
        </p:nvSpPr>
        <p:spPr bwMode="auto">
          <a:xfrm>
            <a:off x="0" y="1330325"/>
            <a:ext cx="174625" cy="1746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2"/>
          <p:cNvSpPr>
            <a:spLocks noChangeAspect="1" noChangeArrowheads="1"/>
          </p:cNvSpPr>
          <p:nvPr/>
        </p:nvSpPr>
        <p:spPr bwMode="auto">
          <a:xfrm>
            <a:off x="0" y="1504950"/>
            <a:ext cx="174625" cy="1746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1"/>
          <p:cNvSpPr>
            <a:spLocks noChangeAspect="1" noChangeArrowheads="1"/>
          </p:cNvSpPr>
          <p:nvPr/>
        </p:nvSpPr>
        <p:spPr bwMode="auto">
          <a:xfrm>
            <a:off x="0" y="1679575"/>
            <a:ext cx="174625" cy="1746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Rectangle 10"/>
          <p:cNvSpPr>
            <a:spLocks noChangeArrowheads="1"/>
          </p:cNvSpPr>
          <p:nvPr/>
        </p:nvSpPr>
        <p:spPr bwMode="auto">
          <a:xfrm>
            <a:off x="0" y="6318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3" name="Rectangle 11"/>
          <p:cNvSpPr>
            <a:spLocks noChangeArrowheads="1"/>
          </p:cNvSpPr>
          <p:nvPr/>
        </p:nvSpPr>
        <p:spPr bwMode="auto">
          <a:xfrm>
            <a:off x="0" y="8064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4" name="Rectangle 12"/>
          <p:cNvSpPr>
            <a:spLocks noChangeArrowheads="1"/>
          </p:cNvSpPr>
          <p:nvPr/>
        </p:nvSpPr>
        <p:spPr bwMode="auto">
          <a:xfrm>
            <a:off x="0" y="9810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5" name="Rectangle 13"/>
          <p:cNvSpPr>
            <a:spLocks noChangeArrowheads="1"/>
          </p:cNvSpPr>
          <p:nvPr/>
        </p:nvSpPr>
        <p:spPr bwMode="auto">
          <a:xfrm>
            <a:off x="0" y="1155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6" name="Rectangle 14"/>
          <p:cNvSpPr>
            <a:spLocks noChangeArrowheads="1"/>
          </p:cNvSpPr>
          <p:nvPr/>
        </p:nvSpPr>
        <p:spPr bwMode="auto">
          <a:xfrm>
            <a:off x="0" y="1330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7" name="Rectangle 15"/>
          <p:cNvSpPr>
            <a:spLocks noChangeArrowheads="1"/>
          </p:cNvSpPr>
          <p:nvPr/>
        </p:nvSpPr>
        <p:spPr bwMode="auto">
          <a:xfrm>
            <a:off x="0" y="15049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8" name="Rectangle 16"/>
          <p:cNvSpPr>
            <a:spLocks noChangeArrowheads="1"/>
          </p:cNvSpPr>
          <p:nvPr/>
        </p:nvSpPr>
        <p:spPr bwMode="auto">
          <a:xfrm>
            <a:off x="0" y="16795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0" name="image_i_22"/>
          <p:cNvSpPr>
            <a:spLocks noChangeAspect="1" noChangeArrowheads="1"/>
          </p:cNvSpPr>
          <p:nvPr/>
        </p:nvSpPr>
        <p:spPr bwMode="auto">
          <a:xfrm>
            <a:off x="152400" y="609600"/>
            <a:ext cx="174625" cy="1746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Rectangle 19"/>
          <p:cNvSpPr>
            <a:spLocks noChangeArrowheads="1"/>
          </p:cNvSpPr>
          <p:nvPr/>
        </p:nvSpPr>
        <p:spPr bwMode="auto">
          <a:xfrm>
            <a:off x="152400" y="645726"/>
            <a:ext cx="48314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252413" algn="l" defTabSz="914400" rtl="0" eaLnBrk="1" fontAlgn="base" latinLnBrk="0" hangingPunct="1">
              <a:lnSpc>
                <a:spcPct val="100000"/>
              </a:lnSpc>
              <a:spcBef>
                <a:spcPct val="0"/>
              </a:spcBef>
              <a:spcAft>
                <a:spcPct val="0"/>
              </a:spcAft>
              <a:buClrTx/>
              <a:buSzTx/>
              <a:buFontTx/>
              <a:buNone/>
              <a:tabLst/>
            </a:pPr>
            <a:r>
              <a:rPr kumimoji="0" lang="en-A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n-A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3" name="image_i_22"/>
          <p:cNvSpPr>
            <a:spLocks noChangeAspect="1" noChangeArrowheads="1"/>
          </p:cNvSpPr>
          <p:nvPr/>
        </p:nvSpPr>
        <p:spPr bwMode="auto">
          <a:xfrm>
            <a:off x="152400" y="609600"/>
            <a:ext cx="174625" cy="1746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Rectangle 3"/>
          <p:cNvSpPr>
            <a:spLocks noChangeArrowheads="1"/>
          </p:cNvSpPr>
          <p:nvPr/>
        </p:nvSpPr>
        <p:spPr bwMode="auto">
          <a:xfrm>
            <a:off x="152400" y="250122"/>
            <a:ext cx="8812088" cy="6647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kumimoji="0" lang="en-AU" sz="1200" b="0" i="0" u="none" strike="noStrike" cap="none" normalizeH="0" baseline="0" dirty="0" smtClean="0">
                <a:ln>
                  <a:noFill/>
                </a:ln>
                <a:solidFill>
                  <a:srgbClr val="777777"/>
                </a:solidFill>
                <a:effectLst/>
                <a:latin typeface="Roboto"/>
                <a:ea typeface="Times New Roman" pitchFamily="18" charset="0"/>
                <a:cs typeface="Arial" pitchFamily="34" charset="0"/>
              </a:rPr>
              <a:t>.</a:t>
            </a:r>
            <a:r>
              <a:rPr lang="ru-RU" b="1" dirty="0"/>
              <a:t> </a:t>
            </a:r>
            <a:r>
              <a:rPr lang="ru-RU" b="1" dirty="0" smtClean="0"/>
              <a:t>   </a:t>
            </a:r>
            <a:r>
              <a:rPr lang="ru-RU" sz="2400" b="1" dirty="0" smtClean="0">
                <a:latin typeface="Times New Roman" pitchFamily="18" charset="0"/>
                <a:cs typeface="Times New Roman" pitchFamily="18" charset="0"/>
              </a:rPr>
              <a:t>Приоритетна </a:t>
            </a:r>
            <a:r>
              <a:rPr lang="ru-RU" sz="2400" b="1" dirty="0" err="1">
                <a:latin typeface="Times New Roman" pitchFamily="18" charset="0"/>
                <a:cs typeface="Times New Roman" pitchFamily="18" charset="0"/>
              </a:rPr>
              <a:t>област</a:t>
            </a:r>
            <a:r>
              <a:rPr lang="ru-RU" sz="2400" b="1" dirty="0">
                <a:latin typeface="Times New Roman" pitchFamily="18" charset="0"/>
                <a:cs typeface="Times New Roman" pitchFamily="18" charset="0"/>
              </a:rPr>
              <a:t> 7</a:t>
            </a:r>
            <a:r>
              <a:rPr lang="ru-RU" sz="2400" b="1" dirty="0" smtClean="0">
                <a:latin typeface="Times New Roman" pitchFamily="18" charset="0"/>
                <a:cs typeface="Times New Roman" pitchFamily="18" charset="0"/>
              </a:rPr>
              <a:t>: </a:t>
            </a:r>
            <a:r>
              <a:rPr lang="ru-RU" sz="2400" b="1" dirty="0" err="1" smtClean="0">
                <a:latin typeface="Times New Roman" pitchFamily="18" charset="0"/>
                <a:cs typeface="Times New Roman" pitchFamily="18" charset="0"/>
              </a:rPr>
              <a:t>Приобщаване</a:t>
            </a:r>
            <a:r>
              <a:rPr lang="ru-RU" sz="2400" b="1" dirty="0" smtClean="0">
                <a:latin typeface="Times New Roman" pitchFamily="18" charset="0"/>
                <a:cs typeface="Times New Roman" pitchFamily="18" charset="0"/>
              </a:rPr>
              <a:t> </a:t>
            </a:r>
            <a:r>
              <a:rPr lang="ru-RU" sz="2400" b="1" dirty="0">
                <a:latin typeface="Times New Roman" pitchFamily="18" charset="0"/>
                <a:cs typeface="Times New Roman" pitchFamily="18" charset="0"/>
              </a:rPr>
              <a:t>на </a:t>
            </a:r>
            <a:r>
              <a:rPr lang="ru-RU" sz="2400" b="1" dirty="0" err="1" smtClean="0">
                <a:latin typeface="Times New Roman" pitchFamily="18" charset="0"/>
                <a:cs typeface="Times New Roman" pitchFamily="18" charset="0"/>
              </a:rPr>
              <a:t>деца</a:t>
            </a:r>
            <a:endParaRPr lang="en-US" sz="2400" dirty="0">
              <a:latin typeface="Times New Roman" pitchFamily="18" charset="0"/>
              <a:cs typeface="Times New Roman" pitchFamily="18" charset="0"/>
            </a:endParaRPr>
          </a:p>
          <a:p>
            <a:pPr algn="just"/>
            <a:r>
              <a:rPr lang="bg-BG" sz="2400" b="1" dirty="0">
                <a:latin typeface="Times New Roman" pitchFamily="18" charset="0"/>
                <a:cs typeface="Times New Roman" pitchFamily="18" charset="0"/>
              </a:rPr>
              <a:t>   </a:t>
            </a:r>
            <a:r>
              <a:rPr lang="bg-BG" sz="2400" dirty="0">
                <a:latin typeface="Times New Roman" pitchFamily="18" charset="0"/>
                <a:cs typeface="Times New Roman" pitchFamily="18" charset="0"/>
              </a:rPr>
              <a:t>На </a:t>
            </a:r>
            <a:r>
              <a:rPr lang="bg-BG" sz="2400" dirty="0" smtClean="0">
                <a:latin typeface="Times New Roman" pitchFamily="18" charset="0"/>
                <a:cs typeface="Times New Roman" pitchFamily="18" charset="0"/>
              </a:rPr>
              <a:t>децата </a:t>
            </a:r>
            <a:r>
              <a:rPr lang="bg-BG" sz="2400" dirty="0">
                <a:latin typeface="Times New Roman" pitchFamily="18" charset="0"/>
                <a:cs typeface="Times New Roman" pitchFamily="18" charset="0"/>
              </a:rPr>
              <a:t>в детската градина се предоставя обща и допълнителна подкрепа за личностно развитие, която осигурява подходяща среда за развитие на способностите и уменията им</a:t>
            </a:r>
            <a:r>
              <a:rPr lang="bg-BG" sz="2400" dirty="0" smtClean="0">
                <a:latin typeface="Times New Roman" pitchFamily="18" charset="0"/>
                <a:cs typeface="Times New Roman" pitchFamily="18" charset="0"/>
              </a:rPr>
              <a:t>. Подкрепата </a:t>
            </a:r>
            <a:r>
              <a:rPr lang="bg-BG" sz="2400" dirty="0">
                <a:latin typeface="Times New Roman" pitchFamily="18" charset="0"/>
                <a:cs typeface="Times New Roman" pitchFamily="18" charset="0"/>
              </a:rPr>
              <a:t>за личностно развитие се прилагаше в съответствие с индивидуалните образователни потребности на всяко дете. На децата са подсигурени познавателни книжки, играчки, учебни помагала и пособия</a:t>
            </a:r>
            <a:r>
              <a:rPr lang="bg-BG"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a:p>
            <a:pPr algn="just"/>
            <a:r>
              <a:rPr lang="en-AU" sz="2400" dirty="0">
                <a:latin typeface="Times New Roman" pitchFamily="18" charset="0"/>
                <a:cs typeface="Times New Roman" pitchFamily="18" charset="0"/>
              </a:rPr>
              <a:t> </a:t>
            </a:r>
            <a:r>
              <a:rPr lang="bg-BG" sz="2400" dirty="0" smtClean="0">
                <a:latin typeface="Times New Roman" pitchFamily="18" charset="0"/>
                <a:cs typeface="Times New Roman" pitchFamily="18" charset="0"/>
              </a:rPr>
              <a:t> </a:t>
            </a:r>
            <a:r>
              <a:rPr lang="en-AU" sz="2400" dirty="0" err="1" smtClean="0">
                <a:latin typeface="Times New Roman" pitchFamily="18" charset="0"/>
                <a:cs typeface="Times New Roman" pitchFamily="18" charset="0"/>
              </a:rPr>
              <a:t>По</a:t>
            </a:r>
            <a:r>
              <a:rPr lang="en-AU" sz="2400" dirty="0" smtClean="0">
                <a:latin typeface="Times New Roman" pitchFamily="18" charset="0"/>
                <a:cs typeface="Times New Roman" pitchFamily="18" charset="0"/>
              </a:rPr>
              <a:t> </a:t>
            </a:r>
            <a:r>
              <a:rPr lang="en-AU" sz="2400" dirty="0" err="1">
                <a:latin typeface="Times New Roman" pitchFamily="18" charset="0"/>
                <a:cs typeface="Times New Roman" pitchFamily="18" charset="0"/>
              </a:rPr>
              <a:t>отношение</a:t>
            </a:r>
            <a:r>
              <a:rPr lang="en-AU" sz="2400" dirty="0">
                <a:latin typeface="Times New Roman" pitchFamily="18" charset="0"/>
                <a:cs typeface="Times New Roman" pitchFamily="18" charset="0"/>
              </a:rPr>
              <a:t> </a:t>
            </a:r>
            <a:r>
              <a:rPr lang="en-AU" sz="2400" dirty="0" err="1">
                <a:latin typeface="Times New Roman" pitchFamily="18" charset="0"/>
                <a:cs typeface="Times New Roman" pitchFamily="18" charset="0"/>
              </a:rPr>
              <a:t>на</a:t>
            </a:r>
            <a:r>
              <a:rPr lang="en-AU" sz="2400" dirty="0">
                <a:latin typeface="Times New Roman" pitchFamily="18" charset="0"/>
                <a:cs typeface="Times New Roman" pitchFamily="18" charset="0"/>
              </a:rPr>
              <a:t> </a:t>
            </a:r>
            <a:r>
              <a:rPr lang="en-AU" sz="2400" dirty="0" err="1">
                <a:latin typeface="Times New Roman" pitchFamily="18" charset="0"/>
                <a:cs typeface="Times New Roman" pitchFamily="18" charset="0"/>
              </a:rPr>
              <a:t>екипната</a:t>
            </a:r>
            <a:r>
              <a:rPr lang="en-AU" sz="2400" dirty="0">
                <a:latin typeface="Times New Roman" pitchFamily="18" charset="0"/>
                <a:cs typeface="Times New Roman" pitchFamily="18" charset="0"/>
              </a:rPr>
              <a:t> </a:t>
            </a:r>
            <a:r>
              <a:rPr lang="en-AU" sz="2400" dirty="0" err="1">
                <a:latin typeface="Times New Roman" pitchFamily="18" charset="0"/>
                <a:cs typeface="Times New Roman" pitchFamily="18" charset="0"/>
              </a:rPr>
              <a:t>работа</a:t>
            </a:r>
            <a:r>
              <a:rPr lang="en-AU" sz="2400" dirty="0">
                <a:latin typeface="Times New Roman" pitchFamily="18" charset="0"/>
                <a:cs typeface="Times New Roman" pitchFamily="18" charset="0"/>
              </a:rPr>
              <a:t> </a:t>
            </a:r>
            <a:r>
              <a:rPr lang="en-AU" sz="2400" dirty="0" err="1">
                <a:latin typeface="Times New Roman" pitchFamily="18" charset="0"/>
                <a:cs typeface="Times New Roman" pitchFamily="18" charset="0"/>
              </a:rPr>
              <a:t>между</a:t>
            </a:r>
            <a:r>
              <a:rPr lang="en-AU" sz="2400" dirty="0">
                <a:latin typeface="Times New Roman" pitchFamily="18" charset="0"/>
                <a:cs typeface="Times New Roman" pitchFamily="18" charset="0"/>
              </a:rPr>
              <a:t> </a:t>
            </a:r>
            <a:r>
              <a:rPr lang="en-AU" sz="2400" dirty="0" err="1">
                <a:latin typeface="Times New Roman" pitchFamily="18" charset="0"/>
                <a:cs typeface="Times New Roman" pitchFamily="18" charset="0"/>
              </a:rPr>
              <a:t>учителите</a:t>
            </a:r>
            <a:r>
              <a:rPr lang="en-AU" sz="2400" dirty="0">
                <a:latin typeface="Times New Roman" pitchFamily="18" charset="0"/>
                <a:cs typeface="Times New Roman" pitchFamily="18" charset="0"/>
              </a:rPr>
              <a:t> </a:t>
            </a:r>
            <a:r>
              <a:rPr lang="en-AU" sz="2400" dirty="0" smtClean="0">
                <a:latin typeface="Times New Roman" pitchFamily="18" charset="0"/>
                <a:cs typeface="Times New Roman" pitchFamily="18" charset="0"/>
              </a:rPr>
              <a:t> </a:t>
            </a:r>
            <a:r>
              <a:rPr lang="en-AU" sz="2400" dirty="0">
                <a:latin typeface="Times New Roman" pitchFamily="18" charset="0"/>
                <a:cs typeface="Times New Roman" pitchFamily="18" charset="0"/>
              </a:rPr>
              <a:t>в </a:t>
            </a:r>
            <a:r>
              <a:rPr lang="en-AU" sz="2400" dirty="0" err="1">
                <a:latin typeface="Times New Roman" pitchFamily="18" charset="0"/>
                <a:cs typeface="Times New Roman" pitchFamily="18" charset="0"/>
              </a:rPr>
              <a:t>детска</a:t>
            </a:r>
            <a:r>
              <a:rPr lang="en-AU" sz="2400" dirty="0">
                <a:latin typeface="Times New Roman" pitchFamily="18" charset="0"/>
                <a:cs typeface="Times New Roman" pitchFamily="18" charset="0"/>
              </a:rPr>
              <a:t> </a:t>
            </a:r>
            <a:r>
              <a:rPr lang="en-AU" sz="2400" dirty="0" err="1" smtClean="0">
                <a:latin typeface="Times New Roman" pitchFamily="18" charset="0"/>
                <a:cs typeface="Times New Roman" pitchFamily="18" charset="0"/>
              </a:rPr>
              <a:t>градина</a:t>
            </a:r>
            <a:r>
              <a:rPr lang="bg-BG" sz="2400" dirty="0">
                <a:latin typeface="Times New Roman" pitchFamily="18" charset="0"/>
                <a:cs typeface="Times New Roman" pitchFamily="18" charset="0"/>
              </a:rPr>
              <a:t> </a:t>
            </a:r>
            <a:r>
              <a:rPr lang="en-AU" sz="2400" dirty="0" smtClean="0">
                <a:latin typeface="Times New Roman" pitchFamily="18" charset="0"/>
                <a:cs typeface="Times New Roman" pitchFamily="18" charset="0"/>
              </a:rPr>
              <a:t>,,</a:t>
            </a:r>
            <a:r>
              <a:rPr lang="en-AU" sz="2400" dirty="0" err="1">
                <a:latin typeface="Times New Roman" pitchFamily="18" charset="0"/>
                <a:cs typeface="Times New Roman" pitchFamily="18" charset="0"/>
              </a:rPr>
              <a:t>Еделвайс</a:t>
            </a:r>
            <a:r>
              <a:rPr lang="en-AU" sz="2400" dirty="0">
                <a:latin typeface="Times New Roman" pitchFamily="18" charset="0"/>
                <a:cs typeface="Times New Roman" pitchFamily="18" charset="0"/>
              </a:rPr>
              <a:t>” </a:t>
            </a:r>
            <a:r>
              <a:rPr lang="en-AU" sz="2400" dirty="0" err="1">
                <a:latin typeface="Times New Roman" pitchFamily="18" charset="0"/>
                <a:cs typeface="Times New Roman" pitchFamily="18" charset="0"/>
              </a:rPr>
              <a:t>беше</a:t>
            </a:r>
            <a:r>
              <a:rPr lang="en-AU" sz="2400" dirty="0">
                <a:latin typeface="Times New Roman" pitchFamily="18" charset="0"/>
                <a:cs typeface="Times New Roman" pitchFamily="18" charset="0"/>
              </a:rPr>
              <a:t> </a:t>
            </a:r>
            <a:r>
              <a:rPr lang="en-AU" sz="2400" dirty="0" err="1">
                <a:latin typeface="Times New Roman" pitchFamily="18" charset="0"/>
                <a:cs typeface="Times New Roman" pitchFamily="18" charset="0"/>
              </a:rPr>
              <a:t>осъществен</a:t>
            </a:r>
            <a:r>
              <a:rPr lang="en-AU" sz="2400" dirty="0">
                <a:latin typeface="Times New Roman" pitchFamily="18" charset="0"/>
                <a:cs typeface="Times New Roman" pitchFamily="18" charset="0"/>
              </a:rPr>
              <a:t> </a:t>
            </a:r>
            <a:r>
              <a:rPr lang="en-AU" sz="2400" dirty="0" err="1">
                <a:latin typeface="Times New Roman" pitchFamily="18" charset="0"/>
                <a:cs typeface="Times New Roman" pitchFamily="18" charset="0"/>
              </a:rPr>
              <a:t>обмен</a:t>
            </a:r>
            <a:r>
              <a:rPr lang="en-AU" sz="2400" dirty="0">
                <a:latin typeface="Times New Roman" pitchFamily="18" charset="0"/>
                <a:cs typeface="Times New Roman" pitchFamily="18" charset="0"/>
              </a:rPr>
              <a:t> </a:t>
            </a:r>
            <a:r>
              <a:rPr lang="en-AU" sz="2400" dirty="0" err="1">
                <a:latin typeface="Times New Roman" pitchFamily="18" charset="0"/>
                <a:cs typeface="Times New Roman" pitchFamily="18" charset="0"/>
              </a:rPr>
              <a:t>на</a:t>
            </a:r>
            <a:r>
              <a:rPr lang="en-AU" sz="2400" dirty="0">
                <a:latin typeface="Times New Roman" pitchFamily="18" charset="0"/>
                <a:cs typeface="Times New Roman" pitchFamily="18" charset="0"/>
              </a:rPr>
              <a:t> </a:t>
            </a:r>
            <a:r>
              <a:rPr lang="en-AU" sz="2400" dirty="0" err="1">
                <a:latin typeface="Times New Roman" pitchFamily="18" charset="0"/>
                <a:cs typeface="Times New Roman" pitchFamily="18" charset="0"/>
              </a:rPr>
              <a:t>информация</a:t>
            </a:r>
            <a:r>
              <a:rPr lang="en-AU" sz="2400" dirty="0">
                <a:latin typeface="Times New Roman" pitchFamily="18" charset="0"/>
                <a:cs typeface="Times New Roman" pitchFamily="18" charset="0"/>
              </a:rPr>
              <a:t> с </a:t>
            </a:r>
            <a:r>
              <a:rPr lang="en-AU" sz="2400" dirty="0" err="1">
                <a:latin typeface="Times New Roman" pitchFamily="18" charset="0"/>
                <a:cs typeface="Times New Roman" pitchFamily="18" charset="0"/>
              </a:rPr>
              <a:t>цел</a:t>
            </a:r>
            <a:r>
              <a:rPr lang="en-AU" sz="2400" dirty="0">
                <a:latin typeface="Times New Roman" pitchFamily="18" charset="0"/>
                <a:cs typeface="Times New Roman" pitchFamily="18" charset="0"/>
              </a:rPr>
              <a:t> </a:t>
            </a:r>
            <a:r>
              <a:rPr lang="en-AU" sz="2400" dirty="0" err="1">
                <a:latin typeface="Times New Roman" pitchFamily="18" charset="0"/>
                <a:cs typeface="Times New Roman" pitchFamily="18" charset="0"/>
              </a:rPr>
              <a:t>подкрепа</a:t>
            </a:r>
            <a:r>
              <a:rPr lang="en-AU" sz="2400" dirty="0">
                <a:latin typeface="Times New Roman" pitchFamily="18" charset="0"/>
                <a:cs typeface="Times New Roman" pitchFamily="18" charset="0"/>
              </a:rPr>
              <a:t> </a:t>
            </a:r>
            <a:r>
              <a:rPr lang="en-AU" sz="2400" dirty="0" err="1">
                <a:latin typeface="Times New Roman" pitchFamily="18" charset="0"/>
                <a:cs typeface="Times New Roman" pitchFamily="18" charset="0"/>
              </a:rPr>
              <a:t>на</a:t>
            </a:r>
            <a:r>
              <a:rPr lang="en-AU" sz="2400" dirty="0">
                <a:latin typeface="Times New Roman" pitchFamily="18" charset="0"/>
                <a:cs typeface="Times New Roman" pitchFamily="18" charset="0"/>
              </a:rPr>
              <a:t> </a:t>
            </a:r>
            <a:r>
              <a:rPr lang="en-AU" sz="2400" dirty="0" err="1">
                <a:latin typeface="Times New Roman" pitchFamily="18" charset="0"/>
                <a:cs typeface="Times New Roman" pitchFamily="18" charset="0"/>
              </a:rPr>
              <a:t>всички</a:t>
            </a:r>
            <a:r>
              <a:rPr lang="en-AU" sz="2400" dirty="0">
                <a:latin typeface="Times New Roman" pitchFamily="18" charset="0"/>
                <a:cs typeface="Times New Roman" pitchFamily="18" charset="0"/>
              </a:rPr>
              <a:t> </a:t>
            </a:r>
            <a:r>
              <a:rPr lang="en-AU" sz="2400" dirty="0" err="1">
                <a:latin typeface="Times New Roman" pitchFamily="18" charset="0"/>
                <a:cs typeface="Times New Roman" pitchFamily="18" charset="0"/>
              </a:rPr>
              <a:t>учители</a:t>
            </a:r>
            <a:r>
              <a:rPr lang="en-AU" sz="2400" dirty="0">
                <a:latin typeface="Times New Roman" pitchFamily="18" charset="0"/>
                <a:cs typeface="Times New Roman" pitchFamily="18" charset="0"/>
              </a:rPr>
              <a:t> </a:t>
            </a:r>
            <a:r>
              <a:rPr lang="en-AU" sz="2400" dirty="0" err="1">
                <a:latin typeface="Times New Roman" pitchFamily="18" charset="0"/>
                <a:cs typeface="Times New Roman" pitchFamily="18" charset="0"/>
              </a:rPr>
              <a:t>за</a:t>
            </a:r>
            <a:r>
              <a:rPr lang="en-AU" sz="2400" dirty="0">
                <a:latin typeface="Times New Roman" pitchFamily="18" charset="0"/>
                <a:cs typeface="Times New Roman" pitchFamily="18" charset="0"/>
              </a:rPr>
              <a:t> </a:t>
            </a:r>
            <a:r>
              <a:rPr lang="en-AU" sz="2400" dirty="0" err="1">
                <a:latin typeface="Times New Roman" pitchFamily="18" charset="0"/>
                <a:cs typeface="Times New Roman" pitchFamily="18" charset="0"/>
              </a:rPr>
              <a:t>подобряване</a:t>
            </a:r>
            <a:r>
              <a:rPr lang="en-AU" sz="2400" dirty="0">
                <a:latin typeface="Times New Roman" pitchFamily="18" charset="0"/>
                <a:cs typeface="Times New Roman" pitchFamily="18" charset="0"/>
              </a:rPr>
              <a:t> </a:t>
            </a:r>
            <a:r>
              <a:rPr lang="en-AU" sz="2400" dirty="0" err="1">
                <a:latin typeface="Times New Roman" pitchFamily="18" charset="0"/>
                <a:cs typeface="Times New Roman" pitchFamily="18" charset="0"/>
              </a:rPr>
              <a:t>на</a:t>
            </a:r>
            <a:r>
              <a:rPr lang="en-AU" sz="2400" dirty="0">
                <a:latin typeface="Times New Roman" pitchFamily="18" charset="0"/>
                <a:cs typeface="Times New Roman" pitchFamily="18" charset="0"/>
              </a:rPr>
              <a:t> </a:t>
            </a:r>
            <a:r>
              <a:rPr lang="en-AU" sz="2400" dirty="0" err="1">
                <a:latin typeface="Times New Roman" pitchFamily="18" charset="0"/>
                <a:cs typeface="Times New Roman" pitchFamily="18" charset="0"/>
              </a:rPr>
              <a:t>работата</a:t>
            </a:r>
            <a:r>
              <a:rPr lang="en-AU" sz="2400" dirty="0">
                <a:latin typeface="Times New Roman" pitchFamily="18" charset="0"/>
                <a:cs typeface="Times New Roman" pitchFamily="18" charset="0"/>
              </a:rPr>
              <a:t> </a:t>
            </a:r>
            <a:r>
              <a:rPr lang="en-AU" sz="2400" dirty="0" err="1">
                <a:latin typeface="Times New Roman" pitchFamily="18" charset="0"/>
                <a:cs typeface="Times New Roman" pitchFamily="18" charset="0"/>
              </a:rPr>
              <a:t>им</a:t>
            </a:r>
            <a:r>
              <a:rPr lang="en-AU" sz="2400" dirty="0">
                <a:latin typeface="Times New Roman" pitchFamily="18" charset="0"/>
                <a:cs typeface="Times New Roman" pitchFamily="18" charset="0"/>
              </a:rPr>
              <a:t> с </a:t>
            </a:r>
            <a:r>
              <a:rPr lang="en-AU" sz="2400" dirty="0" err="1">
                <a:latin typeface="Times New Roman" pitchFamily="18" charset="0"/>
                <a:cs typeface="Times New Roman" pitchFamily="18" charset="0"/>
              </a:rPr>
              <a:t>децата</a:t>
            </a:r>
            <a:r>
              <a:rPr lang="en-AU" sz="2400" dirty="0">
                <a:latin typeface="Times New Roman" pitchFamily="18" charset="0"/>
                <a:cs typeface="Times New Roman" pitchFamily="18" charset="0"/>
              </a:rPr>
              <a:t> в </a:t>
            </a:r>
            <a:r>
              <a:rPr lang="en-AU" sz="2400" dirty="0" err="1">
                <a:latin typeface="Times New Roman" pitchFamily="18" charset="0"/>
                <a:cs typeface="Times New Roman" pitchFamily="18" charset="0"/>
              </a:rPr>
              <a:t>груп</a:t>
            </a:r>
            <a:r>
              <a:rPr lang="bg-BG" sz="2400" dirty="0" err="1" smtClean="0">
                <a:latin typeface="Times New Roman" pitchFamily="18" charset="0"/>
                <a:cs typeface="Times New Roman" pitchFamily="18" charset="0"/>
              </a:rPr>
              <a:t>ите</a:t>
            </a:r>
            <a:r>
              <a:rPr lang="bg-BG" sz="2400" b="1" dirty="0" smtClean="0">
                <a:latin typeface="Times New Roman" pitchFamily="18" charset="0"/>
                <a:cs typeface="Times New Roman" pitchFamily="18" charset="0"/>
              </a:rPr>
              <a:t>. </a:t>
            </a:r>
            <a:r>
              <a:rPr lang="bg-BG" sz="2400" dirty="0" smtClean="0">
                <a:latin typeface="Times New Roman" pitchFamily="18" charset="0"/>
                <a:cs typeface="Times New Roman" pitchFamily="18" charset="0"/>
              </a:rPr>
              <a:t>В</a:t>
            </a:r>
            <a:r>
              <a:rPr lang="en-AU" sz="2400" dirty="0" err="1">
                <a:latin typeface="Times New Roman" pitchFamily="18" charset="0"/>
                <a:cs typeface="Times New Roman" pitchFamily="18" charset="0"/>
              </a:rPr>
              <a:t>ъзпитаваха</a:t>
            </a:r>
            <a:r>
              <a:rPr lang="en-AU" sz="2400" dirty="0">
                <a:latin typeface="Times New Roman" pitchFamily="18" charset="0"/>
                <a:cs typeface="Times New Roman" pitchFamily="18" charset="0"/>
              </a:rPr>
              <a:t> в </a:t>
            </a:r>
            <a:r>
              <a:rPr lang="en-AU" sz="2400" dirty="0" err="1">
                <a:latin typeface="Times New Roman" pitchFamily="18" charset="0"/>
                <a:cs typeface="Times New Roman" pitchFamily="18" charset="0"/>
              </a:rPr>
              <a:t>ценности</a:t>
            </a:r>
            <a:r>
              <a:rPr lang="en-AU" sz="2400" dirty="0" smtClean="0">
                <a:latin typeface="Times New Roman" pitchFamily="18" charset="0"/>
                <a:cs typeface="Times New Roman" pitchFamily="18" charset="0"/>
              </a:rPr>
              <a:t>, </a:t>
            </a:r>
            <a:r>
              <a:rPr lang="en-AU" sz="2400" dirty="0" err="1">
                <a:latin typeface="Times New Roman" pitchFamily="18" charset="0"/>
                <a:cs typeface="Times New Roman" pitchFamily="18" charset="0"/>
              </a:rPr>
              <a:t>насърчаваха</a:t>
            </a:r>
            <a:r>
              <a:rPr lang="en-AU" sz="2400" dirty="0">
                <a:latin typeface="Times New Roman" pitchFamily="18" charset="0"/>
                <a:cs typeface="Times New Roman" pitchFamily="18" charset="0"/>
              </a:rPr>
              <a:t> </a:t>
            </a:r>
            <a:r>
              <a:rPr lang="en-AU" sz="2400" dirty="0" err="1" smtClean="0">
                <a:latin typeface="Times New Roman" pitchFamily="18" charset="0"/>
                <a:cs typeface="Times New Roman" pitchFamily="18" charset="0"/>
              </a:rPr>
              <a:t>се</a:t>
            </a:r>
            <a:r>
              <a:rPr lang="en-AU" sz="2400" dirty="0" smtClean="0">
                <a:latin typeface="Times New Roman" pitchFamily="18" charset="0"/>
                <a:cs typeface="Times New Roman" pitchFamily="18" charset="0"/>
              </a:rPr>
              <a:t> </a:t>
            </a:r>
            <a:r>
              <a:rPr lang="en-AU" sz="2400" dirty="0" err="1">
                <a:latin typeface="Times New Roman" pitchFamily="18" charset="0"/>
                <a:cs typeface="Times New Roman" pitchFamily="18" charset="0"/>
              </a:rPr>
              <a:t>иновациите</a:t>
            </a:r>
            <a:r>
              <a:rPr lang="en-AU" sz="2400" dirty="0">
                <a:latin typeface="Times New Roman" pitchFamily="18" charset="0"/>
                <a:cs typeface="Times New Roman" pitchFamily="18" charset="0"/>
              </a:rPr>
              <a:t> и </a:t>
            </a:r>
            <a:r>
              <a:rPr lang="en-AU" sz="2400" dirty="0" err="1">
                <a:latin typeface="Times New Roman" pitchFamily="18" charset="0"/>
                <a:cs typeface="Times New Roman" pitchFamily="18" charset="0"/>
              </a:rPr>
              <a:t>креативното</a:t>
            </a:r>
            <a:r>
              <a:rPr lang="en-AU" sz="2400" dirty="0">
                <a:latin typeface="Times New Roman" pitchFamily="18" charset="0"/>
                <a:cs typeface="Times New Roman" pitchFamily="18" charset="0"/>
              </a:rPr>
              <a:t> </a:t>
            </a:r>
            <a:r>
              <a:rPr lang="en-AU" sz="2400" dirty="0" err="1">
                <a:latin typeface="Times New Roman" pitchFamily="18" charset="0"/>
                <a:cs typeface="Times New Roman" pitchFamily="18" charset="0"/>
              </a:rPr>
              <a:t>мислене</a:t>
            </a:r>
            <a:r>
              <a:rPr lang="en-AU" sz="2400" dirty="0">
                <a:latin typeface="Times New Roman" pitchFamily="18" charset="0"/>
                <a:cs typeface="Times New Roman" pitchFamily="18" charset="0"/>
              </a:rPr>
              <a:t> </a:t>
            </a:r>
            <a:r>
              <a:rPr lang="en-AU" sz="2400" dirty="0" err="1">
                <a:latin typeface="Times New Roman" pitchFamily="18" charset="0"/>
                <a:cs typeface="Times New Roman" pitchFamily="18" charset="0"/>
              </a:rPr>
              <a:t>на</a:t>
            </a:r>
            <a:r>
              <a:rPr lang="en-AU" sz="2400" dirty="0">
                <a:latin typeface="Times New Roman" pitchFamily="18" charset="0"/>
                <a:cs typeface="Times New Roman" pitchFamily="18" charset="0"/>
              </a:rPr>
              <a:t> </a:t>
            </a:r>
            <a:r>
              <a:rPr lang="en-AU" sz="2400" dirty="0" err="1" smtClean="0">
                <a:latin typeface="Times New Roman" pitchFamily="18" charset="0"/>
                <a:cs typeface="Times New Roman" pitchFamily="18" charset="0"/>
              </a:rPr>
              <a:t>децата</a:t>
            </a:r>
            <a:r>
              <a:rPr lang="en-AU" sz="2400" dirty="0" smtClean="0">
                <a:latin typeface="Times New Roman" pitchFamily="18" charset="0"/>
                <a:cs typeface="Times New Roman" pitchFamily="18" charset="0"/>
              </a:rPr>
              <a:t>. </a:t>
            </a:r>
            <a:r>
              <a:rPr lang="en-AU" sz="2400" dirty="0" err="1">
                <a:latin typeface="Times New Roman" pitchFamily="18" charset="0"/>
                <a:cs typeface="Times New Roman" pitchFamily="18" charset="0"/>
              </a:rPr>
              <a:t>Беше</a:t>
            </a:r>
            <a:r>
              <a:rPr lang="en-AU" sz="2400" dirty="0">
                <a:latin typeface="Times New Roman" pitchFamily="18" charset="0"/>
                <a:cs typeface="Times New Roman" pitchFamily="18" charset="0"/>
              </a:rPr>
              <a:t> </a:t>
            </a:r>
            <a:r>
              <a:rPr lang="en-AU" sz="2400" dirty="0" err="1" smtClean="0">
                <a:latin typeface="Times New Roman" pitchFamily="18" charset="0"/>
                <a:cs typeface="Times New Roman" pitchFamily="18" charset="0"/>
              </a:rPr>
              <a:t>сформиран</a:t>
            </a:r>
            <a:r>
              <a:rPr lang="en-AU" sz="2400" dirty="0" smtClean="0">
                <a:latin typeface="Times New Roman" pitchFamily="18" charset="0"/>
                <a:cs typeface="Times New Roman" pitchFamily="18" charset="0"/>
              </a:rPr>
              <a:t> </a:t>
            </a:r>
            <a:r>
              <a:rPr lang="ru-RU" sz="2400" dirty="0">
                <a:latin typeface="Times New Roman" pitchFamily="18" charset="0"/>
                <a:cs typeface="Times New Roman" pitchFamily="18" charset="0"/>
              </a:rPr>
              <a:t>Отбор ,,</a:t>
            </a:r>
            <a:r>
              <a:rPr lang="ru-RU" sz="2400" dirty="0" err="1">
                <a:latin typeface="Times New Roman" pitchFamily="18" charset="0"/>
                <a:cs typeface="Times New Roman" pitchFamily="18" charset="0"/>
              </a:rPr>
              <a:t>Еделвайсче</a:t>
            </a:r>
            <a:r>
              <a:rPr lang="en-AU" sz="2400" dirty="0">
                <a:latin typeface="Times New Roman" pitchFamily="18" charset="0"/>
                <a:cs typeface="Times New Roman" pitchFamily="18" charset="0"/>
              </a:rPr>
              <a:t>”</a:t>
            </a:r>
            <a:r>
              <a:rPr lang="bg-BG" sz="2400" dirty="0">
                <a:latin typeface="Times New Roman" pitchFamily="18" charset="0"/>
                <a:cs typeface="Times New Roman" pitchFamily="18" charset="0"/>
              </a:rPr>
              <a:t>, </a:t>
            </a:r>
            <a:r>
              <a:rPr lang="bg-BG" sz="2400" dirty="0" err="1">
                <a:latin typeface="Times New Roman" pitchFamily="18" charset="0"/>
                <a:cs typeface="Times New Roman" pitchFamily="18" charset="0"/>
              </a:rPr>
              <a:t>Мажоретен</a:t>
            </a:r>
            <a:r>
              <a:rPr lang="bg-BG" sz="2400" dirty="0">
                <a:latin typeface="Times New Roman" pitchFamily="18" charset="0"/>
                <a:cs typeface="Times New Roman" pitchFamily="18" charset="0"/>
              </a:rPr>
              <a:t> </a:t>
            </a:r>
            <a:r>
              <a:rPr lang="bg-BG" sz="2400" dirty="0" smtClean="0">
                <a:latin typeface="Times New Roman" pitchFamily="18" charset="0"/>
                <a:cs typeface="Times New Roman" pitchFamily="18" charset="0"/>
              </a:rPr>
              <a:t>състав,</a:t>
            </a:r>
            <a:r>
              <a:rPr lang="en-AU" sz="2400" dirty="0" smtClean="0">
                <a:latin typeface="Times New Roman" pitchFamily="18" charset="0"/>
                <a:cs typeface="Times New Roman" pitchFamily="18" charset="0"/>
              </a:rPr>
              <a:t> </a:t>
            </a:r>
            <a:r>
              <a:rPr lang="en-AU" sz="2400" dirty="0" err="1">
                <a:latin typeface="Times New Roman" pitchFamily="18" charset="0"/>
                <a:cs typeface="Times New Roman" pitchFamily="18" charset="0"/>
              </a:rPr>
              <a:t>ателиета</a:t>
            </a:r>
            <a:r>
              <a:rPr lang="en-AU" sz="2400" dirty="0">
                <a:latin typeface="Times New Roman" pitchFamily="18" charset="0"/>
                <a:cs typeface="Times New Roman" pitchFamily="18" charset="0"/>
              </a:rPr>
              <a:t> </a:t>
            </a:r>
            <a:r>
              <a:rPr lang="en-AU" sz="2400" dirty="0" err="1" smtClean="0">
                <a:latin typeface="Times New Roman" pitchFamily="18" charset="0"/>
                <a:cs typeface="Times New Roman" pitchFamily="18" charset="0"/>
              </a:rPr>
              <a:t>по</a:t>
            </a:r>
            <a:r>
              <a:rPr lang="en-AU" sz="2400" dirty="0" smtClean="0">
                <a:latin typeface="Times New Roman" pitchFamily="18" charset="0"/>
                <a:cs typeface="Times New Roman" pitchFamily="18" charset="0"/>
              </a:rPr>
              <a:t> </a:t>
            </a:r>
            <a:r>
              <a:rPr lang="en-AU" sz="2400" dirty="0" err="1">
                <a:latin typeface="Times New Roman" pitchFamily="18" charset="0"/>
                <a:cs typeface="Times New Roman" pitchFamily="18" charset="0"/>
              </a:rPr>
              <a:t>образователните</a:t>
            </a:r>
            <a:r>
              <a:rPr lang="en-AU" sz="2400" dirty="0">
                <a:latin typeface="Times New Roman" pitchFamily="18" charset="0"/>
                <a:cs typeface="Times New Roman" pitchFamily="18" charset="0"/>
              </a:rPr>
              <a:t> </a:t>
            </a:r>
            <a:r>
              <a:rPr lang="en-AU" sz="2400" dirty="0" err="1" smtClean="0">
                <a:latin typeface="Times New Roman" pitchFamily="18" charset="0"/>
                <a:cs typeface="Times New Roman" pitchFamily="18" charset="0"/>
              </a:rPr>
              <a:t>направления</a:t>
            </a:r>
            <a:r>
              <a:rPr lang="bg-BG" sz="2400" dirty="0" smtClean="0">
                <a:latin typeface="Times New Roman" pitchFamily="18" charset="0"/>
                <a:cs typeface="Times New Roman" pitchFamily="18" charset="0"/>
              </a:rPr>
              <a:t> </a:t>
            </a:r>
            <a:r>
              <a:rPr lang="en-AU" sz="2400" dirty="0" smtClean="0">
                <a:latin typeface="Times New Roman" pitchFamily="18" charset="0"/>
                <a:cs typeface="Times New Roman" pitchFamily="18" charset="0"/>
              </a:rPr>
              <a:t>,,</a:t>
            </a:r>
            <a:r>
              <a:rPr lang="en-AU" sz="2400" dirty="0" err="1">
                <a:latin typeface="Times New Roman" pitchFamily="18" charset="0"/>
                <a:cs typeface="Times New Roman" pitchFamily="18" charset="0"/>
              </a:rPr>
              <a:t>Математика</a:t>
            </a:r>
            <a:r>
              <a:rPr lang="en-AU" sz="2400" dirty="0">
                <a:latin typeface="Times New Roman" pitchFamily="18" charset="0"/>
                <a:cs typeface="Times New Roman" pitchFamily="18" charset="0"/>
              </a:rPr>
              <a:t>”, ,,ОС”, ,,ИИ” с </a:t>
            </a:r>
            <a:r>
              <a:rPr lang="en-AU" sz="2400" dirty="0" err="1">
                <a:latin typeface="Times New Roman" pitchFamily="18" charset="0"/>
                <a:cs typeface="Times New Roman" pitchFamily="18" charset="0"/>
              </a:rPr>
              <a:t>цел</a:t>
            </a:r>
            <a:r>
              <a:rPr lang="en-AU" sz="2400" dirty="0">
                <a:latin typeface="Times New Roman" pitchFamily="18" charset="0"/>
                <a:cs typeface="Times New Roman" pitchFamily="18" charset="0"/>
              </a:rPr>
              <a:t> </a:t>
            </a:r>
            <a:r>
              <a:rPr lang="en-AU" sz="2400" dirty="0" err="1">
                <a:latin typeface="Times New Roman" pitchFamily="18" charset="0"/>
                <a:cs typeface="Times New Roman" pitchFamily="18" charset="0"/>
              </a:rPr>
              <a:t>стимулиране</a:t>
            </a:r>
            <a:r>
              <a:rPr lang="en-AU" sz="2400" dirty="0">
                <a:latin typeface="Times New Roman" pitchFamily="18" charset="0"/>
                <a:cs typeface="Times New Roman" pitchFamily="18" charset="0"/>
              </a:rPr>
              <a:t> </a:t>
            </a:r>
            <a:r>
              <a:rPr lang="ru-RU" sz="2400" dirty="0" err="1">
                <a:latin typeface="Times New Roman" pitchFamily="18" charset="0"/>
                <a:cs typeface="Times New Roman" pitchFamily="18" charset="0"/>
              </a:rPr>
              <a:t>развитието</a:t>
            </a:r>
            <a:r>
              <a:rPr lang="ru-RU" sz="2400" dirty="0">
                <a:latin typeface="Times New Roman" pitchFamily="18" charset="0"/>
                <a:cs typeface="Times New Roman" pitchFamily="18" charset="0"/>
              </a:rPr>
              <a:t> на </a:t>
            </a:r>
            <a:r>
              <a:rPr lang="ru-RU" sz="2400" dirty="0" err="1">
                <a:latin typeface="Times New Roman" pitchFamily="18" charset="0"/>
                <a:cs typeface="Times New Roman" pitchFamily="18" charset="0"/>
              </a:rPr>
              <a:t>личностни</a:t>
            </a:r>
            <a:r>
              <a:rPr lang="ru-RU" sz="2400" dirty="0">
                <a:latin typeface="Times New Roman" pitchFamily="18" charset="0"/>
                <a:cs typeface="Times New Roman" pitchFamily="18" charset="0"/>
              </a:rPr>
              <a:t> качества на </a:t>
            </a:r>
            <a:r>
              <a:rPr lang="ru-RU" sz="2400" dirty="0" err="1" smtClean="0">
                <a:latin typeface="Times New Roman" pitchFamily="18" charset="0"/>
                <a:cs typeface="Times New Roman" pitchFamily="18" charset="0"/>
              </a:rPr>
              <a:t>децата</a:t>
            </a:r>
            <a:r>
              <a:rPr lang="en-AU" sz="2400" dirty="0" smtClean="0">
                <a:latin typeface="Times New Roman" pitchFamily="18" charset="0"/>
                <a:cs typeface="Times New Roman" pitchFamily="18" charset="0"/>
              </a:rPr>
              <a:t>. </a:t>
            </a:r>
            <a:r>
              <a:rPr lang="en-AU" sz="2400" dirty="0" err="1" smtClean="0">
                <a:latin typeface="Times New Roman" pitchFamily="18" charset="0"/>
                <a:cs typeface="Times New Roman" pitchFamily="18" charset="0"/>
              </a:rPr>
              <a:t>Децата</a:t>
            </a:r>
            <a:r>
              <a:rPr lang="en-AU" sz="2400" dirty="0" smtClean="0">
                <a:latin typeface="Times New Roman" pitchFamily="18" charset="0"/>
                <a:cs typeface="Times New Roman" pitchFamily="18" charset="0"/>
              </a:rPr>
              <a:t> </a:t>
            </a:r>
            <a:r>
              <a:rPr lang="en-AU" sz="2400" dirty="0" err="1">
                <a:latin typeface="Times New Roman" pitchFamily="18" charset="0"/>
                <a:cs typeface="Times New Roman" pitchFamily="18" charset="0"/>
              </a:rPr>
              <a:t>участваха</a:t>
            </a:r>
            <a:r>
              <a:rPr lang="en-AU" sz="2400" dirty="0">
                <a:latin typeface="Times New Roman" pitchFamily="18" charset="0"/>
                <a:cs typeface="Times New Roman" pitchFamily="18" charset="0"/>
              </a:rPr>
              <a:t> в </a:t>
            </a:r>
            <a:r>
              <a:rPr lang="en-AU" sz="2400" dirty="0" err="1">
                <a:latin typeface="Times New Roman" pitchFamily="18" charset="0"/>
                <a:cs typeface="Times New Roman" pitchFamily="18" charset="0"/>
              </a:rPr>
              <a:t>тържества</a:t>
            </a:r>
            <a:r>
              <a:rPr lang="en-AU" sz="2400" dirty="0" smtClean="0">
                <a:latin typeface="Times New Roman" pitchFamily="18" charset="0"/>
                <a:cs typeface="Times New Roman" pitchFamily="18" charset="0"/>
              </a:rPr>
              <a:t>,</a:t>
            </a:r>
            <a:r>
              <a:rPr lang="bg-BG" sz="2400" dirty="0" smtClean="0">
                <a:latin typeface="Times New Roman" pitchFamily="18" charset="0"/>
                <a:cs typeface="Times New Roman" pitchFamily="18" charset="0"/>
              </a:rPr>
              <a:t> </a:t>
            </a:r>
            <a:r>
              <a:rPr lang="en-AU" sz="2400" dirty="0" err="1" smtClean="0">
                <a:latin typeface="Times New Roman" pitchFamily="18" charset="0"/>
                <a:cs typeface="Times New Roman" pitchFamily="18" charset="0"/>
              </a:rPr>
              <a:t>конкурси</a:t>
            </a:r>
            <a:r>
              <a:rPr lang="en-AU" sz="2400" dirty="0" smtClean="0">
                <a:latin typeface="Times New Roman" pitchFamily="18" charset="0"/>
                <a:cs typeface="Times New Roman" pitchFamily="18" charset="0"/>
              </a:rPr>
              <a:t> и </a:t>
            </a:r>
            <a:r>
              <a:rPr lang="en-AU" sz="2400" dirty="0" err="1">
                <a:latin typeface="Times New Roman" pitchFamily="18" charset="0"/>
                <a:cs typeface="Times New Roman" pitchFamily="18" charset="0"/>
              </a:rPr>
              <a:t>състезания</a:t>
            </a:r>
            <a:r>
              <a:rPr lang="en-AU"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a:p>
            <a:pPr algn="just"/>
            <a:r>
              <a:rPr lang="bg-BG" dirty="0" smtClean="0">
                <a:latin typeface="Times New Roman" pitchFamily="18" charset="0"/>
                <a:cs typeface="Times New Roman" pitchFamily="18" charset="0"/>
              </a:rPr>
              <a:t>  </a:t>
            </a:r>
            <a:endParaRPr kumimoji="0" lang="en-AU" sz="1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157586068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Картина 2">
            <a:extLst>
              <a:ext uri="{FF2B5EF4-FFF2-40B4-BE49-F238E27FC236}">
                <a16:creationId xmlns="" xmlns:a16="http://schemas.microsoft.com/office/drawing/2014/main" id="{0E9D9865-EB0D-4A1A-A43E-2F83FF5351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01" y="21842"/>
            <a:ext cx="9144000" cy="6974632"/>
          </a:xfrm>
          <a:prstGeom prst="rect">
            <a:avLst/>
          </a:prstGeom>
        </p:spPr>
      </p:pic>
      <p:sp>
        <p:nvSpPr>
          <p:cNvPr id="2" name="AutoShape 8"/>
          <p:cNvSpPr>
            <a:spLocks noChangeAspect="1" noChangeArrowheads="1"/>
          </p:cNvSpPr>
          <p:nvPr/>
        </p:nvSpPr>
        <p:spPr bwMode="auto">
          <a:xfrm>
            <a:off x="0" y="457200"/>
            <a:ext cx="174625" cy="1746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7"/>
          <p:cNvSpPr>
            <a:spLocks noChangeAspect="1" noChangeArrowheads="1"/>
          </p:cNvSpPr>
          <p:nvPr/>
        </p:nvSpPr>
        <p:spPr bwMode="auto">
          <a:xfrm>
            <a:off x="0" y="631825"/>
            <a:ext cx="174625" cy="1746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p:cNvSpPr>
            <a:spLocks noChangeAspect="1" noChangeArrowheads="1"/>
          </p:cNvSpPr>
          <p:nvPr/>
        </p:nvSpPr>
        <p:spPr bwMode="auto">
          <a:xfrm>
            <a:off x="0" y="806450"/>
            <a:ext cx="174625" cy="1746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5"/>
          <p:cNvSpPr>
            <a:spLocks noChangeAspect="1" noChangeArrowheads="1"/>
          </p:cNvSpPr>
          <p:nvPr/>
        </p:nvSpPr>
        <p:spPr bwMode="auto">
          <a:xfrm>
            <a:off x="0" y="981075"/>
            <a:ext cx="174625" cy="1746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p:cNvSpPr>
            <a:spLocks noChangeAspect="1" noChangeArrowheads="1"/>
          </p:cNvSpPr>
          <p:nvPr/>
        </p:nvSpPr>
        <p:spPr bwMode="auto">
          <a:xfrm>
            <a:off x="0" y="1155700"/>
            <a:ext cx="174625" cy="1746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3"/>
          <p:cNvSpPr>
            <a:spLocks noChangeAspect="1" noChangeArrowheads="1"/>
          </p:cNvSpPr>
          <p:nvPr/>
        </p:nvSpPr>
        <p:spPr bwMode="auto">
          <a:xfrm>
            <a:off x="0" y="1330325"/>
            <a:ext cx="174625" cy="1746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2"/>
          <p:cNvSpPr>
            <a:spLocks noChangeAspect="1" noChangeArrowheads="1"/>
          </p:cNvSpPr>
          <p:nvPr/>
        </p:nvSpPr>
        <p:spPr bwMode="auto">
          <a:xfrm>
            <a:off x="0" y="1504950"/>
            <a:ext cx="174625" cy="1746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1"/>
          <p:cNvSpPr>
            <a:spLocks noChangeAspect="1" noChangeArrowheads="1"/>
          </p:cNvSpPr>
          <p:nvPr/>
        </p:nvSpPr>
        <p:spPr bwMode="auto">
          <a:xfrm>
            <a:off x="0" y="1679575"/>
            <a:ext cx="174625" cy="1746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Rectangle 10"/>
          <p:cNvSpPr>
            <a:spLocks noChangeArrowheads="1"/>
          </p:cNvSpPr>
          <p:nvPr/>
        </p:nvSpPr>
        <p:spPr bwMode="auto">
          <a:xfrm>
            <a:off x="0" y="6318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3" name="Rectangle 11"/>
          <p:cNvSpPr>
            <a:spLocks noChangeArrowheads="1"/>
          </p:cNvSpPr>
          <p:nvPr/>
        </p:nvSpPr>
        <p:spPr bwMode="auto">
          <a:xfrm>
            <a:off x="0" y="8064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4" name="Rectangle 12"/>
          <p:cNvSpPr>
            <a:spLocks noChangeArrowheads="1"/>
          </p:cNvSpPr>
          <p:nvPr/>
        </p:nvSpPr>
        <p:spPr bwMode="auto">
          <a:xfrm>
            <a:off x="0" y="9810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5" name="Rectangle 13"/>
          <p:cNvSpPr>
            <a:spLocks noChangeArrowheads="1"/>
          </p:cNvSpPr>
          <p:nvPr/>
        </p:nvSpPr>
        <p:spPr bwMode="auto">
          <a:xfrm>
            <a:off x="0" y="1155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6" name="Rectangle 14"/>
          <p:cNvSpPr>
            <a:spLocks noChangeArrowheads="1"/>
          </p:cNvSpPr>
          <p:nvPr/>
        </p:nvSpPr>
        <p:spPr bwMode="auto">
          <a:xfrm>
            <a:off x="0" y="1330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7" name="Rectangle 15"/>
          <p:cNvSpPr>
            <a:spLocks noChangeArrowheads="1"/>
          </p:cNvSpPr>
          <p:nvPr/>
        </p:nvSpPr>
        <p:spPr bwMode="auto">
          <a:xfrm>
            <a:off x="0" y="15049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8" name="Rectangle 16"/>
          <p:cNvSpPr>
            <a:spLocks noChangeArrowheads="1"/>
          </p:cNvSpPr>
          <p:nvPr/>
        </p:nvSpPr>
        <p:spPr bwMode="auto">
          <a:xfrm>
            <a:off x="0" y="16795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0" name="image_i_22"/>
          <p:cNvSpPr>
            <a:spLocks noChangeAspect="1" noChangeArrowheads="1"/>
          </p:cNvSpPr>
          <p:nvPr/>
        </p:nvSpPr>
        <p:spPr bwMode="auto">
          <a:xfrm>
            <a:off x="152400" y="609600"/>
            <a:ext cx="174625" cy="1746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Rectangle 19"/>
          <p:cNvSpPr>
            <a:spLocks noChangeArrowheads="1"/>
          </p:cNvSpPr>
          <p:nvPr/>
        </p:nvSpPr>
        <p:spPr bwMode="auto">
          <a:xfrm>
            <a:off x="152400" y="645726"/>
            <a:ext cx="48314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252413" algn="l" defTabSz="914400" rtl="0" eaLnBrk="1" fontAlgn="base" latinLnBrk="0" hangingPunct="1">
              <a:lnSpc>
                <a:spcPct val="100000"/>
              </a:lnSpc>
              <a:spcBef>
                <a:spcPct val="0"/>
              </a:spcBef>
              <a:spcAft>
                <a:spcPct val="0"/>
              </a:spcAft>
              <a:buClrTx/>
              <a:buSzTx/>
              <a:buFontTx/>
              <a:buNone/>
              <a:tabLst/>
            </a:pPr>
            <a:r>
              <a:rPr kumimoji="0" lang="en-A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n-A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3" name="image_i_22"/>
          <p:cNvSpPr>
            <a:spLocks noChangeAspect="1" noChangeArrowheads="1"/>
          </p:cNvSpPr>
          <p:nvPr/>
        </p:nvSpPr>
        <p:spPr bwMode="auto">
          <a:xfrm>
            <a:off x="152400" y="609600"/>
            <a:ext cx="174625" cy="1746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Правоъгълник 10"/>
          <p:cNvSpPr/>
          <p:nvPr/>
        </p:nvSpPr>
        <p:spPr>
          <a:xfrm>
            <a:off x="186542" y="373746"/>
            <a:ext cx="8642523" cy="646331"/>
          </a:xfrm>
          <a:prstGeom prst="rect">
            <a:avLst/>
          </a:prstGeom>
        </p:spPr>
        <p:txBody>
          <a:bodyPr wrap="square">
            <a:spAutoFit/>
          </a:bodyPr>
          <a:lstStyle/>
          <a:p>
            <a:r>
              <a:rPr lang="bg-BG" dirty="0" smtClean="0">
                <a:latin typeface="Times New Roman" pitchFamily="18" charset="0"/>
                <a:cs typeface="Times New Roman" pitchFamily="18" charset="0"/>
              </a:rPr>
              <a:t>   Проведе </a:t>
            </a:r>
            <a:r>
              <a:rPr lang="bg-BG" dirty="0">
                <a:latin typeface="Times New Roman" pitchFamily="18" charset="0"/>
                <a:cs typeface="Times New Roman" pitchFamily="18" charset="0"/>
              </a:rPr>
              <a:t>се празник на здравето, който се популяризира чрез интернет страницата на ДГ.</a:t>
            </a:r>
            <a:endParaRPr lang="en-US" dirty="0"/>
          </a:p>
        </p:txBody>
      </p:sp>
      <p:pic>
        <p:nvPicPr>
          <p:cNvPr id="9218" name="Picture 2" descr="https://www.dg-edelvais.com/images/gallery/2022-zdrave/zdrave-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542" y="1035737"/>
            <a:ext cx="2738437" cy="2738437"/>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s://www.dg-edelvais.com/images/gallery/2022-zlatni/zdrave-0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4951" y="1020076"/>
            <a:ext cx="2754097" cy="2754097"/>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s://www.dg-edelvais.com/images/gallery/2022-zlatni/zdrave-0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8184" y="1037467"/>
            <a:ext cx="2738437" cy="2738437"/>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https://www.dg-edelvais.com/images/gallery/2022-zdrave/zdrave-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55760" y="3808679"/>
            <a:ext cx="2894515" cy="2894515"/>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https://www.dg-edelvais.com/images/gallery/2022-zdrave/zdrave-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0917" y="3826709"/>
            <a:ext cx="2876485" cy="2876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89270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Картина 2">
            <a:extLst>
              <a:ext uri="{FF2B5EF4-FFF2-40B4-BE49-F238E27FC236}">
                <a16:creationId xmlns="" xmlns:a16="http://schemas.microsoft.com/office/drawing/2014/main" id="{0E9D9865-EB0D-4A1A-A43E-2F83FF5351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01" y="21842"/>
            <a:ext cx="9144000" cy="6974632"/>
          </a:xfrm>
          <a:prstGeom prst="rect">
            <a:avLst/>
          </a:prstGeom>
        </p:spPr>
      </p:pic>
      <p:sp>
        <p:nvSpPr>
          <p:cNvPr id="2" name="AutoShape 8"/>
          <p:cNvSpPr>
            <a:spLocks noChangeAspect="1" noChangeArrowheads="1"/>
          </p:cNvSpPr>
          <p:nvPr/>
        </p:nvSpPr>
        <p:spPr bwMode="auto">
          <a:xfrm>
            <a:off x="0" y="457200"/>
            <a:ext cx="174625" cy="1746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7"/>
          <p:cNvSpPr>
            <a:spLocks noChangeAspect="1" noChangeArrowheads="1"/>
          </p:cNvSpPr>
          <p:nvPr/>
        </p:nvSpPr>
        <p:spPr bwMode="auto">
          <a:xfrm>
            <a:off x="0" y="631825"/>
            <a:ext cx="174625" cy="1746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p:cNvSpPr>
            <a:spLocks noChangeAspect="1" noChangeArrowheads="1"/>
          </p:cNvSpPr>
          <p:nvPr/>
        </p:nvSpPr>
        <p:spPr bwMode="auto">
          <a:xfrm>
            <a:off x="0" y="806450"/>
            <a:ext cx="174625" cy="1746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5"/>
          <p:cNvSpPr>
            <a:spLocks noChangeAspect="1" noChangeArrowheads="1"/>
          </p:cNvSpPr>
          <p:nvPr/>
        </p:nvSpPr>
        <p:spPr bwMode="auto">
          <a:xfrm>
            <a:off x="0" y="981075"/>
            <a:ext cx="174625" cy="1746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p:cNvSpPr>
            <a:spLocks noChangeAspect="1" noChangeArrowheads="1"/>
          </p:cNvSpPr>
          <p:nvPr/>
        </p:nvSpPr>
        <p:spPr bwMode="auto">
          <a:xfrm>
            <a:off x="0" y="1155700"/>
            <a:ext cx="174625" cy="1746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3"/>
          <p:cNvSpPr>
            <a:spLocks noChangeAspect="1" noChangeArrowheads="1"/>
          </p:cNvSpPr>
          <p:nvPr/>
        </p:nvSpPr>
        <p:spPr bwMode="auto">
          <a:xfrm>
            <a:off x="0" y="1330325"/>
            <a:ext cx="174625" cy="1746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2"/>
          <p:cNvSpPr>
            <a:spLocks noChangeAspect="1" noChangeArrowheads="1"/>
          </p:cNvSpPr>
          <p:nvPr/>
        </p:nvSpPr>
        <p:spPr bwMode="auto">
          <a:xfrm>
            <a:off x="0" y="1504950"/>
            <a:ext cx="174625" cy="1746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1"/>
          <p:cNvSpPr>
            <a:spLocks noChangeAspect="1" noChangeArrowheads="1"/>
          </p:cNvSpPr>
          <p:nvPr/>
        </p:nvSpPr>
        <p:spPr bwMode="auto">
          <a:xfrm>
            <a:off x="0" y="1679575"/>
            <a:ext cx="174625" cy="1746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Rectangle 10"/>
          <p:cNvSpPr>
            <a:spLocks noChangeArrowheads="1"/>
          </p:cNvSpPr>
          <p:nvPr/>
        </p:nvSpPr>
        <p:spPr bwMode="auto">
          <a:xfrm>
            <a:off x="0" y="6318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3" name="Rectangle 11"/>
          <p:cNvSpPr>
            <a:spLocks noChangeArrowheads="1"/>
          </p:cNvSpPr>
          <p:nvPr/>
        </p:nvSpPr>
        <p:spPr bwMode="auto">
          <a:xfrm>
            <a:off x="0" y="8064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4" name="Rectangle 12"/>
          <p:cNvSpPr>
            <a:spLocks noChangeArrowheads="1"/>
          </p:cNvSpPr>
          <p:nvPr/>
        </p:nvSpPr>
        <p:spPr bwMode="auto">
          <a:xfrm>
            <a:off x="0" y="9810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5" name="Rectangle 13"/>
          <p:cNvSpPr>
            <a:spLocks noChangeArrowheads="1"/>
          </p:cNvSpPr>
          <p:nvPr/>
        </p:nvSpPr>
        <p:spPr bwMode="auto">
          <a:xfrm>
            <a:off x="0" y="1155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6" name="Rectangle 14"/>
          <p:cNvSpPr>
            <a:spLocks noChangeArrowheads="1"/>
          </p:cNvSpPr>
          <p:nvPr/>
        </p:nvSpPr>
        <p:spPr bwMode="auto">
          <a:xfrm>
            <a:off x="0" y="1330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7" name="Rectangle 15"/>
          <p:cNvSpPr>
            <a:spLocks noChangeArrowheads="1"/>
          </p:cNvSpPr>
          <p:nvPr/>
        </p:nvSpPr>
        <p:spPr bwMode="auto">
          <a:xfrm>
            <a:off x="0" y="15049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8" name="Rectangle 16"/>
          <p:cNvSpPr>
            <a:spLocks noChangeArrowheads="1"/>
          </p:cNvSpPr>
          <p:nvPr/>
        </p:nvSpPr>
        <p:spPr bwMode="auto">
          <a:xfrm>
            <a:off x="0" y="16795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0" name="image_i_22"/>
          <p:cNvSpPr>
            <a:spLocks noChangeAspect="1" noChangeArrowheads="1"/>
          </p:cNvSpPr>
          <p:nvPr/>
        </p:nvSpPr>
        <p:spPr bwMode="auto">
          <a:xfrm>
            <a:off x="152400" y="609600"/>
            <a:ext cx="174625" cy="1746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Rectangle 19"/>
          <p:cNvSpPr>
            <a:spLocks noChangeArrowheads="1"/>
          </p:cNvSpPr>
          <p:nvPr/>
        </p:nvSpPr>
        <p:spPr bwMode="auto">
          <a:xfrm>
            <a:off x="152400" y="645726"/>
            <a:ext cx="48314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252413" algn="l" defTabSz="914400" rtl="0" eaLnBrk="1" fontAlgn="base" latinLnBrk="0" hangingPunct="1">
              <a:lnSpc>
                <a:spcPct val="100000"/>
              </a:lnSpc>
              <a:spcBef>
                <a:spcPct val="0"/>
              </a:spcBef>
              <a:spcAft>
                <a:spcPct val="0"/>
              </a:spcAft>
              <a:buClrTx/>
              <a:buSzTx/>
              <a:buFontTx/>
              <a:buNone/>
              <a:tabLst/>
            </a:pPr>
            <a:r>
              <a:rPr kumimoji="0" lang="en-A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n-A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3" name="image_i_22"/>
          <p:cNvSpPr>
            <a:spLocks noChangeAspect="1" noChangeArrowheads="1"/>
          </p:cNvSpPr>
          <p:nvPr/>
        </p:nvSpPr>
        <p:spPr bwMode="auto">
          <a:xfrm>
            <a:off x="152400" y="609600"/>
            <a:ext cx="174625" cy="1746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Правоъгълник 18"/>
          <p:cNvSpPr/>
          <p:nvPr/>
        </p:nvSpPr>
        <p:spPr>
          <a:xfrm>
            <a:off x="261504" y="406995"/>
            <a:ext cx="8724776" cy="923330"/>
          </a:xfrm>
          <a:prstGeom prst="rect">
            <a:avLst/>
          </a:prstGeom>
        </p:spPr>
        <p:txBody>
          <a:bodyPr wrap="square">
            <a:spAutoFit/>
          </a:bodyPr>
          <a:lstStyle/>
          <a:p>
            <a:pPr algn="just"/>
            <a:r>
              <a:rPr lang="bg-BG" dirty="0" smtClean="0">
                <a:latin typeface="Times New Roman" pitchFamily="18" charset="0"/>
                <a:cs typeface="Times New Roman" pitchFamily="18" charset="0"/>
              </a:rPr>
              <a:t>    В </a:t>
            </a:r>
            <a:r>
              <a:rPr lang="en-AU" dirty="0" err="1">
                <a:latin typeface="Times New Roman" pitchFamily="18" charset="0"/>
                <a:cs typeface="Times New Roman" pitchFamily="18" charset="0"/>
              </a:rPr>
              <a:t>детската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градина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се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прилага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Система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за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поощряване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децата</a:t>
            </a:r>
            <a:r>
              <a:rPr lang="en-AU" dirty="0">
                <a:latin typeface="Times New Roman" pitchFamily="18" charset="0"/>
                <a:cs typeface="Times New Roman" pitchFamily="18" charset="0"/>
              </a:rPr>
              <a:t> с </a:t>
            </a:r>
            <a:r>
              <a:rPr lang="en-AU" dirty="0" err="1">
                <a:latin typeface="Times New Roman" pitchFamily="18" charset="0"/>
                <a:cs typeface="Times New Roman" pitchFamily="18" charset="0"/>
              </a:rPr>
              <a:t>морални</a:t>
            </a:r>
            <a:r>
              <a:rPr lang="en-AU" dirty="0">
                <a:latin typeface="Times New Roman" pitchFamily="18" charset="0"/>
                <a:cs typeface="Times New Roman" pitchFamily="18" charset="0"/>
              </a:rPr>
              <a:t> и </a:t>
            </a:r>
            <a:r>
              <a:rPr lang="en-AU" dirty="0" err="1">
                <a:latin typeface="Times New Roman" pitchFamily="18" charset="0"/>
                <a:cs typeface="Times New Roman" pitchFamily="18" charset="0"/>
              </a:rPr>
              <a:t>материални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награди</a:t>
            </a:r>
            <a:r>
              <a:rPr lang="en-AU" dirty="0">
                <a:latin typeface="Times New Roman" pitchFamily="18" charset="0"/>
                <a:cs typeface="Times New Roman" pitchFamily="18" charset="0"/>
              </a:rPr>
              <a:t>-</a:t>
            </a:r>
            <a:r>
              <a:rPr lang="bg-BG" dirty="0">
                <a:latin typeface="Times New Roman" pitchFamily="18" charset="0"/>
                <a:cs typeface="Times New Roman" pitchFamily="18" charset="0"/>
              </a:rPr>
              <a:t> </a:t>
            </a:r>
            <a:r>
              <a:rPr lang="en-AU" dirty="0" err="1">
                <a:latin typeface="Times New Roman" pitchFamily="18" charset="0"/>
                <a:cs typeface="Times New Roman" pitchFamily="18" charset="0"/>
              </a:rPr>
              <a:t>грамоти</a:t>
            </a:r>
            <a:r>
              <a:rPr lang="en-AU" dirty="0">
                <a:latin typeface="Times New Roman" pitchFamily="18" charset="0"/>
                <a:cs typeface="Times New Roman" pitchFamily="18" charset="0"/>
              </a:rPr>
              <a:t> и </a:t>
            </a:r>
            <a:r>
              <a:rPr lang="en-AU" dirty="0" err="1">
                <a:latin typeface="Times New Roman" pitchFamily="18" charset="0"/>
                <a:cs typeface="Times New Roman" pitchFamily="18" charset="0"/>
              </a:rPr>
              <a:t>предметни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награди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грамоти,книжки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Наградите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се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връчиха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тържествата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Довиждане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детска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градина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здравей</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първи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клас</a:t>
            </a:r>
            <a:r>
              <a:rPr lang="en-AU" dirty="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pic>
        <p:nvPicPr>
          <p:cNvPr id="10244" name="Picture 4" descr="https://www.dg-edelvais.com/images/gallery/2023-slancho/slancho-1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8465" y="1844897"/>
            <a:ext cx="6048672" cy="4536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111824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Картина 2">
            <a:extLst>
              <a:ext uri="{FF2B5EF4-FFF2-40B4-BE49-F238E27FC236}">
                <a16:creationId xmlns="" xmlns:a16="http://schemas.microsoft.com/office/drawing/2014/main" id="{AD66DA94-A7F4-4F6F-875B-47C7A6F350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63" y="-33104"/>
            <a:ext cx="9144000" cy="6858000"/>
          </a:xfrm>
          <a:prstGeom prst="rect">
            <a:avLst/>
          </a:prstGeom>
        </p:spPr>
      </p:pic>
      <p:sp>
        <p:nvSpPr>
          <p:cNvPr id="2" name="Правоъгълник 1"/>
          <p:cNvSpPr/>
          <p:nvPr/>
        </p:nvSpPr>
        <p:spPr>
          <a:xfrm>
            <a:off x="1691680" y="548680"/>
            <a:ext cx="4572000" cy="369332"/>
          </a:xfrm>
          <a:prstGeom prst="rect">
            <a:avLst/>
          </a:prstGeom>
        </p:spPr>
        <p:txBody>
          <a:bodyPr>
            <a:spAutoFit/>
          </a:bodyPr>
          <a:lstStyle/>
          <a:p>
            <a:r>
              <a:rPr lang="bg-BG" dirty="0"/>
              <a:t> </a:t>
            </a:r>
            <a:endParaRPr lang="en-US" dirty="0"/>
          </a:p>
        </p:txBody>
      </p:sp>
      <p:sp>
        <p:nvSpPr>
          <p:cNvPr id="4" name="Правоъгълник 3"/>
          <p:cNvSpPr/>
          <p:nvPr/>
        </p:nvSpPr>
        <p:spPr>
          <a:xfrm>
            <a:off x="107504" y="116632"/>
            <a:ext cx="8784976" cy="3416320"/>
          </a:xfrm>
          <a:prstGeom prst="rect">
            <a:avLst/>
          </a:prstGeom>
        </p:spPr>
        <p:txBody>
          <a:bodyPr wrap="square">
            <a:spAutoFit/>
          </a:bodyPr>
          <a:lstStyle/>
          <a:p>
            <a:pPr algn="just"/>
            <a:r>
              <a:rPr lang="bg-BG" dirty="0" smtClean="0">
                <a:latin typeface="Times New Roman" pitchFamily="18" charset="0"/>
                <a:cs typeface="Times New Roman" pitchFamily="18" charset="0"/>
              </a:rPr>
              <a:t>Децата </a:t>
            </a:r>
            <a:r>
              <a:rPr lang="bg-BG" dirty="0">
                <a:latin typeface="Times New Roman" pitchFamily="18" charset="0"/>
                <a:cs typeface="Times New Roman" pitchFamily="18" charset="0"/>
              </a:rPr>
              <a:t>се </a:t>
            </a:r>
            <a:r>
              <a:rPr lang="bg-BG" dirty="0" smtClean="0">
                <a:latin typeface="Times New Roman" pitchFamily="18" charset="0"/>
                <a:cs typeface="Times New Roman" pitchFamily="18" charset="0"/>
              </a:rPr>
              <a:t>запознаваха </a:t>
            </a:r>
            <a:r>
              <a:rPr lang="bg-BG" dirty="0">
                <a:latin typeface="Times New Roman" pitchFamily="18" charset="0"/>
                <a:cs typeface="Times New Roman" pitchFamily="18" charset="0"/>
              </a:rPr>
              <a:t>с </a:t>
            </a:r>
            <a:r>
              <a:rPr lang="bg-BG" dirty="0" smtClean="0">
                <a:latin typeface="Times New Roman" pitchFamily="18" charset="0"/>
                <a:cs typeface="Times New Roman" pitchFamily="18" charset="0"/>
              </a:rPr>
              <a:t>различни професии.</a:t>
            </a:r>
            <a:endParaRPr lang="bg-BG" dirty="0">
              <a:latin typeface="Times New Roman" pitchFamily="18" charset="0"/>
              <a:cs typeface="Times New Roman" pitchFamily="18" charset="0"/>
            </a:endParaRPr>
          </a:p>
          <a:p>
            <a:pPr algn="just"/>
            <a:r>
              <a:rPr lang="bg-BG" dirty="0" smtClean="0">
                <a:latin typeface="Times New Roman" pitchFamily="18" charset="0"/>
                <a:cs typeface="Times New Roman" pitchFamily="18" charset="0"/>
              </a:rPr>
              <a:t>Посетиха </a:t>
            </a:r>
            <a:r>
              <a:rPr lang="bg-BG" dirty="0">
                <a:latin typeface="Times New Roman" pitchFamily="18" charset="0"/>
                <a:cs typeface="Times New Roman" pitchFamily="18" charset="0"/>
              </a:rPr>
              <a:t>Регионална дирекция „Гранична полиция“, град Кюстендил. Целта на посещението е служителите от РДГП да запознаят децата с професията на граничния полицай</a:t>
            </a:r>
            <a:r>
              <a:rPr lang="bg-BG" dirty="0" smtClean="0">
                <a:latin typeface="Times New Roman" pitchFamily="18" charset="0"/>
                <a:cs typeface="Times New Roman" pitchFamily="18" charset="0"/>
              </a:rPr>
              <a:t>. Малчуганите </a:t>
            </a:r>
            <a:r>
              <a:rPr lang="bg-BG" dirty="0">
                <a:latin typeface="Times New Roman" pitchFamily="18" charset="0"/>
                <a:cs typeface="Times New Roman" pitchFamily="18" charset="0"/>
              </a:rPr>
              <a:t>видяха специализирани автомобили, оръжия и помощни средства с които работят полицаите. Гледаха демонстрация с граничарски кучета, които изпълняваха команди за задържане на нарушител. </a:t>
            </a:r>
            <a:endParaRPr lang="bg-BG" dirty="0" smtClean="0">
              <a:latin typeface="Times New Roman" pitchFamily="18" charset="0"/>
              <a:cs typeface="Times New Roman" pitchFamily="18" charset="0"/>
            </a:endParaRPr>
          </a:p>
          <a:p>
            <a:r>
              <a:rPr lang="bg-BG" dirty="0" smtClean="0">
                <a:latin typeface="Times New Roman" pitchFamily="18" charset="0"/>
                <a:cs typeface="Times New Roman" pitchFamily="18" charset="0"/>
              </a:rPr>
              <a:t>Особен </a:t>
            </a:r>
            <a:r>
              <a:rPr lang="bg-BG" dirty="0">
                <a:latin typeface="Times New Roman" pitchFamily="18" charset="0"/>
                <a:cs typeface="Times New Roman" pitchFamily="18" charset="0"/>
              </a:rPr>
              <a:t>интерес предизвика хеликоптерът на Гранична полиция, който кацна на площадката на дирекцията. Пилотът им разказа какви задачи изпълняват летците, а след това всяко дете се докосна до хеликоптера</a:t>
            </a:r>
            <a:r>
              <a:rPr lang="bg-BG" dirty="0" smtClean="0">
                <a:latin typeface="Times New Roman" pitchFamily="18" charset="0"/>
                <a:cs typeface="Times New Roman" pitchFamily="18" charset="0"/>
              </a:rPr>
              <a:t>.</a:t>
            </a:r>
            <a:r>
              <a:rPr lang="bg-BG" dirty="0">
                <a:latin typeface="Times New Roman" pitchFamily="18" charset="0"/>
                <a:cs typeface="Times New Roman" pitchFamily="18" charset="0"/>
              </a:rPr>
              <a:t/>
            </a:r>
            <a:br>
              <a:rPr lang="bg-BG" dirty="0">
                <a:latin typeface="Times New Roman" pitchFamily="18" charset="0"/>
                <a:cs typeface="Times New Roman" pitchFamily="18" charset="0"/>
              </a:rPr>
            </a:br>
            <a:r>
              <a:rPr lang="bg-BG" dirty="0">
                <a:latin typeface="Times New Roman" pitchFamily="18" charset="0"/>
                <a:cs typeface="Times New Roman" pitchFamily="18" charset="0"/>
              </a:rPr>
              <a:t>Децата получиха грамота за проявените желание, ентусиазъм и любопитство по време на посещението в Регионална дирекция „Гранична полиция“, град Кюстендил. </a:t>
            </a:r>
            <a:endParaRPr lang="bg-BG" dirty="0" smtClean="0">
              <a:latin typeface="Times New Roman" pitchFamily="18" charset="0"/>
              <a:cs typeface="Times New Roman" pitchFamily="18" charset="0"/>
            </a:endParaRPr>
          </a:p>
          <a:p>
            <a:endParaRPr lang="en-US" dirty="0">
              <a:latin typeface="Times New Roman" pitchFamily="18" charset="0"/>
              <a:cs typeface="Times New Roman" pitchFamily="18" charset="0"/>
            </a:endParaRPr>
          </a:p>
        </p:txBody>
      </p:sp>
      <p:pic>
        <p:nvPicPr>
          <p:cNvPr id="12290" name="Picture 2" descr="https://www.dg-edelvais.com/images/gallery/2022-granica/granica-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3212976"/>
            <a:ext cx="2584117" cy="3474443"/>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s://www.dg-edelvais.com/images/gallery/2022-granica/granica-0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8304" y="3259221"/>
            <a:ext cx="1495456" cy="3381951"/>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https://www.dg-edelvais.com/images/gallery/2022-granica/granica-0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7824" y="3352865"/>
            <a:ext cx="4149249" cy="3111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61027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Картина 2">
            <a:extLst>
              <a:ext uri="{FF2B5EF4-FFF2-40B4-BE49-F238E27FC236}">
                <a16:creationId xmlns="" xmlns:a16="http://schemas.microsoft.com/office/drawing/2014/main" id="{AD66DA94-A7F4-4F6F-875B-47C7A6F350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63" y="-33104"/>
            <a:ext cx="9144000" cy="6858000"/>
          </a:xfrm>
          <a:prstGeom prst="rect">
            <a:avLst/>
          </a:prstGeom>
        </p:spPr>
      </p:pic>
      <p:sp>
        <p:nvSpPr>
          <p:cNvPr id="2" name="Правоъгълник 1"/>
          <p:cNvSpPr/>
          <p:nvPr/>
        </p:nvSpPr>
        <p:spPr>
          <a:xfrm>
            <a:off x="1691680" y="548680"/>
            <a:ext cx="4572000" cy="369332"/>
          </a:xfrm>
          <a:prstGeom prst="rect">
            <a:avLst/>
          </a:prstGeom>
        </p:spPr>
        <p:txBody>
          <a:bodyPr>
            <a:spAutoFit/>
          </a:bodyPr>
          <a:lstStyle/>
          <a:p>
            <a:r>
              <a:rPr lang="bg-BG" dirty="0"/>
              <a:t> </a:t>
            </a:r>
            <a:endParaRPr lang="en-US" dirty="0"/>
          </a:p>
        </p:txBody>
      </p:sp>
      <p:sp>
        <p:nvSpPr>
          <p:cNvPr id="5" name="Правоъгълник 4"/>
          <p:cNvSpPr/>
          <p:nvPr/>
        </p:nvSpPr>
        <p:spPr>
          <a:xfrm>
            <a:off x="223457" y="404664"/>
            <a:ext cx="8640960" cy="1477328"/>
          </a:xfrm>
          <a:prstGeom prst="rect">
            <a:avLst/>
          </a:prstGeom>
        </p:spPr>
        <p:txBody>
          <a:bodyPr wrap="square">
            <a:spAutoFit/>
          </a:bodyPr>
          <a:lstStyle/>
          <a:p>
            <a:pPr algn="just"/>
            <a:r>
              <a:rPr lang="bg-BG" dirty="0">
                <a:latin typeface="Times New Roman" pitchFamily="18" charset="0"/>
                <a:cs typeface="Times New Roman" pitchFamily="18" charset="0"/>
              </a:rPr>
              <a:t>Децата се запознаха с професията на полицая по време на посещението на представители на КАТ в детската градина. Целта на тази среща-разговор беше да се запознаят децата с правилата на пътя, да се формират умения за култура на поведение на улицата, защото нищо не може да бъде по-важно от здравето и живота на детето и неговата безопасност.</a:t>
            </a:r>
            <a:endParaRPr lang="en-US" dirty="0">
              <a:latin typeface="Times New Roman" pitchFamily="18" charset="0"/>
              <a:cs typeface="Times New Roman" pitchFamily="18" charset="0"/>
            </a:endParaRPr>
          </a:p>
        </p:txBody>
      </p:sp>
      <p:pic>
        <p:nvPicPr>
          <p:cNvPr id="11266" name="Picture 2" descr="https://www.dg-edelvais.com/images/gallery/2022-policaj/policaj-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3629" y="2060848"/>
            <a:ext cx="4011959" cy="4011959"/>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s://www.dg-edelvais.com/images/gallery/2022-policaj/policaj-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2060848"/>
            <a:ext cx="4011960" cy="4011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830137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Картина 2">
            <a:extLst>
              <a:ext uri="{FF2B5EF4-FFF2-40B4-BE49-F238E27FC236}">
                <a16:creationId xmlns="" xmlns:a16="http://schemas.microsoft.com/office/drawing/2014/main" id="{39C970F5-4FB9-4B71-9491-C694CDF27E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063"/>
            <a:ext cx="9144000" cy="6858000"/>
          </a:xfrm>
          <a:prstGeom prst="rect">
            <a:avLst/>
          </a:prstGeom>
        </p:spPr>
      </p:pic>
      <p:sp>
        <p:nvSpPr>
          <p:cNvPr id="2" name="Правоъгълник 1"/>
          <p:cNvSpPr/>
          <p:nvPr/>
        </p:nvSpPr>
        <p:spPr>
          <a:xfrm>
            <a:off x="107504" y="188640"/>
            <a:ext cx="8568952" cy="6463308"/>
          </a:xfrm>
          <a:prstGeom prst="rect">
            <a:avLst/>
          </a:prstGeom>
        </p:spPr>
        <p:txBody>
          <a:bodyPr wrap="square">
            <a:spAutoFit/>
          </a:bodyPr>
          <a:lstStyle/>
          <a:p>
            <a:r>
              <a:rPr lang="bg-BG" dirty="0">
                <a:latin typeface="Times New Roman" pitchFamily="18" charset="0"/>
                <a:cs typeface="Times New Roman" pitchFamily="18" charset="0"/>
              </a:rPr>
              <a:t>Допълнителната подкрепа за личностно развитие  в детската градина беше краткосрочна, която осигуряваше подходяща </a:t>
            </a:r>
            <a:r>
              <a:rPr lang="bg-BG" dirty="0" smtClean="0">
                <a:latin typeface="Times New Roman" pitchFamily="18" charset="0"/>
                <a:cs typeface="Times New Roman" pitchFamily="18" charset="0"/>
              </a:rPr>
              <a:t>физическа, </a:t>
            </a:r>
            <a:r>
              <a:rPr lang="bg-BG" dirty="0">
                <a:latin typeface="Times New Roman" pitchFamily="18" charset="0"/>
                <a:cs typeface="Times New Roman" pitchFamily="18" charset="0"/>
              </a:rPr>
              <a:t>психологическа и социална среда за развитие на способностите и уменията им. Подкрепата за личностно развитие се прилагаше в съответствие с индивидуалните образователни потребности на всяко дете. Учителите в групите съхраняват материали от дейността на децата- рисунки и други творчески работи в детското портфолио.  Допълнителната подкрепа за личностно развитие се предоставяше в зависимост от плана за подкрепа на </a:t>
            </a:r>
            <a:r>
              <a:rPr lang="bg-BG" dirty="0" smtClean="0">
                <a:latin typeface="Times New Roman" pitchFamily="18" charset="0"/>
                <a:cs typeface="Times New Roman" pitchFamily="18" charset="0"/>
              </a:rPr>
              <a:t>децата, </a:t>
            </a:r>
            <a:r>
              <a:rPr lang="bg-BG" dirty="0">
                <a:latin typeface="Times New Roman" pitchFamily="18" charset="0"/>
                <a:cs typeface="Times New Roman" pitchFamily="18" charset="0"/>
              </a:rPr>
              <a:t>в които бяха  определени конкретните дейности за допълнителната подкрепа за личностно развитие и необходимите специалисти за предоставянето на </a:t>
            </a:r>
            <a:r>
              <a:rPr lang="bg-BG" dirty="0" smtClean="0">
                <a:latin typeface="Times New Roman" pitchFamily="18" charset="0"/>
                <a:cs typeface="Times New Roman" pitchFamily="18" charset="0"/>
              </a:rPr>
              <a:t>подкрепата</a:t>
            </a:r>
            <a:endParaRPr lang="en-US" dirty="0" smtClean="0">
              <a:latin typeface="Times New Roman" pitchFamily="18" charset="0"/>
              <a:cs typeface="Times New Roman" pitchFamily="18" charset="0"/>
            </a:endParaRPr>
          </a:p>
          <a:p>
            <a:r>
              <a:rPr lang="en-AU" dirty="0" err="1">
                <a:latin typeface="Times New Roman" pitchFamily="18" charset="0"/>
                <a:cs typeface="Times New Roman" pitchFamily="18" charset="0"/>
              </a:rPr>
              <a:t>Ресурсното</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подпомагане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се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провеждаше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индивидуално</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съгласно</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плана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за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подкрепа</a:t>
            </a:r>
            <a:r>
              <a:rPr lang="en-AU" dirty="0">
                <a:latin typeface="Times New Roman" pitchFamily="18" charset="0"/>
                <a:cs typeface="Times New Roman" pitchFamily="18" charset="0"/>
              </a:rPr>
              <a:t> </a:t>
            </a:r>
            <a:r>
              <a:rPr lang="en-AU" dirty="0" err="1" smtClean="0">
                <a:latin typeface="Times New Roman" pitchFamily="18" charset="0"/>
                <a:cs typeface="Times New Roman" pitchFamily="18" charset="0"/>
              </a:rPr>
              <a:t>на</a:t>
            </a:r>
            <a:r>
              <a:rPr lang="en-AU" dirty="0" smtClean="0">
                <a:latin typeface="Times New Roman" pitchFamily="18" charset="0"/>
                <a:cs typeface="Times New Roman" pitchFamily="18" charset="0"/>
              </a:rPr>
              <a:t> </a:t>
            </a:r>
            <a:r>
              <a:rPr lang="en-AU" dirty="0" err="1">
                <a:latin typeface="Times New Roman" pitchFamily="18" charset="0"/>
                <a:cs typeface="Times New Roman" pitchFamily="18" charset="0"/>
              </a:rPr>
              <a:t>дете</a:t>
            </a:r>
            <a:r>
              <a:rPr lang="bg-BG" dirty="0">
                <a:latin typeface="Times New Roman" pitchFamily="18" charset="0"/>
                <a:cs typeface="Times New Roman" pitchFamily="18" charset="0"/>
              </a:rPr>
              <a:t>то </a:t>
            </a:r>
            <a:r>
              <a:rPr lang="en-AU" dirty="0" err="1">
                <a:latin typeface="Times New Roman" pitchFamily="18" charset="0"/>
                <a:cs typeface="Times New Roman" pitchFamily="18" charset="0"/>
              </a:rPr>
              <a:t>със</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специални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образователни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потребности</a:t>
            </a:r>
            <a:r>
              <a:rPr lang="en-AU" dirty="0">
                <a:latin typeface="Times New Roman" pitchFamily="18" charset="0"/>
                <a:cs typeface="Times New Roman" pitchFamily="18" charset="0"/>
              </a:rPr>
              <a:t>.</a:t>
            </a:r>
          </a:p>
          <a:p>
            <a:r>
              <a:rPr lang="en-AU" dirty="0" err="1">
                <a:latin typeface="Times New Roman" pitchFamily="18" charset="0"/>
                <a:cs typeface="Times New Roman" pitchFamily="18" charset="0"/>
              </a:rPr>
              <a:t>Ресурсното</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подпомагане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включваше</a:t>
            </a:r>
            <a:r>
              <a:rPr lang="en-AU" dirty="0">
                <a:latin typeface="Times New Roman" pitchFamily="18" charset="0"/>
                <a:cs typeface="Times New Roman" pitchFamily="18" charset="0"/>
              </a:rPr>
              <a:t>:</a:t>
            </a:r>
            <a:endParaRPr lang="en-US" dirty="0">
              <a:latin typeface="Times New Roman" pitchFamily="18" charset="0"/>
              <a:cs typeface="Times New Roman" pitchFamily="18" charset="0"/>
            </a:endParaRPr>
          </a:p>
          <a:p>
            <a:pPr lvl="0"/>
            <a:r>
              <a:rPr lang="bg-BG" dirty="0">
                <a:latin typeface="Times New Roman" pitchFamily="18" charset="0"/>
                <a:cs typeface="Times New Roman" pitchFamily="18" charset="0"/>
              </a:rPr>
              <a:t>адаптиране на учебното съдържание съобразно индивидуалните потребности на децата  със специални образователни потребности;</a:t>
            </a:r>
            <a:endParaRPr lang="en-US" dirty="0">
              <a:latin typeface="Times New Roman" pitchFamily="18" charset="0"/>
              <a:cs typeface="Times New Roman" pitchFamily="18" charset="0"/>
            </a:endParaRPr>
          </a:p>
          <a:p>
            <a:pPr lvl="0"/>
            <a:r>
              <a:rPr lang="bg-BG" dirty="0">
                <a:latin typeface="Times New Roman" pitchFamily="18" charset="0"/>
                <a:cs typeface="Times New Roman" pitchFamily="18" charset="0"/>
              </a:rPr>
              <a:t>съвместна работа на учителите в групата в детската градина;</a:t>
            </a:r>
            <a:endParaRPr lang="en-US" dirty="0">
              <a:latin typeface="Times New Roman" pitchFamily="18" charset="0"/>
              <a:cs typeface="Times New Roman" pitchFamily="18" charset="0"/>
            </a:endParaRPr>
          </a:p>
          <a:p>
            <a:pPr lvl="0"/>
            <a:r>
              <a:rPr lang="bg-BG" dirty="0">
                <a:latin typeface="Times New Roman" pitchFamily="18" charset="0"/>
                <a:cs typeface="Times New Roman" pitchFamily="18" charset="0"/>
              </a:rPr>
              <a:t>обучение в полезни умения и подготовка за самостоятелен живот;</a:t>
            </a:r>
            <a:endParaRPr lang="en-US" dirty="0">
              <a:latin typeface="Times New Roman" pitchFamily="18" charset="0"/>
              <a:cs typeface="Times New Roman" pitchFamily="18" charset="0"/>
            </a:endParaRPr>
          </a:p>
          <a:p>
            <a:pPr lvl="0"/>
            <a:r>
              <a:rPr lang="bg-BG" dirty="0">
                <a:latin typeface="Times New Roman" pitchFamily="18" charset="0"/>
                <a:cs typeface="Times New Roman" pitchFamily="18" charset="0"/>
              </a:rPr>
              <a:t>осъществяване на дейности в   групата с цел приемане и приобщаване на детето  със специални образователни потребности.</a:t>
            </a:r>
            <a:endParaRPr lang="en-US" dirty="0">
              <a:latin typeface="Times New Roman" pitchFamily="18" charset="0"/>
              <a:cs typeface="Times New Roman" pitchFamily="18" charset="0"/>
            </a:endParaRPr>
          </a:p>
          <a:p>
            <a:r>
              <a:rPr lang="en-AU" dirty="0" err="1">
                <a:latin typeface="Times New Roman" pitchFamily="18" charset="0"/>
                <a:cs typeface="Times New Roman" pitchFamily="18" charset="0"/>
              </a:rPr>
              <a:t>Регионални</a:t>
            </a:r>
            <a:r>
              <a:rPr lang="bg-BG" dirty="0">
                <a:latin typeface="Times New Roman" pitchFamily="18" charset="0"/>
                <a:cs typeface="Times New Roman" pitchFamily="18" charset="0"/>
              </a:rPr>
              <a:t>ят</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цент</a:t>
            </a:r>
            <a:r>
              <a:rPr lang="bg-BG" dirty="0">
                <a:latin typeface="Times New Roman" pitchFamily="18" charset="0"/>
                <a:cs typeface="Times New Roman" pitchFamily="18" charset="0"/>
              </a:rPr>
              <a:t>ъ</a:t>
            </a:r>
            <a:r>
              <a:rPr lang="en-AU" dirty="0">
                <a:latin typeface="Times New Roman" pitchFamily="18" charset="0"/>
                <a:cs typeface="Times New Roman" pitchFamily="18" charset="0"/>
              </a:rPr>
              <a:t>р </a:t>
            </a:r>
            <a:r>
              <a:rPr lang="en-AU" dirty="0" err="1">
                <a:latin typeface="Times New Roman" pitchFamily="18" charset="0"/>
                <a:cs typeface="Times New Roman" pitchFamily="18" charset="0"/>
              </a:rPr>
              <a:t>за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подкрепа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процеса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приобщаващото</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образование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методически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подпомага</a:t>
            </a:r>
            <a:r>
              <a:rPr lang="bg-BG" dirty="0">
                <a:latin typeface="Times New Roman" pitchFamily="18" charset="0"/>
                <a:cs typeface="Times New Roman" pitchFamily="18" charset="0"/>
              </a:rPr>
              <a:t>ха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предоставянето</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ресурсното</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подпомагане</a:t>
            </a:r>
            <a:r>
              <a:rPr lang="en-AU" dirty="0">
                <a:latin typeface="Times New Roman" pitchFamily="18" charset="0"/>
                <a:cs typeface="Times New Roman" pitchFamily="18" charset="0"/>
              </a:rPr>
              <a:t> в </a:t>
            </a:r>
            <a:r>
              <a:rPr lang="en-AU" dirty="0" err="1">
                <a:latin typeface="Times New Roman" pitchFamily="18" charset="0"/>
                <a:cs typeface="Times New Roman" pitchFamily="18" charset="0"/>
              </a:rPr>
              <a:t>детската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градина</a:t>
            </a:r>
            <a:r>
              <a:rPr lang="en-AU" dirty="0">
                <a:latin typeface="Times New Roman" pitchFamily="18" charset="0"/>
                <a:cs typeface="Times New Roman" pitchFamily="18" charset="0"/>
              </a:rPr>
              <a:t>. </a:t>
            </a:r>
            <a:r>
              <a:rPr lang="en-AU" dirty="0" err="1" smtClean="0">
                <a:latin typeface="Times New Roman" pitchFamily="18" charset="0"/>
                <a:cs typeface="Times New Roman" pitchFamily="18" charset="0"/>
              </a:rPr>
              <a:t>Екипите</a:t>
            </a:r>
            <a:r>
              <a:rPr lang="en-AU" dirty="0" smtClean="0">
                <a:latin typeface="Times New Roman" pitchFamily="18" charset="0"/>
                <a:cs typeface="Times New Roman" pitchFamily="18" charset="0"/>
              </a:rPr>
              <a:t> </a:t>
            </a:r>
            <a:r>
              <a:rPr lang="en-AU" dirty="0" err="1">
                <a:latin typeface="Times New Roman" pitchFamily="18" charset="0"/>
                <a:cs typeface="Times New Roman" pitchFamily="18" charset="0"/>
              </a:rPr>
              <a:t>провеждаха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общите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си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срещи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по</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предварително</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изготвен</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график</a:t>
            </a:r>
            <a:r>
              <a:rPr lang="en-AU" dirty="0">
                <a:latin typeface="Times New Roman" pitchFamily="18" charset="0"/>
                <a:cs typeface="Times New Roman" pitchFamily="18" charset="0"/>
              </a:rPr>
              <a:t>.</a:t>
            </a:r>
            <a:endParaRPr lang="en-US" dirty="0">
              <a:latin typeface="Times New Roman" pitchFamily="18" charset="0"/>
              <a:cs typeface="Times New Roman" pitchFamily="18" charset="0"/>
            </a:endParaRPr>
          </a:p>
          <a:p>
            <a:r>
              <a:rPr lang="ru-RU" b="1" dirty="0">
                <a:latin typeface="Times New Roman" pitchFamily="18" charset="0"/>
                <a:cs typeface="Times New Roman" pitchFamily="18" charset="0"/>
              </a:rPr>
              <a:t> </a:t>
            </a:r>
            <a:endParaRPr lang="en-US" dirty="0">
              <a:latin typeface="Times New Roman" pitchFamily="18" charset="0"/>
              <a:cs typeface="Times New Roman" pitchFamily="18" charset="0"/>
            </a:endParaRPr>
          </a:p>
          <a:p>
            <a:endParaRPr lang="en-US" dirty="0"/>
          </a:p>
        </p:txBody>
      </p:sp>
    </p:spTree>
    <p:extLst>
      <p:ext uri="{BB962C8B-B14F-4D97-AF65-F5344CB8AC3E}">
        <p14:creationId xmlns:p14="http://schemas.microsoft.com/office/powerpoint/2010/main" val="223757223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Картина 2">
            <a:extLst>
              <a:ext uri="{FF2B5EF4-FFF2-40B4-BE49-F238E27FC236}">
                <a16:creationId xmlns="" xmlns:a16="http://schemas.microsoft.com/office/drawing/2014/main" id="{39C970F5-4FB9-4B71-9491-C694CDF27E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Правоъгълник 1"/>
          <p:cNvSpPr/>
          <p:nvPr/>
        </p:nvSpPr>
        <p:spPr>
          <a:xfrm>
            <a:off x="179512" y="188640"/>
            <a:ext cx="8496944" cy="2862322"/>
          </a:xfrm>
          <a:prstGeom prst="rect">
            <a:avLst/>
          </a:prstGeom>
        </p:spPr>
        <p:txBody>
          <a:bodyPr wrap="square">
            <a:spAutoFit/>
          </a:bodyPr>
          <a:lstStyle/>
          <a:p>
            <a:r>
              <a:rPr lang="ru-RU" b="1" dirty="0" smtClean="0">
                <a:latin typeface="Times New Roman" pitchFamily="18" charset="0"/>
                <a:cs typeface="Times New Roman" pitchFamily="18" charset="0"/>
              </a:rPr>
              <a:t>    Приоритетна </a:t>
            </a:r>
            <a:r>
              <a:rPr lang="ru-RU" b="1" dirty="0" err="1">
                <a:latin typeface="Times New Roman" pitchFamily="18" charset="0"/>
                <a:cs typeface="Times New Roman" pitchFamily="18" charset="0"/>
              </a:rPr>
              <a:t>област</a:t>
            </a:r>
            <a:r>
              <a:rPr lang="ru-RU" b="1" dirty="0">
                <a:latin typeface="Times New Roman" pitchFamily="18" charset="0"/>
                <a:cs typeface="Times New Roman" pitchFamily="18" charset="0"/>
              </a:rPr>
              <a:t> 8: Противодействие на тормоза и </a:t>
            </a:r>
            <a:r>
              <a:rPr lang="ru-RU" b="1" dirty="0" err="1">
                <a:latin typeface="Times New Roman" pitchFamily="18" charset="0"/>
                <a:cs typeface="Times New Roman" pitchFamily="18" charset="0"/>
              </a:rPr>
              <a:t>насилието</a:t>
            </a:r>
            <a:r>
              <a:rPr lang="ru-RU" b="1" dirty="0">
                <a:latin typeface="Times New Roman" pitchFamily="18" charset="0"/>
                <a:cs typeface="Times New Roman" pitchFamily="18" charset="0"/>
              </a:rPr>
              <a:t>:</a:t>
            </a:r>
            <a:endParaRPr lang="en-US" dirty="0">
              <a:latin typeface="Times New Roman" pitchFamily="18" charset="0"/>
              <a:cs typeface="Times New Roman" pitchFamily="18" charset="0"/>
            </a:endParaRPr>
          </a:p>
          <a:p>
            <a:pPr algn="just"/>
            <a:r>
              <a:rPr lang="bg-BG" dirty="0" smtClean="0">
                <a:latin typeface="Times New Roman" pitchFamily="18" charset="0"/>
                <a:cs typeface="Times New Roman" pitchFamily="18" charset="0"/>
              </a:rPr>
              <a:t>    </a:t>
            </a:r>
            <a:r>
              <a:rPr lang="en-AU" dirty="0" err="1" smtClean="0">
                <a:latin typeface="Times New Roman" pitchFamily="18" charset="0"/>
                <a:cs typeface="Times New Roman" pitchFamily="18" charset="0"/>
              </a:rPr>
              <a:t>Цялостната</a:t>
            </a:r>
            <a:r>
              <a:rPr lang="en-AU" dirty="0" smtClean="0">
                <a:latin typeface="Times New Roman" pitchFamily="18" charset="0"/>
                <a:cs typeface="Times New Roman" pitchFamily="18" charset="0"/>
              </a:rPr>
              <a:t> </a:t>
            </a:r>
            <a:r>
              <a:rPr lang="en-AU" dirty="0" err="1">
                <a:latin typeface="Times New Roman" pitchFamily="18" charset="0"/>
                <a:cs typeface="Times New Roman" pitchFamily="18" charset="0"/>
              </a:rPr>
              <a:t>организация</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дейностите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по</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превенция</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риска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техния</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обхват</a:t>
            </a:r>
            <a:r>
              <a:rPr lang="en-AU" dirty="0">
                <a:latin typeface="Times New Roman" pitchFamily="18" charset="0"/>
                <a:cs typeface="Times New Roman" pitchFamily="18" charset="0"/>
              </a:rPr>
              <a:t> и </a:t>
            </a:r>
            <a:r>
              <a:rPr lang="en-AU" dirty="0" err="1">
                <a:latin typeface="Times New Roman" pitchFamily="18" charset="0"/>
                <a:cs typeface="Times New Roman" pitchFamily="18" charset="0"/>
              </a:rPr>
              <a:t>отговорностите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работещите</a:t>
            </a:r>
            <a:r>
              <a:rPr lang="en-AU" dirty="0">
                <a:latin typeface="Times New Roman" pitchFamily="18" charset="0"/>
                <a:cs typeface="Times New Roman" pitchFamily="18" charset="0"/>
              </a:rPr>
              <a:t> в </a:t>
            </a:r>
            <a:r>
              <a:rPr lang="en-AU" dirty="0" err="1">
                <a:latin typeface="Times New Roman" pitchFamily="18" charset="0"/>
                <a:cs typeface="Times New Roman" pitchFamily="18" charset="0"/>
              </a:rPr>
              <a:t>детската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градина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регламентираше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осигуряването</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сигурна</a:t>
            </a:r>
            <a:r>
              <a:rPr lang="en-AU" dirty="0">
                <a:latin typeface="Times New Roman" pitchFamily="18" charset="0"/>
                <a:cs typeface="Times New Roman" pitchFamily="18" charset="0"/>
              </a:rPr>
              <a:t> и </a:t>
            </a:r>
            <a:r>
              <a:rPr lang="en-AU" dirty="0" err="1">
                <a:latin typeface="Times New Roman" pitchFamily="18" charset="0"/>
                <a:cs typeface="Times New Roman" pitchFamily="18" charset="0"/>
              </a:rPr>
              <a:t>безопасна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среда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за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всяко</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дете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Задачите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бяха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насочени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към</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създаване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позитивна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култура</a:t>
            </a:r>
            <a:r>
              <a:rPr lang="en-AU" dirty="0">
                <a:latin typeface="Times New Roman" pitchFamily="18" charset="0"/>
                <a:cs typeface="Times New Roman" pitchFamily="18" charset="0"/>
              </a:rPr>
              <a:t> и </a:t>
            </a:r>
            <a:r>
              <a:rPr lang="en-AU" dirty="0" err="1">
                <a:latin typeface="Times New Roman" pitchFamily="18" charset="0"/>
                <a:cs typeface="Times New Roman" pitchFamily="18" charset="0"/>
              </a:rPr>
              <a:t>климат</a:t>
            </a:r>
            <a:r>
              <a:rPr lang="en-AU" dirty="0">
                <a:latin typeface="Times New Roman" pitchFamily="18" charset="0"/>
                <a:cs typeface="Times New Roman" pitchFamily="18" charset="0"/>
              </a:rPr>
              <a:t> в </a:t>
            </a:r>
            <a:r>
              <a:rPr lang="en-AU" dirty="0" err="1">
                <a:latin typeface="Times New Roman" pitchFamily="18" charset="0"/>
                <a:cs typeface="Times New Roman" pitchFamily="18" charset="0"/>
              </a:rPr>
              <a:t>детската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градина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насърчаване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взаимоотношенията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уважение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които</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допускат</a:t>
            </a:r>
            <a:r>
              <a:rPr lang="en-AU" dirty="0">
                <a:latin typeface="Times New Roman" pitchFamily="18" charset="0"/>
                <a:cs typeface="Times New Roman" pitchFamily="18" charset="0"/>
              </a:rPr>
              <a:t> </a:t>
            </a:r>
            <a:r>
              <a:rPr lang="en-AU" dirty="0" err="1" smtClean="0">
                <a:latin typeface="Times New Roman" pitchFamily="18" charset="0"/>
                <a:cs typeface="Times New Roman" pitchFamily="18" charset="0"/>
              </a:rPr>
              <a:t>насилие</a:t>
            </a:r>
            <a:r>
              <a:rPr lang="bg-BG"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a:p>
            <a:r>
              <a:rPr lang="en-AU" dirty="0">
                <a:latin typeface="Times New Roman" pitchFamily="18" charset="0"/>
                <a:cs typeface="Times New Roman" pitchFamily="18" charset="0"/>
              </a:rPr>
              <a:t>   В </a:t>
            </a:r>
            <a:r>
              <a:rPr lang="en-AU" dirty="0" err="1">
                <a:latin typeface="Times New Roman" pitchFamily="18" charset="0"/>
                <a:cs typeface="Times New Roman" pitchFamily="18" charset="0"/>
              </a:rPr>
              <a:t>групите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се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проведе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Празник</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по</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случай</a:t>
            </a:r>
            <a:r>
              <a:rPr lang="en-AU" dirty="0">
                <a:latin typeface="Times New Roman" pitchFamily="18" charset="0"/>
                <a:cs typeface="Times New Roman" pitchFamily="18" charset="0"/>
              </a:rPr>
              <a:t> 16 </a:t>
            </a:r>
            <a:r>
              <a:rPr lang="en-AU" dirty="0" err="1">
                <a:latin typeface="Times New Roman" pitchFamily="18" charset="0"/>
                <a:cs typeface="Times New Roman" pitchFamily="18" charset="0"/>
              </a:rPr>
              <a:t>ноември</a:t>
            </a:r>
            <a:r>
              <a:rPr lang="en-AU" dirty="0">
                <a:latin typeface="Times New Roman" pitchFamily="18" charset="0"/>
                <a:cs typeface="Times New Roman" pitchFamily="18" charset="0"/>
              </a:rPr>
              <a:t> - </a:t>
            </a:r>
            <a:r>
              <a:rPr lang="en-AU" dirty="0" err="1">
                <a:latin typeface="Times New Roman" pitchFamily="18" charset="0"/>
                <a:cs typeface="Times New Roman" pitchFamily="18" charset="0"/>
              </a:rPr>
              <a:t>Международен</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ден</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Толерантността</a:t>
            </a:r>
            <a:r>
              <a:rPr lang="en-AU" dirty="0" smtClean="0">
                <a:latin typeface="Times New Roman" pitchFamily="18" charset="0"/>
                <a:cs typeface="Times New Roman" pitchFamily="18" charset="0"/>
              </a:rPr>
              <a:t>.</a:t>
            </a:r>
            <a:r>
              <a:rPr lang="bg-BG" dirty="0" smtClean="0">
                <a:latin typeface="Times New Roman" pitchFamily="18" charset="0"/>
                <a:cs typeface="Times New Roman" pitchFamily="18" charset="0"/>
              </a:rPr>
              <a:t> </a:t>
            </a:r>
            <a:r>
              <a:rPr lang="en-AU" dirty="0" err="1" smtClean="0">
                <a:latin typeface="Times New Roman" pitchFamily="18" charset="0"/>
                <a:cs typeface="Times New Roman" pitchFamily="18" charset="0"/>
              </a:rPr>
              <a:t>Всички</a:t>
            </a:r>
            <a:r>
              <a:rPr lang="en-AU" dirty="0" smtClean="0">
                <a:latin typeface="Times New Roman" pitchFamily="18" charset="0"/>
                <a:cs typeface="Times New Roman" pitchFamily="18" charset="0"/>
              </a:rPr>
              <a:t> </a:t>
            </a:r>
            <a:r>
              <a:rPr lang="en-AU" dirty="0" err="1">
                <a:latin typeface="Times New Roman" pitchFamily="18" charset="0"/>
                <a:cs typeface="Times New Roman" pitchFamily="18" charset="0"/>
              </a:rPr>
              <a:t>деца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научиха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какво</a:t>
            </a:r>
            <a:r>
              <a:rPr lang="en-AU" dirty="0">
                <a:latin typeface="Times New Roman" pitchFamily="18" charset="0"/>
                <a:cs typeface="Times New Roman" pitchFamily="18" charset="0"/>
              </a:rPr>
              <a:t> е </a:t>
            </a:r>
            <a:r>
              <a:rPr lang="en-AU" dirty="0" err="1">
                <a:latin typeface="Times New Roman" pitchFamily="18" charset="0"/>
                <a:cs typeface="Times New Roman" pitchFamily="18" charset="0"/>
              </a:rPr>
              <a:t>толерантност</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като</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се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запознаха</a:t>
            </a:r>
            <a:r>
              <a:rPr lang="en-AU" dirty="0">
                <a:latin typeface="Times New Roman" pitchFamily="18" charset="0"/>
                <a:cs typeface="Times New Roman" pitchFamily="18" charset="0"/>
              </a:rPr>
              <a:t> с </a:t>
            </a:r>
            <a:r>
              <a:rPr lang="en-AU" dirty="0" err="1">
                <a:latin typeface="Times New Roman" pitchFamily="18" charset="0"/>
                <a:cs typeface="Times New Roman" pitchFamily="18" charset="0"/>
              </a:rPr>
              <a:t>презентация</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за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празника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направиха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ръчички</a:t>
            </a:r>
            <a:r>
              <a:rPr lang="en-AU" dirty="0">
                <a:latin typeface="Times New Roman" pitchFamily="18" charset="0"/>
                <a:cs typeface="Times New Roman" pitchFamily="18" charset="0"/>
              </a:rPr>
              <a:t> с </a:t>
            </a:r>
            <a:r>
              <a:rPr lang="en-AU" dirty="0" err="1">
                <a:latin typeface="Times New Roman" pitchFamily="18" charset="0"/>
                <a:cs typeface="Times New Roman" pitchFamily="18" charset="0"/>
              </a:rPr>
              <a:t>послания</a:t>
            </a:r>
            <a:r>
              <a:rPr lang="en-AU" dirty="0">
                <a:latin typeface="Times New Roman" pitchFamily="18" charset="0"/>
                <a:cs typeface="Times New Roman" pitchFamily="18" charset="0"/>
              </a:rPr>
              <a:t> и </a:t>
            </a:r>
            <a:r>
              <a:rPr lang="en-AU" dirty="0" err="1">
                <a:latin typeface="Times New Roman" pitchFamily="18" charset="0"/>
                <a:cs typeface="Times New Roman" pitchFamily="18" charset="0"/>
              </a:rPr>
              <a:t>представиха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приказката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Дядо</a:t>
            </a:r>
            <a:r>
              <a:rPr lang="en-AU" dirty="0">
                <a:latin typeface="Times New Roman" pitchFamily="18" charset="0"/>
                <a:cs typeface="Times New Roman" pitchFamily="18" charset="0"/>
              </a:rPr>
              <a:t> и </a:t>
            </a:r>
            <a:r>
              <a:rPr lang="en-AU" dirty="0" err="1" smtClean="0">
                <a:latin typeface="Times New Roman" pitchFamily="18" charset="0"/>
                <a:cs typeface="Times New Roman" pitchFamily="18" charset="0"/>
              </a:rPr>
              <a:t>ряпа</a:t>
            </a:r>
            <a:r>
              <a:rPr lang="en-AU" dirty="0" smtClean="0">
                <a:latin typeface="Times New Roman" pitchFamily="18" charset="0"/>
                <a:cs typeface="Times New Roman" pitchFamily="18" charset="0"/>
              </a:rPr>
              <a:t>". </a:t>
            </a:r>
          </a:p>
        </p:txBody>
      </p:sp>
      <p:pic>
        <p:nvPicPr>
          <p:cNvPr id="1028" name="Picture 4" descr="https://www.dg-edelvais.com/images/gallery/2022-slance/slance-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50962"/>
            <a:ext cx="3270407" cy="245280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www.dg-edelvais.com/images/gallery/2022-vazpitanie/slance-0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7864" y="4590157"/>
            <a:ext cx="2840716" cy="213053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www.dg-edelvais.com/images/gallery/2022-dumi/tolerans-0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4208" y="2852936"/>
            <a:ext cx="2378132" cy="3330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112649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Картина 2">
            <a:extLst>
              <a:ext uri="{FF2B5EF4-FFF2-40B4-BE49-F238E27FC236}">
                <a16:creationId xmlns="" xmlns:a16="http://schemas.microsoft.com/office/drawing/2014/main" id="{39C970F5-4FB9-4B71-9491-C694CDF27E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49" y="-99392"/>
            <a:ext cx="9144000" cy="6858000"/>
          </a:xfrm>
          <a:prstGeom prst="rect">
            <a:avLst/>
          </a:prstGeom>
        </p:spPr>
      </p:pic>
      <p:sp>
        <p:nvSpPr>
          <p:cNvPr id="4" name="Правоъгълник 3"/>
          <p:cNvSpPr/>
          <p:nvPr/>
        </p:nvSpPr>
        <p:spPr>
          <a:xfrm>
            <a:off x="151449" y="332656"/>
            <a:ext cx="8784976" cy="2308324"/>
          </a:xfrm>
          <a:prstGeom prst="rect">
            <a:avLst/>
          </a:prstGeom>
        </p:spPr>
        <p:txBody>
          <a:bodyPr wrap="square">
            <a:spAutoFit/>
          </a:bodyPr>
          <a:lstStyle/>
          <a:p>
            <a:r>
              <a:rPr lang="en-AU" dirty="0">
                <a:latin typeface="Times New Roman" pitchFamily="18" charset="0"/>
                <a:cs typeface="Times New Roman" pitchFamily="18" charset="0"/>
              </a:rPr>
              <a:t> </a:t>
            </a:r>
            <a:r>
              <a:rPr lang="bg-BG" dirty="0" smtClean="0">
                <a:latin typeface="Times New Roman" pitchFamily="18" charset="0"/>
                <a:cs typeface="Times New Roman" pitchFamily="18" charset="0"/>
              </a:rPr>
              <a:t>   </a:t>
            </a:r>
            <a:r>
              <a:rPr lang="en-AU" dirty="0" smtClean="0">
                <a:latin typeface="Times New Roman" pitchFamily="18" charset="0"/>
                <a:cs typeface="Times New Roman" pitchFamily="18" charset="0"/>
              </a:rPr>
              <a:t>В </a:t>
            </a:r>
            <a:r>
              <a:rPr lang="en-AU" dirty="0" err="1">
                <a:latin typeface="Times New Roman" pitchFamily="18" charset="0"/>
                <a:cs typeface="Times New Roman" pitchFamily="18" charset="0"/>
              </a:rPr>
              <a:t>деня</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толерантността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децата</a:t>
            </a:r>
            <a:r>
              <a:rPr lang="en-AU" dirty="0">
                <a:latin typeface="Times New Roman" pitchFamily="18" charset="0"/>
                <a:cs typeface="Times New Roman" pitchFamily="18" charset="0"/>
              </a:rPr>
              <a:t>  с </a:t>
            </a:r>
            <a:r>
              <a:rPr lang="en-AU" dirty="0" err="1">
                <a:latin typeface="Times New Roman" pitchFamily="18" charset="0"/>
                <a:cs typeface="Times New Roman" pitchFamily="18" charset="0"/>
              </a:rPr>
              <a:t>интерес</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се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включиха</a:t>
            </a:r>
            <a:r>
              <a:rPr lang="en-AU" dirty="0">
                <a:latin typeface="Times New Roman" pitchFamily="18" charset="0"/>
                <a:cs typeface="Times New Roman" pitchFamily="18" charset="0"/>
              </a:rPr>
              <a:t> в </a:t>
            </a:r>
            <a:r>
              <a:rPr lang="en-AU" dirty="0" err="1">
                <a:latin typeface="Times New Roman" pitchFamily="18" charset="0"/>
                <a:cs typeface="Times New Roman" pitchFamily="18" charset="0"/>
              </a:rPr>
              <a:t>играта</a:t>
            </a:r>
            <a:r>
              <a:rPr lang="en-AU" dirty="0">
                <a:latin typeface="Times New Roman" pitchFamily="18" charset="0"/>
                <a:cs typeface="Times New Roman" pitchFamily="18" charset="0"/>
              </a:rPr>
              <a:t> </a:t>
            </a:r>
            <a:r>
              <a:rPr lang="bg-BG" dirty="0">
                <a:latin typeface="Times New Roman" pitchFamily="18" charset="0"/>
                <a:cs typeface="Times New Roman" pitchFamily="18" charset="0"/>
              </a:rPr>
              <a:t>„</a:t>
            </a:r>
            <a:r>
              <a:rPr lang="en-AU" dirty="0" err="1">
                <a:latin typeface="Times New Roman" pitchFamily="18" charset="0"/>
                <a:cs typeface="Times New Roman" pitchFamily="18" charset="0"/>
              </a:rPr>
              <a:t>Прегръдка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доброто</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Децата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от</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група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Звънче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посетиха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Център</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за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настаняване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от</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семеен</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тип</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за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лица</a:t>
            </a:r>
            <a:r>
              <a:rPr lang="en-AU" dirty="0">
                <a:latin typeface="Times New Roman" pitchFamily="18" charset="0"/>
                <a:cs typeface="Times New Roman" pitchFamily="18" charset="0"/>
              </a:rPr>
              <a:t> с </a:t>
            </a:r>
            <a:r>
              <a:rPr lang="en-AU" dirty="0" err="1">
                <a:latin typeface="Times New Roman" pitchFamily="18" charset="0"/>
                <a:cs typeface="Times New Roman" pitchFamily="18" charset="0"/>
              </a:rPr>
              <a:t>умствена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изостаналост</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град</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Кюстендил</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Малките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звънчета</a:t>
            </a:r>
            <a:r>
              <a:rPr lang="en-AU" dirty="0" smtClean="0">
                <a:latin typeface="Times New Roman" pitchFamily="18" charset="0"/>
                <a:cs typeface="Times New Roman" pitchFamily="18" charset="0"/>
              </a:rPr>
              <a:t>" </a:t>
            </a:r>
            <a:r>
              <a:rPr lang="en-AU" dirty="0">
                <a:latin typeface="Times New Roman" pitchFamily="18" charset="0"/>
                <a:cs typeface="Times New Roman" pitchFamily="18" charset="0"/>
              </a:rPr>
              <a:t>в </a:t>
            </a:r>
            <a:r>
              <a:rPr lang="en-AU" dirty="0" err="1">
                <a:latin typeface="Times New Roman" pitchFamily="18" charset="0"/>
                <a:cs typeface="Times New Roman" pitchFamily="18" charset="0"/>
              </a:rPr>
              <a:t>центъра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представиха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артистична</a:t>
            </a:r>
            <a:r>
              <a:rPr lang="en-AU" dirty="0">
                <a:latin typeface="Times New Roman" pitchFamily="18" charset="0"/>
                <a:cs typeface="Times New Roman" pitchFamily="18" charset="0"/>
              </a:rPr>
              <a:t> и </a:t>
            </a:r>
            <a:r>
              <a:rPr lang="en-AU" dirty="0" err="1">
                <a:latin typeface="Times New Roman" pitchFamily="18" charset="0"/>
                <a:cs typeface="Times New Roman" pitchFamily="18" charset="0"/>
              </a:rPr>
              <a:t>празнична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програма</a:t>
            </a:r>
            <a:r>
              <a:rPr lang="en-AU" dirty="0">
                <a:latin typeface="Times New Roman" pitchFamily="18" charset="0"/>
                <a:cs typeface="Times New Roman" pitchFamily="18" charset="0"/>
              </a:rPr>
              <a:t> с </a:t>
            </a:r>
            <a:r>
              <a:rPr lang="en-AU" dirty="0" err="1">
                <a:latin typeface="Times New Roman" pitchFamily="18" charset="0"/>
                <a:cs typeface="Times New Roman" pitchFamily="18" charset="0"/>
              </a:rPr>
              <a:t>много</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песни</a:t>
            </a:r>
            <a:r>
              <a:rPr lang="en-AU" dirty="0">
                <a:latin typeface="Times New Roman" pitchFamily="18" charset="0"/>
                <a:cs typeface="Times New Roman" pitchFamily="18" charset="0"/>
              </a:rPr>
              <a:t> и </a:t>
            </a:r>
            <a:r>
              <a:rPr lang="en-AU" dirty="0" err="1">
                <a:latin typeface="Times New Roman" pitchFamily="18" charset="0"/>
                <a:cs typeface="Times New Roman" pitchFamily="18" charset="0"/>
              </a:rPr>
              <a:t>стихотворения</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под</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надслов</a:t>
            </a:r>
            <a:r>
              <a:rPr lang="bg-BG" dirty="0">
                <a:latin typeface="Times New Roman" pitchFamily="18" charset="0"/>
                <a:cs typeface="Times New Roman" pitchFamily="18" charset="0"/>
              </a:rPr>
              <a:t> </a:t>
            </a:r>
            <a:r>
              <a:rPr lang="en-AU" dirty="0">
                <a:latin typeface="Times New Roman" pitchFamily="18" charset="0"/>
                <a:cs typeface="Times New Roman" pitchFamily="18" charset="0"/>
              </a:rPr>
              <a:t>„</a:t>
            </a:r>
            <a:r>
              <a:rPr lang="en-AU" dirty="0" err="1">
                <a:latin typeface="Times New Roman" pitchFamily="18" charset="0"/>
                <a:cs typeface="Times New Roman" pitchFamily="18" charset="0"/>
              </a:rPr>
              <a:t>Доброто</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ще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спаси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света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Занесоха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подаръци</a:t>
            </a:r>
            <a:r>
              <a:rPr lang="en-AU" dirty="0">
                <a:latin typeface="Times New Roman" pitchFamily="18" charset="0"/>
                <a:cs typeface="Times New Roman" pitchFamily="18" charset="0"/>
              </a:rPr>
              <a:t> - </a:t>
            </a:r>
            <a:r>
              <a:rPr lang="en-AU" dirty="0" err="1">
                <a:latin typeface="Times New Roman" pitchFamily="18" charset="0"/>
                <a:cs typeface="Times New Roman" pitchFamily="18" charset="0"/>
              </a:rPr>
              <a:t>балони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образователни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материали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пъзели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кубчета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книжки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за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оцветяване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моливи</a:t>
            </a:r>
            <a:r>
              <a:rPr lang="en-AU" dirty="0">
                <a:latin typeface="Times New Roman" pitchFamily="18" charset="0"/>
                <a:cs typeface="Times New Roman" pitchFamily="18" charset="0"/>
              </a:rPr>
              <a:t> и </a:t>
            </a:r>
            <a:r>
              <a:rPr lang="en-AU" dirty="0" err="1">
                <a:latin typeface="Times New Roman" pitchFamily="18" charset="0"/>
                <a:cs typeface="Times New Roman" pitchFamily="18" charset="0"/>
              </a:rPr>
              <a:t>индивидуални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торбички</a:t>
            </a:r>
            <a:r>
              <a:rPr lang="en-AU" dirty="0">
                <a:latin typeface="Times New Roman" pitchFamily="18" charset="0"/>
                <a:cs typeface="Times New Roman" pitchFamily="18" charset="0"/>
              </a:rPr>
              <a:t> с </a:t>
            </a:r>
            <a:r>
              <a:rPr lang="en-AU" dirty="0" err="1">
                <a:latin typeface="Times New Roman" pitchFamily="18" charset="0"/>
                <a:cs typeface="Times New Roman" pitchFamily="18" charset="0"/>
              </a:rPr>
              <a:t>лакомства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приготвени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от</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родителите</a:t>
            </a:r>
            <a:r>
              <a:rPr lang="en-AU" dirty="0">
                <a:latin typeface="Times New Roman" pitchFamily="18" charset="0"/>
                <a:cs typeface="Times New Roman" pitchFamily="18" charset="0"/>
              </a:rPr>
              <a:t>.</a:t>
            </a:r>
            <a:r>
              <a:rPr lang="bg-BG" dirty="0">
                <a:latin typeface="Times New Roman" pitchFamily="18" charset="0"/>
                <a:cs typeface="Times New Roman" pitchFamily="18" charset="0"/>
              </a:rPr>
              <a:t> </a:t>
            </a:r>
            <a:r>
              <a:rPr lang="en-AU" dirty="0" err="1">
                <a:latin typeface="Times New Roman" pitchFamily="18" charset="0"/>
                <a:cs typeface="Times New Roman" pitchFamily="18" charset="0"/>
              </a:rPr>
              <a:t>Децата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отправиха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своето</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послание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Нека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бъдем</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добри</a:t>
            </a:r>
            <a:r>
              <a:rPr lang="en-AU" dirty="0">
                <a:latin typeface="Times New Roman" pitchFamily="18" charset="0"/>
                <a:cs typeface="Times New Roman" pitchFamily="18" charset="0"/>
              </a:rPr>
              <a:t> и </a:t>
            </a:r>
            <a:r>
              <a:rPr lang="en-AU" dirty="0" err="1">
                <a:latin typeface="Times New Roman" pitchFamily="18" charset="0"/>
                <a:cs typeface="Times New Roman" pitchFamily="18" charset="0"/>
              </a:rPr>
              <a:t>да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правим</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добро</a:t>
            </a:r>
            <a:r>
              <a:rPr lang="en-AU" dirty="0">
                <a:latin typeface="Times New Roman" pitchFamily="18" charset="0"/>
                <a:cs typeface="Times New Roman" pitchFamily="18" charset="0"/>
              </a:rPr>
              <a:t>’’.</a:t>
            </a:r>
            <a:endParaRPr lang="en-US" dirty="0"/>
          </a:p>
        </p:txBody>
      </p:sp>
      <p:pic>
        <p:nvPicPr>
          <p:cNvPr id="2050" name="Picture 2" descr="https://www.dg-edelvais.com/images/gallery/2023-dobrota/kompleks-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611" y="2653105"/>
            <a:ext cx="2758633" cy="20689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www.dg-edelvais.com/images/gallery/2023-dobrota/kompleks-1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2410" y="2370946"/>
            <a:ext cx="3345270" cy="250895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www.dg-edelvais.com/images/gallery/2023-dobrota/kompleks-1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34244" y="4566770"/>
            <a:ext cx="2831405" cy="2123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96376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Картина 2">
            <a:extLst>
              <a:ext uri="{FF2B5EF4-FFF2-40B4-BE49-F238E27FC236}">
                <a16:creationId xmlns="" xmlns:a16="http://schemas.microsoft.com/office/drawing/2014/main" id="{39C970F5-4FB9-4B71-9491-C694CDF27E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63" y="0"/>
            <a:ext cx="9144000" cy="6858000"/>
          </a:xfrm>
          <a:prstGeom prst="rect">
            <a:avLst/>
          </a:prstGeom>
        </p:spPr>
      </p:pic>
      <p:sp>
        <p:nvSpPr>
          <p:cNvPr id="2" name="Правоъгълник 1"/>
          <p:cNvSpPr/>
          <p:nvPr/>
        </p:nvSpPr>
        <p:spPr>
          <a:xfrm>
            <a:off x="179512" y="476672"/>
            <a:ext cx="8568952" cy="923330"/>
          </a:xfrm>
          <a:prstGeom prst="rect">
            <a:avLst/>
          </a:prstGeom>
        </p:spPr>
        <p:txBody>
          <a:bodyPr wrap="square">
            <a:spAutoFit/>
          </a:bodyPr>
          <a:lstStyle/>
          <a:p>
            <a:r>
              <a:rPr lang="en-AU" dirty="0" err="1">
                <a:latin typeface="Times New Roman" pitchFamily="18" charset="0"/>
                <a:cs typeface="Times New Roman" pitchFamily="18" charset="0"/>
              </a:rPr>
              <a:t>Изложба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под</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надслов</a:t>
            </a:r>
            <a:r>
              <a:rPr lang="en-AU" dirty="0">
                <a:latin typeface="Times New Roman" pitchFamily="18" charset="0"/>
                <a:cs typeface="Times New Roman" pitchFamily="18" charset="0"/>
              </a:rPr>
              <a:t> </a:t>
            </a:r>
            <a:r>
              <a:rPr lang="en-AU" dirty="0" smtClean="0">
                <a:latin typeface="Times New Roman" pitchFamily="18" charset="0"/>
                <a:cs typeface="Times New Roman" pitchFamily="18" charset="0"/>
              </a:rPr>
              <a:t>„</a:t>
            </a:r>
            <a:r>
              <a:rPr lang="en-AU" dirty="0" err="1" smtClean="0">
                <a:latin typeface="Times New Roman" pitchFamily="18" charset="0"/>
                <a:cs typeface="Times New Roman" pitchFamily="18" charset="0"/>
              </a:rPr>
              <a:t>Моето</a:t>
            </a:r>
            <a:r>
              <a:rPr lang="en-AU" dirty="0" smtClean="0">
                <a:latin typeface="Times New Roman" pitchFamily="18" charset="0"/>
                <a:cs typeface="Times New Roman" pitchFamily="18" charset="0"/>
              </a:rPr>
              <a:t> </a:t>
            </a:r>
            <a:r>
              <a:rPr lang="en-AU" dirty="0" err="1">
                <a:latin typeface="Times New Roman" pitchFamily="18" charset="0"/>
                <a:cs typeface="Times New Roman" pitchFamily="18" charset="0"/>
              </a:rPr>
              <a:t>щастливо</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семейство</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беше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организирана</a:t>
            </a:r>
            <a:r>
              <a:rPr lang="en-AU" dirty="0">
                <a:latin typeface="Times New Roman" pitchFamily="18" charset="0"/>
                <a:cs typeface="Times New Roman" pitchFamily="18" charset="0"/>
              </a:rPr>
              <a:t> в </a:t>
            </a:r>
            <a:r>
              <a:rPr lang="en-AU" dirty="0" err="1">
                <a:latin typeface="Times New Roman" pitchFamily="18" charset="0"/>
                <a:cs typeface="Times New Roman" pitchFamily="18" charset="0"/>
              </a:rPr>
              <a:t>детската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градина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Целта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дейността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беше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децата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да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изработят</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рисунки</a:t>
            </a:r>
            <a:r>
              <a:rPr lang="en-AU" dirty="0">
                <a:latin typeface="Times New Roman" pitchFamily="18" charset="0"/>
                <a:cs typeface="Times New Roman" pitchFamily="18" charset="0"/>
              </a:rPr>
              <a:t> и </a:t>
            </a:r>
            <a:r>
              <a:rPr lang="en-AU" dirty="0" err="1">
                <a:latin typeface="Times New Roman" pitchFamily="18" charset="0"/>
                <a:cs typeface="Times New Roman" pitchFamily="18" charset="0"/>
              </a:rPr>
              <a:t>апликации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по</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темата</a:t>
            </a:r>
            <a:r>
              <a:rPr lang="en-AU" dirty="0">
                <a:latin typeface="Times New Roman" pitchFamily="18" charset="0"/>
                <a:cs typeface="Times New Roman" pitchFamily="18" charset="0"/>
              </a:rPr>
              <a:t> в </a:t>
            </a:r>
            <a:r>
              <a:rPr lang="en-AU" dirty="0" err="1">
                <a:latin typeface="Times New Roman" pitchFamily="18" charset="0"/>
                <a:cs typeface="Times New Roman" pitchFamily="18" charset="0"/>
              </a:rPr>
              <a:t>семейна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среда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като</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проявят</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много</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творчество</a:t>
            </a:r>
            <a:r>
              <a:rPr lang="en-AU" dirty="0">
                <a:latin typeface="Times New Roman" pitchFamily="18" charset="0"/>
                <a:cs typeface="Times New Roman" pitchFamily="18" charset="0"/>
              </a:rPr>
              <a:t> и </a:t>
            </a:r>
            <a:r>
              <a:rPr lang="en-AU" dirty="0" err="1">
                <a:latin typeface="Times New Roman" pitchFamily="18" charset="0"/>
                <a:cs typeface="Times New Roman" pitchFamily="18" charset="0"/>
              </a:rPr>
              <a:t>въображение</a:t>
            </a:r>
            <a:r>
              <a:rPr lang="en-AU" dirty="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pic>
        <p:nvPicPr>
          <p:cNvPr id="3074" name="Picture 2" descr="https://www.dg-edelvais.com/images/gallery/2023-aktualno/moeto-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1454955"/>
            <a:ext cx="3513760" cy="263532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www.dg-edelvais.com/images/gallery/2023-aktualno/moeto-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555" y="2184891"/>
            <a:ext cx="2506638" cy="334218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www.dg-edelvais.com/images/gallery/2023-aktualno/moeto-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59832" y="3717032"/>
            <a:ext cx="2270621" cy="302749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s://www.dg-edelvais.com/images/gallery/2023-aktualno/moeto-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24803" y="4293096"/>
            <a:ext cx="1900695" cy="2534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986887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Картина 2">
            <a:extLst>
              <a:ext uri="{FF2B5EF4-FFF2-40B4-BE49-F238E27FC236}">
                <a16:creationId xmlns="" xmlns:a16="http://schemas.microsoft.com/office/drawing/2014/main" id="{39C970F5-4FB9-4B71-9491-C694CDF27E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63" y="0"/>
            <a:ext cx="9144000" cy="6858000"/>
          </a:xfrm>
          <a:prstGeom prst="rect">
            <a:avLst/>
          </a:prstGeom>
        </p:spPr>
      </p:pic>
      <p:sp>
        <p:nvSpPr>
          <p:cNvPr id="2" name="Правоъгълник 1"/>
          <p:cNvSpPr/>
          <p:nvPr/>
        </p:nvSpPr>
        <p:spPr>
          <a:xfrm>
            <a:off x="179512" y="476672"/>
            <a:ext cx="8568952" cy="2308324"/>
          </a:xfrm>
          <a:prstGeom prst="rect">
            <a:avLst/>
          </a:prstGeom>
        </p:spPr>
        <p:txBody>
          <a:bodyPr wrap="square">
            <a:spAutoFit/>
          </a:bodyPr>
          <a:lstStyle/>
          <a:p>
            <a:r>
              <a:rPr lang="bg-BG" dirty="0">
                <a:latin typeface="Times New Roman" pitchFamily="18" charset="0"/>
                <a:cs typeface="Times New Roman" pitchFamily="18" charset="0"/>
              </a:rPr>
              <a:t>Д</a:t>
            </a:r>
            <a:r>
              <a:rPr lang="bg-BG" dirty="0" smtClean="0">
                <a:latin typeface="Times New Roman" pitchFamily="18" charset="0"/>
                <a:cs typeface="Times New Roman" pitchFamily="18" charset="0"/>
              </a:rPr>
              <a:t>ейностите в Д</a:t>
            </a:r>
            <a:r>
              <a:rPr lang="en-AU" dirty="0" smtClean="0">
                <a:latin typeface="Times New Roman" pitchFamily="18" charset="0"/>
                <a:cs typeface="Times New Roman" pitchFamily="18" charset="0"/>
              </a:rPr>
              <a:t>Г </a:t>
            </a:r>
            <a:r>
              <a:rPr lang="bg-BG" dirty="0" smtClean="0">
                <a:latin typeface="Times New Roman" pitchFamily="18" charset="0"/>
                <a:cs typeface="Times New Roman" pitchFamily="18" charset="0"/>
              </a:rPr>
              <a:t>„Еделвайс“ </a:t>
            </a:r>
            <a:r>
              <a:rPr lang="en-AU" dirty="0" err="1" smtClean="0">
                <a:latin typeface="Times New Roman" pitchFamily="18" charset="0"/>
                <a:cs typeface="Times New Roman" pitchFamily="18" charset="0"/>
              </a:rPr>
              <a:t>бяха</a:t>
            </a:r>
            <a:r>
              <a:rPr lang="en-AU" dirty="0">
                <a:latin typeface="Times New Roman" pitchFamily="18" charset="0"/>
                <a:cs typeface="Times New Roman" pitchFamily="18" charset="0"/>
              </a:rPr>
              <a:t>:</a:t>
            </a:r>
            <a:endParaRPr lang="en-US" dirty="0">
              <a:latin typeface="Times New Roman" pitchFamily="18" charset="0"/>
              <a:cs typeface="Times New Roman" pitchFamily="18" charset="0"/>
            </a:endParaRPr>
          </a:p>
          <a:p>
            <a:pPr marL="285750" lvl="0" indent="-285750">
              <a:buFont typeface="Arial" pitchFamily="34" charset="0"/>
              <a:buChar char="•"/>
            </a:pPr>
            <a:r>
              <a:rPr lang="ru-RU" dirty="0" err="1">
                <a:latin typeface="Times New Roman" pitchFamily="18" charset="0"/>
                <a:cs typeface="Times New Roman" pitchFamily="18" charset="0"/>
              </a:rPr>
              <a:t>Спазване</a:t>
            </a:r>
            <a:r>
              <a:rPr lang="ru-RU" dirty="0">
                <a:latin typeface="Times New Roman" pitchFamily="18" charset="0"/>
                <a:cs typeface="Times New Roman" pitchFamily="18" charset="0"/>
              </a:rPr>
              <a:t> на </a:t>
            </a:r>
            <a:r>
              <a:rPr lang="ru-RU" dirty="0" err="1">
                <a:latin typeface="Times New Roman" pitchFamily="18" charset="0"/>
                <a:cs typeface="Times New Roman" pitchFamily="18" charset="0"/>
              </a:rPr>
              <a:t>етичния</a:t>
            </a:r>
            <a:r>
              <a:rPr lang="ru-RU" dirty="0">
                <a:latin typeface="Times New Roman" pitchFamily="18" charset="0"/>
                <a:cs typeface="Times New Roman" pitchFamily="18" charset="0"/>
              </a:rPr>
              <a:t> кодекс на </a:t>
            </a:r>
            <a:r>
              <a:rPr lang="ru-RU" dirty="0" err="1">
                <a:latin typeface="Times New Roman" pitchFamily="18" charset="0"/>
                <a:cs typeface="Times New Roman" pitchFamily="18" charset="0"/>
              </a:rPr>
              <a:t>детската</a:t>
            </a:r>
            <a:r>
              <a:rPr lang="ru-RU" dirty="0">
                <a:latin typeface="Times New Roman" pitchFamily="18" charset="0"/>
                <a:cs typeface="Times New Roman" pitchFamily="18" charset="0"/>
              </a:rPr>
              <a:t> градина, </a:t>
            </a:r>
            <a:r>
              <a:rPr lang="ru-RU" dirty="0" err="1">
                <a:latin typeface="Times New Roman" pitchFamily="18" charset="0"/>
                <a:cs typeface="Times New Roman" pitchFamily="18" charset="0"/>
              </a:rPr>
              <a:t>който</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включваше</a:t>
            </a:r>
            <a:r>
              <a:rPr lang="ru-RU" dirty="0">
                <a:latin typeface="Times New Roman" pitchFamily="18" charset="0"/>
                <a:cs typeface="Times New Roman" pitchFamily="18" charset="0"/>
              </a:rPr>
              <a:t> </a:t>
            </a:r>
            <a:r>
              <a:rPr lang="ru-RU" dirty="0" err="1" smtClean="0">
                <a:latin typeface="Times New Roman" pitchFamily="18" charset="0"/>
                <a:cs typeface="Times New Roman" pitchFamily="18" charset="0"/>
              </a:rPr>
              <a:t>всички</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участници</a:t>
            </a:r>
            <a:r>
              <a:rPr lang="ru-RU" dirty="0" smtClean="0">
                <a:latin typeface="Times New Roman" pitchFamily="18" charset="0"/>
                <a:cs typeface="Times New Roman" pitchFamily="18" charset="0"/>
              </a:rPr>
              <a:t> </a:t>
            </a:r>
            <a:r>
              <a:rPr lang="ru-RU" dirty="0">
                <a:latin typeface="Times New Roman" pitchFamily="18" charset="0"/>
                <a:cs typeface="Times New Roman" pitchFamily="18" charset="0"/>
              </a:rPr>
              <a:t>в </a:t>
            </a:r>
            <a:r>
              <a:rPr lang="ru-RU" dirty="0" err="1">
                <a:latin typeface="Times New Roman" pitchFamily="18" charset="0"/>
                <a:cs typeface="Times New Roman" pitchFamily="18" charset="0"/>
              </a:rPr>
              <a:t>предучилищното</a:t>
            </a:r>
            <a:r>
              <a:rPr lang="ru-RU" dirty="0">
                <a:latin typeface="Times New Roman" pitchFamily="18" charset="0"/>
                <a:cs typeface="Times New Roman" pitchFamily="18" charset="0"/>
              </a:rPr>
              <a:t> образование;</a:t>
            </a:r>
            <a:endParaRPr lang="en-US" dirty="0">
              <a:latin typeface="Times New Roman" pitchFamily="18" charset="0"/>
              <a:cs typeface="Times New Roman" pitchFamily="18" charset="0"/>
            </a:endParaRPr>
          </a:p>
          <a:p>
            <a:pPr marL="285750" lvl="0" indent="-285750">
              <a:buFont typeface="Arial" pitchFamily="34" charset="0"/>
              <a:buChar char="•"/>
            </a:pPr>
            <a:r>
              <a:rPr lang="ru-RU" dirty="0" err="1">
                <a:latin typeface="Times New Roman" pitchFamily="18" charset="0"/>
                <a:cs typeface="Times New Roman" pitchFamily="18" charset="0"/>
              </a:rPr>
              <a:t>Спазване</a:t>
            </a:r>
            <a:r>
              <a:rPr lang="ru-RU" dirty="0">
                <a:latin typeface="Times New Roman" pitchFamily="18" charset="0"/>
                <a:cs typeface="Times New Roman" pitchFamily="18" charset="0"/>
              </a:rPr>
              <a:t> на </a:t>
            </a:r>
            <a:r>
              <a:rPr lang="ru-RU" dirty="0" err="1">
                <a:latin typeface="Times New Roman" pitchFamily="18" charset="0"/>
                <a:cs typeface="Times New Roman" pitchFamily="18" charset="0"/>
              </a:rPr>
              <a:t>правилата</a:t>
            </a:r>
            <a:r>
              <a:rPr lang="ru-RU" dirty="0">
                <a:latin typeface="Times New Roman" pitchFamily="18" charset="0"/>
                <a:cs typeface="Times New Roman" pitchFamily="18" charset="0"/>
              </a:rPr>
              <a:t> за </a:t>
            </a:r>
            <a:r>
              <a:rPr lang="ru-RU" dirty="0" smtClean="0">
                <a:latin typeface="Times New Roman" pitchFamily="18" charset="0"/>
                <a:cs typeface="Times New Roman" pitchFamily="18" charset="0"/>
              </a:rPr>
              <a:t>поведение ,,</a:t>
            </a:r>
            <a:r>
              <a:rPr lang="ru-RU" dirty="0" err="1">
                <a:latin typeface="Times New Roman" pitchFamily="18" charset="0"/>
                <a:cs typeface="Times New Roman" pitchFamily="18" charset="0"/>
              </a:rPr>
              <a:t>Ти</a:t>
            </a:r>
            <a:r>
              <a:rPr lang="ru-RU" dirty="0">
                <a:latin typeface="Times New Roman" pitchFamily="18" charset="0"/>
                <a:cs typeface="Times New Roman" pitchFamily="18" charset="0"/>
              </a:rPr>
              <a:t> си мой </a:t>
            </a:r>
            <a:r>
              <a:rPr lang="ru-RU" dirty="0" err="1">
                <a:latin typeface="Times New Roman" pitchFamily="18" charset="0"/>
                <a:cs typeface="Times New Roman" pitchFamily="18" charset="0"/>
              </a:rPr>
              <a:t>приятел</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изработени</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във</a:t>
            </a:r>
            <a:r>
              <a:rPr lang="ru-RU" dirty="0">
                <a:latin typeface="Times New Roman" pitchFamily="18" charset="0"/>
                <a:cs typeface="Times New Roman" pitchFamily="18" charset="0"/>
              </a:rPr>
              <a:t> всяка </a:t>
            </a:r>
            <a:r>
              <a:rPr lang="ru-RU" dirty="0" err="1">
                <a:latin typeface="Times New Roman" pitchFamily="18" charset="0"/>
                <a:cs typeface="Times New Roman" pitchFamily="18" charset="0"/>
              </a:rPr>
              <a:t>група</a:t>
            </a:r>
            <a:r>
              <a:rPr lang="ru-RU" dirty="0">
                <a:latin typeface="Times New Roman" pitchFamily="18" charset="0"/>
                <a:cs typeface="Times New Roman" pitchFamily="18" charset="0"/>
              </a:rPr>
              <a:t>;</a:t>
            </a:r>
            <a:endParaRPr lang="en-US" dirty="0">
              <a:latin typeface="Times New Roman" pitchFamily="18" charset="0"/>
              <a:cs typeface="Times New Roman" pitchFamily="18" charset="0"/>
            </a:endParaRPr>
          </a:p>
          <a:p>
            <a:pPr marL="285750" lvl="0" indent="-285750">
              <a:buFont typeface="Arial" pitchFamily="34" charset="0"/>
              <a:buChar char="•"/>
            </a:pPr>
            <a:r>
              <a:rPr lang="en-AU" dirty="0" err="1" smtClean="0">
                <a:latin typeface="Times New Roman" pitchFamily="18" charset="0"/>
                <a:cs typeface="Times New Roman" pitchFamily="18" charset="0"/>
              </a:rPr>
              <a:t>Актуализиране</a:t>
            </a:r>
            <a:r>
              <a:rPr lang="en-AU" dirty="0" smtClean="0">
                <a:latin typeface="Times New Roman" pitchFamily="18" charset="0"/>
                <a:cs typeface="Times New Roman" pitchFamily="18" charset="0"/>
              </a:rPr>
              <a:t> </a:t>
            </a:r>
            <a:r>
              <a:rPr lang="en-AU" dirty="0" err="1">
                <a:latin typeface="Times New Roman" pitchFamily="18" charset="0"/>
                <a:cs typeface="Times New Roman" pitchFamily="18" charset="0"/>
              </a:rPr>
              <a:t>на</a:t>
            </a:r>
            <a:r>
              <a:rPr lang="en-AU" dirty="0">
                <a:latin typeface="Times New Roman" pitchFamily="18" charset="0"/>
                <a:cs typeface="Times New Roman" pitchFamily="18" charset="0"/>
              </a:rPr>
              <a:t> </a:t>
            </a:r>
            <a:r>
              <a:rPr lang="en-AU" dirty="0" err="1" smtClean="0">
                <a:latin typeface="Times New Roman" pitchFamily="18" charset="0"/>
                <a:cs typeface="Times New Roman" pitchFamily="18" charset="0"/>
              </a:rPr>
              <a:t>кътовете</a:t>
            </a:r>
            <a:r>
              <a:rPr lang="bg-BG" dirty="0" smtClean="0">
                <a:latin typeface="Times New Roman" pitchFamily="18" charset="0"/>
                <a:cs typeface="Times New Roman" pitchFamily="18" charset="0"/>
              </a:rPr>
              <a:t> </a:t>
            </a:r>
            <a:r>
              <a:rPr lang="en-AU" dirty="0" smtClean="0">
                <a:latin typeface="Times New Roman" pitchFamily="18" charset="0"/>
                <a:cs typeface="Times New Roman" pitchFamily="18" charset="0"/>
              </a:rPr>
              <a:t>,,</a:t>
            </a:r>
            <a:r>
              <a:rPr lang="en-AU" dirty="0" err="1">
                <a:latin typeface="Times New Roman" pitchFamily="18" charset="0"/>
                <a:cs typeface="Times New Roman" pitchFamily="18" charset="0"/>
              </a:rPr>
              <a:t>Мога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да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бъда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добър</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във</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всички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възрастови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групи</a:t>
            </a:r>
            <a:r>
              <a:rPr lang="en-AU" dirty="0">
                <a:latin typeface="Times New Roman" pitchFamily="18" charset="0"/>
                <a:cs typeface="Times New Roman" pitchFamily="18" charset="0"/>
              </a:rPr>
              <a:t>;</a:t>
            </a:r>
            <a:endParaRPr lang="en-US" dirty="0">
              <a:latin typeface="Times New Roman" pitchFamily="18" charset="0"/>
              <a:cs typeface="Times New Roman" pitchFamily="18" charset="0"/>
            </a:endParaRPr>
          </a:p>
          <a:p>
            <a:pPr marL="285750" lvl="0" indent="-285750">
              <a:buFont typeface="Arial" pitchFamily="34" charset="0"/>
              <a:buChar char="•"/>
            </a:pPr>
            <a:r>
              <a:rPr lang="en-AU" dirty="0" err="1">
                <a:latin typeface="Times New Roman" pitchFamily="18" charset="0"/>
                <a:cs typeface="Times New Roman" pitchFamily="18" charset="0"/>
              </a:rPr>
              <a:t>Организиране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a:t>
            </a:r>
            <a:r>
              <a:rPr lang="en-AU" dirty="0">
                <a:latin typeface="Times New Roman" pitchFamily="18" charset="0"/>
                <a:cs typeface="Times New Roman" pitchFamily="18" charset="0"/>
              </a:rPr>
              <a:t> </a:t>
            </a:r>
            <a:r>
              <a:rPr lang="en-AU" dirty="0" err="1" smtClean="0">
                <a:latin typeface="Times New Roman" pitchFamily="18" charset="0"/>
                <a:cs typeface="Times New Roman" pitchFamily="18" charset="0"/>
              </a:rPr>
              <a:t>празници</a:t>
            </a:r>
            <a:r>
              <a:rPr lang="bg-BG" dirty="0" smtClean="0">
                <a:latin typeface="Times New Roman" pitchFamily="18" charset="0"/>
                <a:cs typeface="Times New Roman" pitchFamily="18" charset="0"/>
              </a:rPr>
              <a:t> </a:t>
            </a:r>
            <a:r>
              <a:rPr lang="en-AU" dirty="0" smtClean="0">
                <a:latin typeface="Times New Roman" pitchFamily="18" charset="0"/>
                <a:cs typeface="Times New Roman" pitchFamily="18" charset="0"/>
              </a:rPr>
              <a:t>,,Д</a:t>
            </a:r>
            <a:r>
              <a:rPr lang="bg-BG" dirty="0" err="1">
                <a:latin typeface="Times New Roman" pitchFamily="18" charset="0"/>
                <a:cs typeface="Times New Roman" pitchFamily="18" charset="0"/>
              </a:rPr>
              <a:t>оброто</a:t>
            </a:r>
            <a:r>
              <a:rPr lang="bg-BG" dirty="0">
                <a:latin typeface="Times New Roman" pitchFamily="18" charset="0"/>
                <a:cs typeface="Times New Roman" pitchFamily="18" charset="0"/>
              </a:rPr>
              <a:t> ще спаси света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Ден</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a:t>
            </a:r>
            <a:r>
              <a:rPr lang="en-AU" dirty="0">
                <a:latin typeface="Times New Roman" pitchFamily="18" charset="0"/>
                <a:cs typeface="Times New Roman" pitchFamily="18" charset="0"/>
              </a:rPr>
              <a:t> </a:t>
            </a:r>
            <a:r>
              <a:rPr lang="bg-BG" dirty="0">
                <a:latin typeface="Times New Roman" pitchFamily="18" charset="0"/>
                <a:cs typeface="Times New Roman" pitchFamily="18" charset="0"/>
              </a:rPr>
              <a:t>толерантността</a:t>
            </a:r>
            <a:r>
              <a:rPr lang="en-AU" dirty="0">
                <a:latin typeface="Times New Roman" pitchFamily="18" charset="0"/>
                <a:cs typeface="Times New Roman" pitchFamily="18" charset="0"/>
              </a:rPr>
              <a:t>”</a:t>
            </a:r>
            <a:r>
              <a:rPr lang="bg-BG" dirty="0" smtClean="0">
                <a:latin typeface="Times New Roman" pitchFamily="18" charset="0"/>
                <a:cs typeface="Times New Roman" pitchFamily="18" charset="0"/>
              </a:rPr>
              <a:t>, „Доброто </a:t>
            </a:r>
            <a:r>
              <a:rPr lang="bg-BG" dirty="0">
                <a:latin typeface="Times New Roman" pitchFamily="18" charset="0"/>
                <a:cs typeface="Times New Roman" pitchFamily="18" charset="0"/>
              </a:rPr>
              <a:t>започва от нас </a:t>
            </a:r>
            <a:r>
              <a:rPr lang="bg-BG" dirty="0" smtClean="0">
                <a:latin typeface="Times New Roman" pitchFamily="18" charset="0"/>
                <a:cs typeface="Times New Roman" pitchFamily="18" charset="0"/>
              </a:rPr>
              <a:t>!”, ,,</a:t>
            </a:r>
            <a:r>
              <a:rPr lang="bg-BG" dirty="0">
                <a:latin typeface="Times New Roman" pitchFamily="18" charset="0"/>
                <a:cs typeface="Times New Roman" pitchFamily="18" charset="0"/>
              </a:rPr>
              <a:t>Нека доброто започне от теб!’’ </a:t>
            </a:r>
            <a:r>
              <a:rPr lang="bg-BG"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pic>
        <p:nvPicPr>
          <p:cNvPr id="4098" name="Picture 2" descr="https://www.dg-edelvais.com/images/gallery/2023-praznik-dobrota/praznik-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3848" y="3284984"/>
            <a:ext cx="2997019" cy="224776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www.dg-edelvais.com/images/gallery/2022sarce/sarce2-0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2996952"/>
            <a:ext cx="2754468" cy="367262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s://www.dg-edelvais.com/images/gallery/2022-praznik/dobri-1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0886" y="2916022"/>
            <a:ext cx="2875862" cy="3834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41897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Картина 2">
            <a:extLst>
              <a:ext uri="{FF2B5EF4-FFF2-40B4-BE49-F238E27FC236}">
                <a16:creationId xmlns="" xmlns:a16="http://schemas.microsoft.com/office/drawing/2014/main" id="{AC7FED15-1E51-408A-A1EE-D8648C4CAF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71" y="0"/>
            <a:ext cx="9144000" cy="6858000"/>
          </a:xfrm>
          <a:prstGeom prst="rect">
            <a:avLst/>
          </a:prstGeom>
        </p:spPr>
      </p:pic>
      <p:sp>
        <p:nvSpPr>
          <p:cNvPr id="6" name="Правоъгълник 5">
            <a:extLst>
              <a:ext uri="{FF2B5EF4-FFF2-40B4-BE49-F238E27FC236}">
                <a16:creationId xmlns="" xmlns:a16="http://schemas.microsoft.com/office/drawing/2014/main" id="{CDCE89D8-B691-4692-B3F5-379F0D53892B}"/>
              </a:ext>
            </a:extLst>
          </p:cNvPr>
          <p:cNvSpPr/>
          <p:nvPr/>
        </p:nvSpPr>
        <p:spPr>
          <a:xfrm>
            <a:off x="323528" y="620688"/>
            <a:ext cx="8280920" cy="369332"/>
          </a:xfrm>
          <a:prstGeom prst="rect">
            <a:avLst/>
          </a:prstGeom>
        </p:spPr>
        <p:txBody>
          <a:bodyPr wrap="square">
            <a:spAutoFit/>
          </a:bodyPr>
          <a:lstStyle/>
          <a:p>
            <a:pPr algn="just"/>
            <a:endParaRPr lang="bg-BG" dirty="0">
              <a:latin typeface="Times New Roman" panose="02020603050405020304" pitchFamily="18" charset="0"/>
              <a:cs typeface="Times New Roman" panose="02020603050405020304" pitchFamily="18" charset="0"/>
            </a:endParaRPr>
          </a:p>
        </p:txBody>
      </p:sp>
      <p:sp>
        <p:nvSpPr>
          <p:cNvPr id="5" name="Текстово поле 4"/>
          <p:cNvSpPr txBox="1"/>
          <p:nvPr/>
        </p:nvSpPr>
        <p:spPr>
          <a:xfrm>
            <a:off x="107673" y="787924"/>
            <a:ext cx="8568952" cy="1323439"/>
          </a:xfrm>
          <a:prstGeom prst="rect">
            <a:avLst/>
          </a:prstGeom>
          <a:noFill/>
        </p:spPr>
        <p:txBody>
          <a:bodyPr wrap="square" rtlCol="0">
            <a:spAutoFit/>
          </a:bodyPr>
          <a:lstStyle/>
          <a:p>
            <a:r>
              <a:rPr lang="bg-BG" sz="1600" dirty="0" smtClean="0">
                <a:latin typeface="Times New Roman" pitchFamily="18" charset="0"/>
                <a:cs typeface="Times New Roman" pitchFamily="18" charset="0"/>
              </a:rPr>
              <a:t>15 – ти септември 2022 г. отново се превърна в истински празник за децата от детската градина и техните учители. Отбелязаха </a:t>
            </a:r>
            <a:r>
              <a:rPr lang="bg-BG" sz="1600" dirty="0" smtClean="0">
                <a:latin typeface="Times New Roman" pitchFamily="18" charset="0"/>
                <a:cs typeface="Times New Roman" pitchFamily="18" charset="0"/>
              </a:rPr>
              <a:t>го </a:t>
            </a:r>
            <a:r>
              <a:rPr lang="bg-BG" sz="1600" dirty="0" smtClean="0">
                <a:latin typeface="Times New Roman" pitchFamily="18" charset="0"/>
                <a:cs typeface="Times New Roman" pitchFamily="18" charset="0"/>
              </a:rPr>
              <a:t>с много песни, стихове, смях и прегръдки. Госпожа Атанасова – директор на детската градина, приветства деца и учители за началото на учебната година и по стара българска традиция ги посрещна с питка и мед. Не липсваха и изненади- в празнично украсените занимални децата ги чакаха подаръци.</a:t>
            </a:r>
            <a:endParaRPr lang="en-US" sz="1600" dirty="0">
              <a:latin typeface="Times New Roman" pitchFamily="18" charset="0"/>
              <a:cs typeface="Times New Roman" pitchFamily="18" charset="0"/>
            </a:endParaRPr>
          </a:p>
        </p:txBody>
      </p:sp>
      <p:pic>
        <p:nvPicPr>
          <p:cNvPr id="7" name="Картина 6" descr="http://www.dg-edelvais.com/images/2022-dvijenie/start-2.jpg"/>
          <p:cNvPicPr/>
          <p:nvPr/>
        </p:nvPicPr>
        <p:blipFill>
          <a:blip r:embed="rId3"/>
          <a:srcRect/>
          <a:stretch>
            <a:fillRect/>
          </a:stretch>
        </p:blipFill>
        <p:spPr bwMode="auto">
          <a:xfrm>
            <a:off x="74171" y="2540778"/>
            <a:ext cx="2990850" cy="2181225"/>
          </a:xfrm>
          <a:prstGeom prst="rect">
            <a:avLst/>
          </a:prstGeom>
          <a:noFill/>
          <a:ln w="9525">
            <a:noFill/>
            <a:miter lim="800000"/>
            <a:headEnd/>
            <a:tailEnd/>
          </a:ln>
        </p:spPr>
      </p:pic>
      <p:pic>
        <p:nvPicPr>
          <p:cNvPr id="8" name="Картина 7" descr="http://www.dg-edelvais.com/images/gallery/2022-iznenada/iznenadi-11.jpg"/>
          <p:cNvPicPr/>
          <p:nvPr/>
        </p:nvPicPr>
        <p:blipFill>
          <a:blip r:embed="rId4"/>
          <a:srcRect/>
          <a:stretch>
            <a:fillRect/>
          </a:stretch>
        </p:blipFill>
        <p:spPr bwMode="auto">
          <a:xfrm>
            <a:off x="6105684" y="2276872"/>
            <a:ext cx="3038316" cy="2709039"/>
          </a:xfrm>
          <a:prstGeom prst="rect">
            <a:avLst/>
          </a:prstGeom>
          <a:noFill/>
          <a:ln w="9525">
            <a:noFill/>
            <a:miter lim="800000"/>
            <a:headEnd/>
            <a:tailEnd/>
          </a:ln>
        </p:spPr>
      </p:pic>
      <p:pic>
        <p:nvPicPr>
          <p:cNvPr id="9" name="Картина 8" descr="http://www.dg-edelvais.com/images/gallery/2022-iznenada/iznenadi-14.jpg"/>
          <p:cNvPicPr/>
          <p:nvPr/>
        </p:nvPicPr>
        <p:blipFill>
          <a:blip r:embed="rId5"/>
          <a:srcRect/>
          <a:stretch>
            <a:fillRect/>
          </a:stretch>
        </p:blipFill>
        <p:spPr bwMode="auto">
          <a:xfrm>
            <a:off x="3162662" y="2924944"/>
            <a:ext cx="2777490" cy="3703320"/>
          </a:xfrm>
          <a:prstGeom prst="rect">
            <a:avLst/>
          </a:prstGeom>
          <a:noFill/>
          <a:ln w="9525">
            <a:noFill/>
            <a:miter lim="800000"/>
            <a:headEnd/>
            <a:tailEnd/>
          </a:ln>
        </p:spPr>
      </p:pic>
    </p:spTree>
    <p:extLst>
      <p:ext uri="{BB962C8B-B14F-4D97-AF65-F5344CB8AC3E}">
        <p14:creationId xmlns:p14="http://schemas.microsoft.com/office/powerpoint/2010/main" val="40836016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Картина 2">
            <a:extLst>
              <a:ext uri="{FF2B5EF4-FFF2-40B4-BE49-F238E27FC236}">
                <a16:creationId xmlns="" xmlns:a16="http://schemas.microsoft.com/office/drawing/2014/main" id="{39C970F5-4FB9-4B71-9491-C694CDF27E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3" y="0"/>
            <a:ext cx="9144000" cy="6858000"/>
          </a:xfrm>
          <a:prstGeom prst="rect">
            <a:avLst/>
          </a:prstGeom>
        </p:spPr>
      </p:pic>
      <p:sp>
        <p:nvSpPr>
          <p:cNvPr id="2" name="Правоъгълник 1"/>
          <p:cNvSpPr/>
          <p:nvPr/>
        </p:nvSpPr>
        <p:spPr>
          <a:xfrm>
            <a:off x="117587" y="332656"/>
            <a:ext cx="8892480" cy="3693319"/>
          </a:xfrm>
          <a:prstGeom prst="rect">
            <a:avLst/>
          </a:prstGeom>
        </p:spPr>
        <p:txBody>
          <a:bodyPr wrap="square">
            <a:spAutoFit/>
          </a:bodyPr>
          <a:lstStyle/>
          <a:p>
            <a:r>
              <a:rPr lang="ru-RU" b="1" dirty="0" smtClean="0">
                <a:latin typeface="Times New Roman" pitchFamily="18" charset="0"/>
                <a:cs typeface="Times New Roman" pitchFamily="18" charset="0"/>
              </a:rPr>
              <a:t>Приоритетна </a:t>
            </a:r>
            <a:r>
              <a:rPr lang="ru-RU" b="1" dirty="0" err="1">
                <a:latin typeface="Times New Roman" pitchFamily="18" charset="0"/>
                <a:cs typeface="Times New Roman" pitchFamily="18" charset="0"/>
              </a:rPr>
              <a:t>област</a:t>
            </a:r>
            <a:r>
              <a:rPr lang="ru-RU" b="1" dirty="0">
                <a:latin typeface="Times New Roman" pitchFamily="18" charset="0"/>
                <a:cs typeface="Times New Roman" pitchFamily="18" charset="0"/>
              </a:rPr>
              <a:t> 9</a:t>
            </a:r>
            <a:r>
              <a:rPr lang="ru-RU" b="1" dirty="0" smtClean="0">
                <a:latin typeface="Times New Roman" pitchFamily="18" charset="0"/>
                <a:cs typeface="Times New Roman" pitchFamily="18" charset="0"/>
              </a:rPr>
              <a:t>: Превенция </a:t>
            </a:r>
            <a:r>
              <a:rPr lang="ru-RU" b="1" dirty="0">
                <a:latin typeface="Times New Roman" pitchFamily="18" charset="0"/>
                <a:cs typeface="Times New Roman" pitchFamily="18" charset="0"/>
              </a:rPr>
              <a:t>на риск от </a:t>
            </a:r>
            <a:r>
              <a:rPr lang="ru-RU" b="1" dirty="0" err="1">
                <a:latin typeface="Times New Roman" pitchFamily="18" charset="0"/>
                <a:cs typeface="Times New Roman" pitchFamily="18" charset="0"/>
              </a:rPr>
              <a:t>ранно</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отпадане</a:t>
            </a:r>
            <a:r>
              <a:rPr lang="ru-RU" b="1" dirty="0">
                <a:latin typeface="Times New Roman" pitchFamily="18" charset="0"/>
                <a:cs typeface="Times New Roman" pitchFamily="18" charset="0"/>
              </a:rPr>
              <a:t> от </a:t>
            </a:r>
            <a:r>
              <a:rPr lang="ru-RU" b="1" dirty="0" err="1">
                <a:latin typeface="Times New Roman" pitchFamily="18" charset="0"/>
                <a:cs typeface="Times New Roman" pitchFamily="18" charset="0"/>
              </a:rPr>
              <a:t>системата</a:t>
            </a:r>
            <a:r>
              <a:rPr lang="ru-RU" b="1" dirty="0">
                <a:latin typeface="Times New Roman" pitchFamily="18" charset="0"/>
                <a:cs typeface="Times New Roman" pitchFamily="18" charset="0"/>
              </a:rPr>
              <a:t> на </a:t>
            </a:r>
            <a:r>
              <a:rPr lang="ru-RU" b="1" dirty="0" err="1">
                <a:latin typeface="Times New Roman" pitchFamily="18" charset="0"/>
                <a:cs typeface="Times New Roman" pitchFamily="18" charset="0"/>
              </a:rPr>
              <a:t>предучилищното</a:t>
            </a:r>
            <a:r>
              <a:rPr lang="ru-RU" b="1" dirty="0">
                <a:latin typeface="Times New Roman" pitchFamily="18" charset="0"/>
                <a:cs typeface="Times New Roman" pitchFamily="18" charset="0"/>
              </a:rPr>
              <a:t> образование</a:t>
            </a:r>
            <a:r>
              <a:rPr lang="ru-RU" b="1" dirty="0" smtClean="0">
                <a:latin typeface="Times New Roman" pitchFamily="18" charset="0"/>
                <a:cs typeface="Times New Roman" pitchFamily="18" charset="0"/>
              </a:rPr>
              <a:t>:</a:t>
            </a:r>
          </a:p>
          <a:p>
            <a:endParaRPr lang="en-US" dirty="0">
              <a:latin typeface="Times New Roman" pitchFamily="18" charset="0"/>
              <a:cs typeface="Times New Roman" pitchFamily="18" charset="0"/>
            </a:endParaRPr>
          </a:p>
          <a:p>
            <a:pPr algn="just"/>
            <a:r>
              <a:rPr lang="bg-BG" dirty="0" smtClean="0">
                <a:latin typeface="Times New Roman" pitchFamily="18" charset="0"/>
                <a:cs typeface="Times New Roman" pitchFamily="18" charset="0"/>
              </a:rPr>
              <a:t>   </a:t>
            </a:r>
            <a:r>
              <a:rPr lang="en-AU" dirty="0" smtClean="0">
                <a:latin typeface="Times New Roman" pitchFamily="18" charset="0"/>
                <a:cs typeface="Times New Roman" pitchFamily="18" charset="0"/>
              </a:rPr>
              <a:t>С </a:t>
            </a:r>
            <a:r>
              <a:rPr lang="en-AU" dirty="0" err="1">
                <a:latin typeface="Times New Roman" pitchFamily="18" charset="0"/>
                <a:cs typeface="Times New Roman" pitchFamily="18" charset="0"/>
              </a:rPr>
              <a:t>цел</a:t>
            </a:r>
            <a:r>
              <a:rPr lang="en-AU" dirty="0">
                <a:latin typeface="Times New Roman" pitchFamily="18" charset="0"/>
                <a:cs typeface="Times New Roman" pitchFamily="18" charset="0"/>
              </a:rPr>
              <a:t> </a:t>
            </a:r>
            <a:r>
              <a:rPr lang="en-AU" dirty="0" smtClean="0">
                <a:latin typeface="Times New Roman" pitchFamily="18" charset="0"/>
                <a:cs typeface="Times New Roman" pitchFamily="18" charset="0"/>
              </a:rPr>
              <a:t>п</a:t>
            </a:r>
            <a:r>
              <a:rPr lang="bg-BG" dirty="0" err="1">
                <a:latin typeface="Times New Roman" pitchFamily="18" charset="0"/>
                <a:cs typeface="Times New Roman" pitchFamily="18" charset="0"/>
              </a:rPr>
              <a:t>овишаване</a:t>
            </a:r>
            <a:r>
              <a:rPr lang="bg-BG" dirty="0">
                <a:latin typeface="Times New Roman" pitchFamily="18" charset="0"/>
                <a:cs typeface="Times New Roman" pitchFamily="18" charset="0"/>
              </a:rPr>
              <a:t> качеството на образованието като предпоставка за развитие на личността на всяко дете и предотвратяване на преждевременното напускане на детската </a:t>
            </a:r>
            <a:r>
              <a:rPr lang="bg-BG" dirty="0" smtClean="0">
                <a:latin typeface="Times New Roman" pitchFamily="18" charset="0"/>
                <a:cs typeface="Times New Roman" pitchFamily="18" charset="0"/>
              </a:rPr>
              <a:t>градина</a:t>
            </a:r>
            <a:r>
              <a:rPr lang="en-AU" dirty="0" smtClean="0">
                <a:latin typeface="Times New Roman" pitchFamily="18" charset="0"/>
                <a:cs typeface="Times New Roman" pitchFamily="18" charset="0"/>
              </a:rPr>
              <a:t> </a:t>
            </a:r>
            <a:r>
              <a:rPr lang="en-AU" dirty="0" err="1">
                <a:latin typeface="Times New Roman" pitchFamily="18" charset="0"/>
                <a:cs typeface="Times New Roman" pitchFamily="18" charset="0"/>
              </a:rPr>
              <a:t>се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организираше</a:t>
            </a:r>
            <a:r>
              <a:rPr lang="bg-BG" dirty="0">
                <a:latin typeface="Times New Roman" pitchFamily="18" charset="0"/>
                <a:cs typeface="Times New Roman" pitchFamily="18" charset="0"/>
              </a:rPr>
              <a:t> педагогическото взаимодействие в основни и допълнителни форми предимно под формата на игра и пренос на знания. </a:t>
            </a:r>
            <a:r>
              <a:rPr lang="en-AU" dirty="0" err="1">
                <a:latin typeface="Times New Roman" pitchFamily="18" charset="0"/>
                <a:cs typeface="Times New Roman" pitchFamily="18" charset="0"/>
              </a:rPr>
              <a:t>Анализираха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се</a:t>
            </a:r>
            <a:r>
              <a:rPr lang="en-AU" dirty="0">
                <a:latin typeface="Times New Roman" pitchFamily="18" charset="0"/>
                <a:cs typeface="Times New Roman" pitchFamily="18" charset="0"/>
              </a:rPr>
              <a:t> </a:t>
            </a:r>
            <a:r>
              <a:rPr lang="bg-BG" dirty="0">
                <a:latin typeface="Times New Roman" pitchFamily="18" charset="0"/>
                <a:cs typeface="Times New Roman" pitchFamily="18" charset="0"/>
              </a:rPr>
              <a:t> резултатите от образователния процес по отделните образователни направления спрямо очакваните резултати и стандарти. </a:t>
            </a:r>
            <a:endParaRPr lang="en-US" dirty="0">
              <a:latin typeface="Times New Roman" pitchFamily="18" charset="0"/>
              <a:cs typeface="Times New Roman" pitchFamily="18" charset="0"/>
            </a:endParaRPr>
          </a:p>
          <a:p>
            <a:pPr lvl="0" algn="just"/>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Добрата</a:t>
            </a:r>
            <a:r>
              <a:rPr lang="ru-RU" dirty="0" smtClean="0">
                <a:latin typeface="Times New Roman" pitchFamily="18" charset="0"/>
                <a:cs typeface="Times New Roman" pitchFamily="18" charset="0"/>
              </a:rPr>
              <a:t> </a:t>
            </a:r>
            <a:r>
              <a:rPr lang="ru-RU" dirty="0" err="1">
                <a:latin typeface="Times New Roman" pitchFamily="18" charset="0"/>
                <a:cs typeface="Times New Roman" pitchFamily="18" charset="0"/>
              </a:rPr>
              <a:t>информираност</a:t>
            </a:r>
            <a:r>
              <a:rPr lang="ru-RU" dirty="0">
                <a:latin typeface="Times New Roman" pitchFamily="18" charset="0"/>
                <a:cs typeface="Times New Roman" pitchFamily="18" charset="0"/>
              </a:rPr>
              <a:t> на </a:t>
            </a:r>
            <a:r>
              <a:rPr lang="ru-RU" dirty="0" err="1">
                <a:latin typeface="Times New Roman" pitchFamily="18" charset="0"/>
                <a:cs typeface="Times New Roman" pitchFamily="18" charset="0"/>
              </a:rPr>
              <a:t>родителите</a:t>
            </a:r>
            <a:r>
              <a:rPr lang="ru-RU" dirty="0">
                <a:latin typeface="Times New Roman" pitchFamily="18" charset="0"/>
                <a:cs typeface="Times New Roman" pitchFamily="18" charset="0"/>
              </a:rPr>
              <a:t>  чрез интернет </a:t>
            </a:r>
            <a:r>
              <a:rPr lang="ru-RU" dirty="0" err="1">
                <a:latin typeface="Times New Roman" pitchFamily="18" charset="0"/>
                <a:cs typeface="Times New Roman" pitchFamily="18" charset="0"/>
              </a:rPr>
              <a:t>страницата</a:t>
            </a:r>
            <a:r>
              <a:rPr lang="ru-RU" dirty="0">
                <a:latin typeface="Times New Roman" pitchFamily="18" charset="0"/>
                <a:cs typeface="Times New Roman" pitchFamily="18" charset="0"/>
              </a:rPr>
              <a:t>  на </a:t>
            </a:r>
            <a:r>
              <a:rPr lang="ru-RU" dirty="0" err="1">
                <a:latin typeface="Times New Roman" pitchFamily="18" charset="0"/>
                <a:cs typeface="Times New Roman" pitchFamily="18" charset="0"/>
              </a:rPr>
              <a:t>детската</a:t>
            </a:r>
            <a:r>
              <a:rPr lang="ru-RU" dirty="0">
                <a:latin typeface="Times New Roman" pitchFamily="18" charset="0"/>
                <a:cs typeface="Times New Roman" pitchFamily="18" charset="0"/>
              </a:rPr>
              <a:t> градина, </a:t>
            </a:r>
            <a:r>
              <a:rPr lang="ru-RU" dirty="0" err="1">
                <a:latin typeface="Times New Roman" pitchFamily="18" charset="0"/>
                <a:cs typeface="Times New Roman" pitchFamily="18" charset="0"/>
              </a:rPr>
              <a:t>където</a:t>
            </a:r>
            <a:r>
              <a:rPr lang="ru-RU" dirty="0">
                <a:latin typeface="Times New Roman" pitchFamily="18" charset="0"/>
                <a:cs typeface="Times New Roman" pitchFamily="18" charset="0"/>
              </a:rPr>
              <a:t> се </a:t>
            </a:r>
            <a:r>
              <a:rPr lang="ru-RU" dirty="0" err="1">
                <a:latin typeface="Times New Roman" pitchFamily="18" charset="0"/>
                <a:cs typeface="Times New Roman" pitchFamily="18" charset="0"/>
              </a:rPr>
              <a:t>публикуваше</a:t>
            </a:r>
            <a:r>
              <a:rPr lang="ru-RU" dirty="0">
                <a:latin typeface="Times New Roman" pitchFamily="18" charset="0"/>
                <a:cs typeface="Times New Roman" pitchFamily="18" charset="0"/>
              </a:rPr>
              <a:t> информация </a:t>
            </a:r>
            <a:r>
              <a:rPr lang="ru-RU" dirty="0" err="1">
                <a:latin typeface="Times New Roman" pitchFamily="18" charset="0"/>
                <a:cs typeface="Times New Roman" pitchFamily="18" charset="0"/>
              </a:rPr>
              <a:t>относно</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организацията</a:t>
            </a:r>
            <a:r>
              <a:rPr lang="ru-RU" dirty="0">
                <a:latin typeface="Times New Roman" pitchFamily="18" charset="0"/>
                <a:cs typeface="Times New Roman" pitchFamily="18" charset="0"/>
              </a:rPr>
              <a:t> на </a:t>
            </a:r>
            <a:r>
              <a:rPr lang="ru-RU" dirty="0" err="1">
                <a:latin typeface="Times New Roman" pitchFamily="18" charset="0"/>
                <a:cs typeface="Times New Roman" pitchFamily="18" charset="0"/>
              </a:rPr>
              <a:t>деня</a:t>
            </a:r>
            <a:r>
              <a:rPr lang="ru-RU" dirty="0">
                <a:latin typeface="Times New Roman" pitchFamily="18" charset="0"/>
                <a:cs typeface="Times New Roman" pitchFamily="18" charset="0"/>
              </a:rPr>
              <a:t> на </a:t>
            </a:r>
            <a:r>
              <a:rPr lang="ru-RU" dirty="0" err="1">
                <a:latin typeface="Times New Roman" pitchFamily="18" charset="0"/>
                <a:cs typeface="Times New Roman" pitchFamily="18" charset="0"/>
              </a:rPr>
              <a:t>различните</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възрастови</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групи</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спомагаше</a:t>
            </a:r>
            <a:r>
              <a:rPr lang="ru-RU" dirty="0">
                <a:latin typeface="Times New Roman" pitchFamily="18" charset="0"/>
                <a:cs typeface="Times New Roman" pitchFamily="18" charset="0"/>
              </a:rPr>
              <a:t> за </a:t>
            </a:r>
            <a:r>
              <a:rPr lang="ru-RU" dirty="0" err="1">
                <a:latin typeface="Times New Roman" pitchFamily="18" charset="0"/>
                <a:cs typeface="Times New Roman" pitchFamily="18" charset="0"/>
              </a:rPr>
              <a:t>формиране</a:t>
            </a:r>
            <a:r>
              <a:rPr lang="ru-RU" dirty="0">
                <a:latin typeface="Times New Roman" pitchFamily="18" charset="0"/>
                <a:cs typeface="Times New Roman" pitchFamily="18" charset="0"/>
              </a:rPr>
              <a:t> на </a:t>
            </a:r>
            <a:r>
              <a:rPr lang="ru-RU" dirty="0" err="1">
                <a:latin typeface="Times New Roman" pitchFamily="18" charset="0"/>
                <a:cs typeface="Times New Roman" pitchFamily="18" charset="0"/>
              </a:rPr>
              <a:t>положително</a:t>
            </a:r>
            <a:r>
              <a:rPr lang="ru-RU" dirty="0">
                <a:latin typeface="Times New Roman" pitchFamily="18" charset="0"/>
                <a:cs typeface="Times New Roman" pitchFamily="18" charset="0"/>
              </a:rPr>
              <a:t> отношение  </a:t>
            </a:r>
            <a:r>
              <a:rPr lang="ru-RU" dirty="0" err="1">
                <a:latin typeface="Times New Roman" pitchFamily="18" charset="0"/>
                <a:cs typeface="Times New Roman" pitchFamily="18" charset="0"/>
              </a:rPr>
              <a:t>към</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детската</a:t>
            </a:r>
            <a:r>
              <a:rPr lang="ru-RU" dirty="0">
                <a:latin typeface="Times New Roman" pitchFamily="18" charset="0"/>
                <a:cs typeface="Times New Roman" pitchFamily="18" charset="0"/>
              </a:rPr>
              <a:t> градина, чрез </a:t>
            </a:r>
            <a:r>
              <a:rPr lang="en-AU" dirty="0" err="1">
                <a:latin typeface="Times New Roman" pitchFamily="18" charset="0"/>
                <a:cs typeface="Times New Roman" pitchFamily="18" charset="0"/>
              </a:rPr>
              <a:t>съвместна</a:t>
            </a:r>
            <a:r>
              <a:rPr lang="bg-BG" dirty="0">
                <a:latin typeface="Times New Roman" pitchFamily="18" charset="0"/>
                <a:cs typeface="Times New Roman" pitchFamily="18" charset="0"/>
              </a:rPr>
              <a:t>та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работа</a:t>
            </a:r>
            <a:r>
              <a:rPr lang="en-AU" dirty="0">
                <a:latin typeface="Times New Roman" pitchFamily="18" charset="0"/>
                <a:cs typeface="Times New Roman" pitchFamily="18" charset="0"/>
              </a:rPr>
              <a:t> с </a:t>
            </a:r>
            <a:r>
              <a:rPr lang="en-AU" dirty="0" err="1">
                <a:latin typeface="Times New Roman" pitchFamily="18" charset="0"/>
                <a:cs typeface="Times New Roman" pitchFamily="18" charset="0"/>
              </a:rPr>
              <a:t>Настоятелството</a:t>
            </a:r>
            <a:r>
              <a:rPr lang="en-AU" dirty="0">
                <a:latin typeface="Times New Roman" pitchFamily="18" charset="0"/>
                <a:cs typeface="Times New Roman" pitchFamily="18" charset="0"/>
              </a:rPr>
              <a:t> и </a:t>
            </a:r>
            <a:r>
              <a:rPr lang="en-AU" dirty="0" err="1">
                <a:latin typeface="Times New Roman" pitchFamily="18" charset="0"/>
                <a:cs typeface="Times New Roman" pitchFamily="18" charset="0"/>
              </a:rPr>
              <a:t>Обществения</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съвет</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към</a:t>
            </a:r>
            <a:r>
              <a:rPr lang="en-AU" dirty="0">
                <a:latin typeface="Times New Roman" pitchFamily="18" charset="0"/>
                <a:cs typeface="Times New Roman" pitchFamily="18" charset="0"/>
              </a:rPr>
              <a:t> ДГ</a:t>
            </a:r>
            <a:r>
              <a:rPr lang="ru-RU"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182821223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Картина 2">
            <a:extLst>
              <a:ext uri="{FF2B5EF4-FFF2-40B4-BE49-F238E27FC236}">
                <a16:creationId xmlns="" xmlns:a16="http://schemas.microsoft.com/office/drawing/2014/main" id="{39C970F5-4FB9-4B71-9491-C694CDF27E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3" y="-315416"/>
            <a:ext cx="9144000" cy="6858000"/>
          </a:xfrm>
          <a:prstGeom prst="rect">
            <a:avLst/>
          </a:prstGeom>
        </p:spPr>
      </p:pic>
      <p:sp>
        <p:nvSpPr>
          <p:cNvPr id="4" name="Правоъгълник 3"/>
          <p:cNvSpPr/>
          <p:nvPr/>
        </p:nvSpPr>
        <p:spPr>
          <a:xfrm>
            <a:off x="351359" y="188640"/>
            <a:ext cx="8424936" cy="1477328"/>
          </a:xfrm>
          <a:prstGeom prst="rect">
            <a:avLst/>
          </a:prstGeom>
        </p:spPr>
        <p:txBody>
          <a:bodyPr wrap="square">
            <a:spAutoFit/>
          </a:bodyPr>
          <a:lstStyle/>
          <a:p>
            <a:pPr lvl="0" algn="just"/>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Допълнителните</a:t>
            </a:r>
            <a:r>
              <a:rPr lang="ru-RU" dirty="0" smtClean="0">
                <a:latin typeface="Times New Roman" pitchFamily="18" charset="0"/>
                <a:cs typeface="Times New Roman" pitchFamily="18" charset="0"/>
              </a:rPr>
              <a:t> </a:t>
            </a:r>
            <a:r>
              <a:rPr lang="ru-RU" dirty="0" err="1">
                <a:latin typeface="Times New Roman" pitchFamily="18" charset="0"/>
                <a:cs typeface="Times New Roman" pitchFamily="18" charset="0"/>
              </a:rPr>
              <a:t>форми</a:t>
            </a:r>
            <a:r>
              <a:rPr lang="ru-RU" dirty="0">
                <a:latin typeface="Times New Roman" pitchFamily="18" charset="0"/>
                <a:cs typeface="Times New Roman" pitchFamily="18" charset="0"/>
              </a:rPr>
              <a:t> на педагогическо взаимодействие </a:t>
            </a:r>
            <a:r>
              <a:rPr lang="ru-RU" dirty="0" err="1">
                <a:latin typeface="Times New Roman" pitchFamily="18" charset="0"/>
                <a:cs typeface="Times New Roman" pitchFamily="18" charset="0"/>
              </a:rPr>
              <a:t>бяха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ефективно</a:t>
            </a:r>
            <a:r>
              <a:rPr lang="ru-RU" dirty="0">
                <a:latin typeface="Times New Roman" pitchFamily="18" charset="0"/>
                <a:cs typeface="Times New Roman" pitchFamily="18" charset="0"/>
              </a:rPr>
              <a:t> средство за </a:t>
            </a:r>
            <a:r>
              <a:rPr lang="ru-RU" dirty="0" err="1">
                <a:latin typeface="Times New Roman" pitchFamily="18" charset="0"/>
                <a:cs typeface="Times New Roman" pitchFamily="18" charset="0"/>
              </a:rPr>
              <a:t>постигане</a:t>
            </a:r>
            <a:r>
              <a:rPr lang="ru-RU" dirty="0">
                <a:latin typeface="Times New Roman" pitchFamily="18" charset="0"/>
                <a:cs typeface="Times New Roman" pitchFamily="18" charset="0"/>
              </a:rPr>
              <a:t> на </a:t>
            </a:r>
            <a:r>
              <a:rPr lang="ru-RU" dirty="0" err="1">
                <a:latin typeface="Times New Roman" pitchFamily="18" charset="0"/>
                <a:cs typeface="Times New Roman" pitchFamily="18" charset="0"/>
              </a:rPr>
              <a:t>позитивни</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резултати</a:t>
            </a:r>
            <a:r>
              <a:rPr lang="ru-RU" dirty="0">
                <a:latin typeface="Times New Roman" pitchFamily="18" charset="0"/>
                <a:cs typeface="Times New Roman" pitchFamily="18" charset="0"/>
              </a:rPr>
              <a:t> в </a:t>
            </a:r>
            <a:r>
              <a:rPr lang="ru-RU" dirty="0" err="1">
                <a:latin typeface="Times New Roman" pitchFamily="18" charset="0"/>
                <a:cs typeface="Times New Roman" pitchFamily="18" charset="0"/>
              </a:rPr>
              <a:t>процеса</a:t>
            </a:r>
            <a:r>
              <a:rPr lang="ru-RU" dirty="0">
                <a:latin typeface="Times New Roman" pitchFamily="18" charset="0"/>
                <a:cs typeface="Times New Roman" pitchFamily="18" charset="0"/>
              </a:rPr>
              <a:t> на обучение и </a:t>
            </a:r>
            <a:r>
              <a:rPr lang="ru-RU" dirty="0" err="1">
                <a:latin typeface="Times New Roman" pitchFamily="18" charset="0"/>
                <a:cs typeface="Times New Roman" pitchFamily="18" charset="0"/>
              </a:rPr>
              <a:t>възпитание</a:t>
            </a:r>
            <a:r>
              <a:rPr lang="ru-RU" dirty="0">
                <a:latin typeface="Times New Roman" pitchFamily="18" charset="0"/>
                <a:cs typeface="Times New Roman" pitchFamily="18" charset="0"/>
              </a:rPr>
              <a:t> на </a:t>
            </a:r>
            <a:r>
              <a:rPr lang="ru-RU" dirty="0" err="1">
                <a:latin typeface="Times New Roman" pitchFamily="18" charset="0"/>
                <a:cs typeface="Times New Roman" pitchFamily="18" charset="0"/>
              </a:rPr>
              <a:t>децата</a:t>
            </a:r>
            <a:r>
              <a:rPr lang="ru-RU" dirty="0">
                <a:latin typeface="Times New Roman" pitchFamily="18" charset="0"/>
                <a:cs typeface="Times New Roman" pitchFamily="18" charset="0"/>
              </a:rPr>
              <a:t>. Те </a:t>
            </a:r>
            <a:r>
              <a:rPr lang="ru-RU" dirty="0" err="1">
                <a:latin typeface="Times New Roman" pitchFamily="18" charset="0"/>
                <a:cs typeface="Times New Roman" pitchFamily="18" charset="0"/>
              </a:rPr>
              <a:t>разнообразяваха</a:t>
            </a:r>
            <a:r>
              <a:rPr lang="ru-RU" dirty="0">
                <a:latin typeface="Times New Roman" pitchFamily="18" charset="0"/>
                <a:cs typeface="Times New Roman" pitchFamily="18" charset="0"/>
              </a:rPr>
              <a:t> живота на </a:t>
            </a:r>
            <a:r>
              <a:rPr lang="ru-RU" dirty="0" err="1">
                <a:latin typeface="Times New Roman" pitchFamily="18" charset="0"/>
                <a:cs typeface="Times New Roman" pitchFamily="18" charset="0"/>
              </a:rPr>
              <a:t>децата</a:t>
            </a:r>
            <a:r>
              <a:rPr lang="ru-RU" dirty="0">
                <a:latin typeface="Times New Roman" pitchFamily="18" charset="0"/>
                <a:cs typeface="Times New Roman" pitchFamily="18" charset="0"/>
              </a:rPr>
              <a:t> в </a:t>
            </a:r>
            <a:r>
              <a:rPr lang="ru-RU" dirty="0" err="1">
                <a:latin typeface="Times New Roman" pitchFamily="18" charset="0"/>
                <a:cs typeface="Times New Roman" pitchFamily="18" charset="0"/>
              </a:rPr>
              <a:t>детската</a:t>
            </a:r>
            <a:r>
              <a:rPr lang="ru-RU" dirty="0">
                <a:latin typeface="Times New Roman" pitchFamily="18" charset="0"/>
                <a:cs typeface="Times New Roman" pitchFamily="18" charset="0"/>
              </a:rPr>
              <a:t> градина чрез </a:t>
            </a:r>
            <a:r>
              <a:rPr lang="ru-RU" dirty="0" err="1">
                <a:latin typeface="Times New Roman" pitchFamily="18" charset="0"/>
                <a:cs typeface="Times New Roman" pitchFamily="18" charset="0"/>
              </a:rPr>
              <a:t>различни</a:t>
            </a:r>
            <a:r>
              <a:rPr lang="ru-RU" dirty="0">
                <a:latin typeface="Times New Roman" pitchFamily="18" charset="0"/>
                <a:cs typeface="Times New Roman" pitchFamily="18" charset="0"/>
              </a:rPr>
              <a:t> прояви и </a:t>
            </a:r>
            <a:r>
              <a:rPr lang="ru-RU" dirty="0" err="1">
                <a:latin typeface="Times New Roman" pitchFamily="18" charset="0"/>
                <a:cs typeface="Times New Roman" pitchFamily="18" charset="0"/>
              </a:rPr>
              <a:t>осигуряваха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избор</a:t>
            </a:r>
            <a:r>
              <a:rPr lang="ru-RU" dirty="0">
                <a:latin typeface="Times New Roman" pitchFamily="18" charset="0"/>
                <a:cs typeface="Times New Roman" pitchFamily="18" charset="0"/>
              </a:rPr>
              <a:t>  на </a:t>
            </a:r>
            <a:r>
              <a:rPr lang="ru-RU" dirty="0" err="1">
                <a:latin typeface="Times New Roman" pitchFamily="18" charset="0"/>
                <a:cs typeface="Times New Roman" pitchFamily="18" charset="0"/>
              </a:rPr>
              <a:t>децата</a:t>
            </a:r>
            <a:r>
              <a:rPr lang="ru-RU" dirty="0">
                <a:latin typeface="Times New Roman" pitchFamily="18" charset="0"/>
                <a:cs typeface="Times New Roman" pitchFamily="18" charset="0"/>
              </a:rPr>
              <a:t> за участие в </a:t>
            </a:r>
            <a:r>
              <a:rPr lang="ru-RU" dirty="0" err="1">
                <a:latin typeface="Times New Roman" pitchFamily="18" charset="0"/>
                <a:cs typeface="Times New Roman" pitchFamily="18" charset="0"/>
              </a:rPr>
              <a:t>дейности</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според</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желанията</a:t>
            </a:r>
            <a:r>
              <a:rPr lang="ru-RU" dirty="0">
                <a:latin typeface="Times New Roman" pitchFamily="18" charset="0"/>
                <a:cs typeface="Times New Roman" pitchFamily="18" charset="0"/>
              </a:rPr>
              <a:t> и </a:t>
            </a:r>
            <a:r>
              <a:rPr lang="ru-RU" dirty="0" err="1">
                <a:latin typeface="Times New Roman" pitchFamily="18" charset="0"/>
                <a:cs typeface="Times New Roman" pitchFamily="18" charset="0"/>
              </a:rPr>
              <a:t>интересите</a:t>
            </a:r>
            <a:r>
              <a:rPr lang="ru-RU" dirty="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51359" y="1772816"/>
            <a:ext cx="2474913" cy="2474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descr="https://www.dg-edelvais.com/images/gallery/2023-baloni/baloni-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15816" y="3804539"/>
            <a:ext cx="2053534" cy="27380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s://www.dg-edelvais.com/images/gallery/2023-gosti/gosti-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48446" y="1484784"/>
            <a:ext cx="2830762" cy="21230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www.dg-edelvais.com/images/gallery/2023-makove/igri-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44208" y="1484784"/>
            <a:ext cx="2452073" cy="183905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www.dg-edelvais.com/images/gallery/2023-sporten/sporten-08.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84168" y="3804539"/>
            <a:ext cx="2496103" cy="2496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246051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Картина 2">
            <a:extLst>
              <a:ext uri="{FF2B5EF4-FFF2-40B4-BE49-F238E27FC236}">
                <a16:creationId xmlns="" xmlns:a16="http://schemas.microsoft.com/office/drawing/2014/main" id="{39C970F5-4FB9-4B71-9491-C694CDF27E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Правоъгълник 1"/>
          <p:cNvSpPr/>
          <p:nvPr/>
        </p:nvSpPr>
        <p:spPr>
          <a:xfrm>
            <a:off x="223459" y="404664"/>
            <a:ext cx="8640960" cy="923330"/>
          </a:xfrm>
          <a:prstGeom prst="rect">
            <a:avLst/>
          </a:prstGeom>
        </p:spPr>
        <p:txBody>
          <a:bodyPr wrap="square">
            <a:spAutoFit/>
          </a:bodyPr>
          <a:lstStyle/>
          <a:p>
            <a:pPr lvl="0" algn="just"/>
            <a:r>
              <a:rPr lang="bg-BG" dirty="0" smtClean="0">
                <a:latin typeface="Times New Roman" pitchFamily="18" charset="0"/>
                <a:cs typeface="Times New Roman" pitchFamily="18" charset="0"/>
              </a:rPr>
              <a:t>    Много </a:t>
            </a:r>
            <a:r>
              <a:rPr lang="bg-BG" dirty="0">
                <a:latin typeface="Times New Roman" pitchFamily="18" charset="0"/>
                <a:cs typeface="Times New Roman" pitchFamily="18" charset="0"/>
              </a:rPr>
              <a:t>бяха развлеченията в детската градина. Те са достъпни, носят голям емоционален заряд за децата. Знаем, че децата учат най-добре, когато са заинтригувани и дори развълнувани от това, което правят. </a:t>
            </a:r>
            <a:endParaRPr lang="en-US" dirty="0">
              <a:latin typeface="Times New Roman" pitchFamily="18" charset="0"/>
              <a:cs typeface="Times New Roman" pitchFamily="18" charset="0"/>
            </a:endParaRPr>
          </a:p>
        </p:txBody>
      </p:sp>
      <p:pic>
        <p:nvPicPr>
          <p:cNvPr id="5" name="Picture 6" descr="https://www.dg-edelvais.com/images/gallery/2022-karnaval/karnaval-0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246" y="1327994"/>
            <a:ext cx="3273137" cy="218072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www.dg-edelvais.com/images/gallery/2023-rojdenici/praznik-1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9136" y="4005494"/>
            <a:ext cx="2933355" cy="220001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www.dg-edelvais.com/images/gallery/2022-gosti/nosia-0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0758" y="4365104"/>
            <a:ext cx="3037816" cy="202204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s://www.dg-edelvais.com/images/gallery/2023-pojelania/pojelania-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70758" y="1092871"/>
            <a:ext cx="3126524" cy="234489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www.dg-edelvais.com/images/gallery/2023-sporten/sporten-08.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6055" y="2433116"/>
            <a:ext cx="2496103" cy="2496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090762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Картина 2">
            <a:extLst>
              <a:ext uri="{FF2B5EF4-FFF2-40B4-BE49-F238E27FC236}">
                <a16:creationId xmlns="" xmlns:a16="http://schemas.microsoft.com/office/drawing/2014/main" id="{39C970F5-4FB9-4B71-9491-C694CDF27E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Правоъгълник 1"/>
          <p:cNvSpPr/>
          <p:nvPr/>
        </p:nvSpPr>
        <p:spPr>
          <a:xfrm>
            <a:off x="251520" y="332656"/>
            <a:ext cx="8568952" cy="5909310"/>
          </a:xfrm>
          <a:prstGeom prst="rect">
            <a:avLst/>
          </a:prstGeom>
        </p:spPr>
        <p:txBody>
          <a:bodyPr wrap="square">
            <a:spAutoFit/>
          </a:bodyPr>
          <a:lstStyle/>
          <a:p>
            <a:r>
              <a:rPr lang="ru-RU" b="1" dirty="0" smtClean="0">
                <a:latin typeface="Times New Roman" pitchFamily="18" charset="0"/>
                <a:cs typeface="Times New Roman" pitchFamily="18" charset="0"/>
              </a:rPr>
              <a:t>Приоритетна </a:t>
            </a:r>
            <a:r>
              <a:rPr lang="ru-RU" b="1" dirty="0" err="1">
                <a:latin typeface="Times New Roman" pitchFamily="18" charset="0"/>
                <a:cs typeface="Times New Roman" pitchFamily="18" charset="0"/>
              </a:rPr>
              <a:t>област</a:t>
            </a:r>
            <a:r>
              <a:rPr lang="ru-RU" b="1" dirty="0">
                <a:latin typeface="Times New Roman" pitchFamily="18" charset="0"/>
                <a:cs typeface="Times New Roman" pitchFamily="18" charset="0"/>
              </a:rPr>
              <a:t> 10: </a:t>
            </a:r>
            <a:r>
              <a:rPr lang="ru-RU" b="1" dirty="0" err="1">
                <a:latin typeface="Times New Roman" pitchFamily="18" charset="0"/>
                <a:cs typeface="Times New Roman" pitchFamily="18" charset="0"/>
              </a:rPr>
              <a:t>Сътрудничество</a:t>
            </a:r>
            <a:r>
              <a:rPr lang="ru-RU" b="1" dirty="0">
                <a:latin typeface="Times New Roman" pitchFamily="18" charset="0"/>
                <a:cs typeface="Times New Roman" pitchFamily="18" charset="0"/>
              </a:rPr>
              <a:t> и взаимодействие между </a:t>
            </a:r>
            <a:r>
              <a:rPr lang="ru-RU" b="1" dirty="0" err="1">
                <a:latin typeface="Times New Roman" pitchFamily="18" charset="0"/>
                <a:cs typeface="Times New Roman" pitchFamily="18" charset="0"/>
              </a:rPr>
              <a:t>участниците</a:t>
            </a:r>
            <a:r>
              <a:rPr lang="ru-RU" b="1" dirty="0">
                <a:latin typeface="Times New Roman" pitchFamily="18" charset="0"/>
                <a:cs typeface="Times New Roman" pitchFamily="18" charset="0"/>
              </a:rPr>
              <a:t> в </a:t>
            </a:r>
            <a:r>
              <a:rPr lang="ru-RU" b="1" dirty="0" err="1">
                <a:latin typeface="Times New Roman" pitchFamily="18" charset="0"/>
                <a:cs typeface="Times New Roman" pitchFamily="18" charset="0"/>
              </a:rPr>
              <a:t>предучилищното</a:t>
            </a:r>
            <a:r>
              <a:rPr lang="ru-RU" b="1" dirty="0">
                <a:latin typeface="Times New Roman" pitchFamily="18" charset="0"/>
                <a:cs typeface="Times New Roman" pitchFamily="18" charset="0"/>
              </a:rPr>
              <a:t> образование:</a:t>
            </a:r>
            <a:endParaRPr lang="en-US" dirty="0">
              <a:latin typeface="Times New Roman" pitchFamily="18" charset="0"/>
              <a:cs typeface="Times New Roman" pitchFamily="18" charset="0"/>
            </a:endParaRPr>
          </a:p>
          <a:p>
            <a:r>
              <a:rPr lang="ru-RU" b="1" dirty="0">
                <a:latin typeface="Times New Roman" pitchFamily="18" charset="0"/>
                <a:cs typeface="Times New Roman" pitchFamily="18" charset="0"/>
              </a:rPr>
              <a:t> </a:t>
            </a:r>
            <a:endParaRPr lang="en-US" dirty="0">
              <a:latin typeface="Times New Roman" pitchFamily="18" charset="0"/>
              <a:cs typeface="Times New Roman" pitchFamily="18" charset="0"/>
            </a:endParaRPr>
          </a:p>
          <a:p>
            <a:pPr algn="just"/>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Предучилищното</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образование</a:t>
            </a:r>
            <a:r>
              <a:rPr lang="en-AU" dirty="0">
                <a:latin typeface="Times New Roman" pitchFamily="18" charset="0"/>
                <a:cs typeface="Times New Roman" pitchFamily="18" charset="0"/>
              </a:rPr>
              <a:t> в </a:t>
            </a:r>
            <a:r>
              <a:rPr lang="en-AU" dirty="0" err="1">
                <a:latin typeface="Times New Roman" pitchFamily="18" charset="0"/>
                <a:cs typeface="Times New Roman" pitchFamily="18" charset="0"/>
              </a:rPr>
              <a:t>Детска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градина</a:t>
            </a:r>
            <a:r>
              <a:rPr lang="en-AU" dirty="0">
                <a:latin typeface="Times New Roman" pitchFamily="18" charset="0"/>
                <a:cs typeface="Times New Roman" pitchFamily="18" charset="0"/>
              </a:rPr>
              <a:t> „</a:t>
            </a:r>
            <a:r>
              <a:rPr lang="en-US" dirty="0">
                <a:latin typeface="Times New Roman" pitchFamily="18" charset="0"/>
                <a:cs typeface="Times New Roman" pitchFamily="18" charset="0"/>
              </a:rPr>
              <a:t>E</a:t>
            </a:r>
            <a:r>
              <a:rPr lang="en-AU" dirty="0" err="1">
                <a:latin typeface="Times New Roman" pitchFamily="18" charset="0"/>
                <a:cs typeface="Times New Roman" pitchFamily="18" charset="0"/>
              </a:rPr>
              <a:t>делвайс</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се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осъществява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при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сътрудничество</a:t>
            </a:r>
            <a:r>
              <a:rPr lang="en-AU" dirty="0">
                <a:latin typeface="Times New Roman" pitchFamily="18" charset="0"/>
                <a:cs typeface="Times New Roman" pitchFamily="18" charset="0"/>
              </a:rPr>
              <a:t> </a:t>
            </a:r>
            <a:r>
              <a:rPr lang="en-AU" dirty="0" smtClean="0">
                <a:latin typeface="Times New Roman" pitchFamily="18" charset="0"/>
                <a:cs typeface="Times New Roman" pitchFamily="18" charset="0"/>
              </a:rPr>
              <a:t>и </a:t>
            </a:r>
            <a:r>
              <a:rPr lang="en-AU" dirty="0" err="1">
                <a:latin typeface="Times New Roman" pitchFamily="18" charset="0"/>
                <a:cs typeface="Times New Roman" pitchFamily="18" charset="0"/>
              </a:rPr>
              <a:t>взаимодействие</a:t>
            </a:r>
            <a:r>
              <a:rPr lang="en-AU" dirty="0">
                <a:latin typeface="Times New Roman" pitchFamily="18" charset="0"/>
                <a:cs typeface="Times New Roman" pitchFamily="18" charset="0"/>
              </a:rPr>
              <a:t> с </a:t>
            </a:r>
            <a:r>
              <a:rPr lang="en-AU" dirty="0" err="1">
                <a:latin typeface="Times New Roman" pitchFamily="18" charset="0"/>
                <a:cs typeface="Times New Roman" pitchFamily="18" charset="0"/>
              </a:rPr>
              <a:t>родителите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Родителите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са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участници</a:t>
            </a:r>
            <a:r>
              <a:rPr lang="en-AU" dirty="0">
                <a:latin typeface="Times New Roman" pitchFamily="18" charset="0"/>
                <a:cs typeface="Times New Roman" pitchFamily="18" charset="0"/>
              </a:rPr>
              <a:t> и </a:t>
            </a:r>
            <a:r>
              <a:rPr lang="en-AU" dirty="0" err="1">
                <a:latin typeface="Times New Roman" pitchFamily="18" charset="0"/>
                <a:cs typeface="Times New Roman" pitchFamily="18" charset="0"/>
              </a:rPr>
              <a:t>партньори</a:t>
            </a:r>
            <a:r>
              <a:rPr lang="en-AU" dirty="0">
                <a:latin typeface="Times New Roman" pitchFamily="18" charset="0"/>
                <a:cs typeface="Times New Roman" pitchFamily="18" charset="0"/>
              </a:rPr>
              <a:t> в </a:t>
            </a:r>
            <a:r>
              <a:rPr lang="en-AU" dirty="0" err="1">
                <a:latin typeface="Times New Roman" pitchFamily="18" charset="0"/>
                <a:cs typeface="Times New Roman" pitchFamily="18" charset="0"/>
              </a:rPr>
              <a:t>предучилищното</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образование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заедно</a:t>
            </a:r>
            <a:r>
              <a:rPr lang="en-AU" dirty="0">
                <a:latin typeface="Times New Roman" pitchFamily="18" charset="0"/>
                <a:cs typeface="Times New Roman" pitchFamily="18" charset="0"/>
              </a:rPr>
              <a:t> с </a:t>
            </a:r>
            <a:r>
              <a:rPr lang="en-AU" dirty="0" err="1">
                <a:latin typeface="Times New Roman" pitchFamily="18" charset="0"/>
                <a:cs typeface="Times New Roman" pitchFamily="18" charset="0"/>
              </a:rPr>
              <a:t>децата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учителите</a:t>
            </a:r>
            <a:r>
              <a:rPr lang="en-AU" dirty="0">
                <a:latin typeface="Times New Roman" pitchFamily="18" charset="0"/>
                <a:cs typeface="Times New Roman" pitchFamily="18" charset="0"/>
              </a:rPr>
              <a:t> и </a:t>
            </a:r>
            <a:r>
              <a:rPr lang="en-AU" dirty="0" err="1">
                <a:latin typeface="Times New Roman" pitchFamily="18" charset="0"/>
                <a:cs typeface="Times New Roman" pitchFamily="18" charset="0"/>
              </a:rPr>
              <a:t>другите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педагогически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специалисти</a:t>
            </a:r>
            <a:r>
              <a:rPr lang="en-AU" dirty="0">
                <a:latin typeface="Times New Roman" pitchFamily="18" charset="0"/>
                <a:cs typeface="Times New Roman" pitchFamily="18" charset="0"/>
              </a:rPr>
              <a:t>.</a:t>
            </a:r>
            <a:endParaRPr lang="en-US" dirty="0">
              <a:latin typeface="Times New Roman" pitchFamily="18" charset="0"/>
              <a:cs typeface="Times New Roman" pitchFamily="18" charset="0"/>
            </a:endParaRPr>
          </a:p>
          <a:p>
            <a:r>
              <a:rPr lang="ru-RU" dirty="0" err="1">
                <a:latin typeface="Times New Roman" pitchFamily="18" charset="0"/>
                <a:cs typeface="Times New Roman" pitchFamily="18" charset="0"/>
              </a:rPr>
              <a:t>Осъществяваха</a:t>
            </a:r>
            <a:r>
              <a:rPr lang="ru-RU" dirty="0">
                <a:latin typeface="Times New Roman" pitchFamily="18" charset="0"/>
                <a:cs typeface="Times New Roman" pitchFamily="18" charset="0"/>
              </a:rPr>
              <a:t> се </a:t>
            </a:r>
            <a:r>
              <a:rPr lang="ru-RU" dirty="0" err="1">
                <a:latin typeface="Times New Roman" pitchFamily="18" charset="0"/>
                <a:cs typeface="Times New Roman" pitchFamily="18" charset="0"/>
              </a:rPr>
              <a:t>индивидуални</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форми</a:t>
            </a:r>
            <a:r>
              <a:rPr lang="ru-RU" dirty="0">
                <a:latin typeface="Times New Roman" pitchFamily="18" charset="0"/>
                <a:cs typeface="Times New Roman" pitchFamily="18" charset="0"/>
              </a:rPr>
              <a:t> на </a:t>
            </a:r>
            <a:r>
              <a:rPr lang="ru-RU" dirty="0" err="1">
                <a:latin typeface="Times New Roman" pitchFamily="18" charset="0"/>
                <a:cs typeface="Times New Roman" pitchFamily="18" charset="0"/>
              </a:rPr>
              <a:t>сътрудничество</a:t>
            </a:r>
            <a:r>
              <a:rPr lang="ru-RU" dirty="0">
                <a:latin typeface="Times New Roman" pitchFamily="18" charset="0"/>
                <a:cs typeface="Times New Roman" pitchFamily="18" charset="0"/>
              </a:rPr>
              <a:t> с </a:t>
            </a:r>
            <a:r>
              <a:rPr lang="ru-RU" dirty="0" err="1">
                <a:latin typeface="Times New Roman" pitchFamily="18" charset="0"/>
                <a:cs typeface="Times New Roman" pitchFamily="18" charset="0"/>
              </a:rPr>
              <a:t>родителите</a:t>
            </a:r>
            <a:r>
              <a:rPr lang="ru-RU" dirty="0">
                <a:latin typeface="Times New Roman" pitchFamily="18" charset="0"/>
                <a:cs typeface="Times New Roman" pitchFamily="18" charset="0"/>
              </a:rPr>
              <a:t>:</a:t>
            </a:r>
            <a:endParaRPr lang="en-US" dirty="0">
              <a:latin typeface="Times New Roman" pitchFamily="18" charset="0"/>
              <a:cs typeface="Times New Roman" pitchFamily="18" charset="0"/>
            </a:endParaRPr>
          </a:p>
          <a:p>
            <a:r>
              <a:rPr lang="ru-RU" dirty="0">
                <a:latin typeface="Times New Roman" pitchFamily="18" charset="0"/>
                <a:cs typeface="Times New Roman" pitchFamily="18" charset="0"/>
              </a:rPr>
              <a:t>• Разговори – </a:t>
            </a:r>
            <a:r>
              <a:rPr lang="ru-RU" dirty="0" err="1">
                <a:latin typeface="Times New Roman" pitchFamily="18" charset="0"/>
                <a:cs typeface="Times New Roman" pitchFamily="18" charset="0"/>
              </a:rPr>
              <a:t>информиране</a:t>
            </a:r>
            <a:r>
              <a:rPr lang="ru-RU" dirty="0">
                <a:latin typeface="Times New Roman" pitchFamily="18" charset="0"/>
                <a:cs typeface="Times New Roman" pitchFamily="18" charset="0"/>
              </a:rPr>
              <a:t> на </a:t>
            </a:r>
            <a:r>
              <a:rPr lang="ru-RU" dirty="0" err="1">
                <a:latin typeface="Times New Roman" pitchFamily="18" charset="0"/>
                <a:cs typeface="Times New Roman" pitchFamily="18" charset="0"/>
              </a:rPr>
              <a:t>родителите</a:t>
            </a:r>
            <a:r>
              <a:rPr lang="ru-RU" dirty="0">
                <a:latin typeface="Times New Roman" pitchFamily="18" charset="0"/>
                <a:cs typeface="Times New Roman" pitchFamily="18" charset="0"/>
              </a:rPr>
              <a:t> за успеха и </a:t>
            </a:r>
            <a:r>
              <a:rPr lang="ru-RU" dirty="0" err="1">
                <a:latin typeface="Times New Roman" pitchFamily="18" charset="0"/>
                <a:cs typeface="Times New Roman" pitchFamily="18" charset="0"/>
              </a:rPr>
              <a:t>развитието</a:t>
            </a:r>
            <a:r>
              <a:rPr lang="ru-RU" dirty="0">
                <a:latin typeface="Times New Roman" pitchFamily="18" charset="0"/>
                <a:cs typeface="Times New Roman" pitchFamily="18" charset="0"/>
              </a:rPr>
              <a:t> на </a:t>
            </a:r>
            <a:r>
              <a:rPr lang="ru-RU" dirty="0" err="1">
                <a:latin typeface="Times New Roman" pitchFamily="18" charset="0"/>
                <a:cs typeface="Times New Roman" pitchFamily="18" charset="0"/>
              </a:rPr>
              <a:t>децата</a:t>
            </a:r>
            <a:r>
              <a:rPr lang="ru-RU" dirty="0">
                <a:latin typeface="Times New Roman" pitchFamily="18" charset="0"/>
                <a:cs typeface="Times New Roman" pitchFamily="18" charset="0"/>
              </a:rPr>
              <a:t> им,  </a:t>
            </a:r>
            <a:r>
              <a:rPr lang="ru-RU" dirty="0" err="1">
                <a:latin typeface="Times New Roman" pitchFamily="18" charset="0"/>
                <a:cs typeface="Times New Roman" pitchFamily="18" charset="0"/>
              </a:rPr>
              <a:t>спазване</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правилата</a:t>
            </a:r>
            <a:r>
              <a:rPr lang="ru-RU" dirty="0">
                <a:latin typeface="Times New Roman" pitchFamily="18" charset="0"/>
                <a:cs typeface="Times New Roman" pitchFamily="18" charset="0"/>
              </a:rPr>
              <a:t> в </a:t>
            </a:r>
            <a:r>
              <a:rPr lang="ru-RU" dirty="0" err="1">
                <a:latin typeface="Times New Roman" pitchFamily="18" charset="0"/>
                <a:cs typeface="Times New Roman" pitchFamily="18" charset="0"/>
              </a:rPr>
              <a:t>детската</a:t>
            </a:r>
            <a:r>
              <a:rPr lang="ru-RU" dirty="0">
                <a:latin typeface="Times New Roman" pitchFamily="18" charset="0"/>
                <a:cs typeface="Times New Roman" pitchFamily="18" charset="0"/>
              </a:rPr>
              <a:t> градина.</a:t>
            </a:r>
            <a:endParaRPr lang="en-US" dirty="0">
              <a:latin typeface="Times New Roman" pitchFamily="18" charset="0"/>
              <a:cs typeface="Times New Roman" pitchFamily="18" charset="0"/>
            </a:endParaRPr>
          </a:p>
          <a:p>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Индивидуални</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консултации</a:t>
            </a:r>
            <a:r>
              <a:rPr lang="ru-RU" dirty="0">
                <a:latin typeface="Times New Roman" pitchFamily="18" charset="0"/>
                <a:cs typeface="Times New Roman" pitchFamily="18" charset="0"/>
              </a:rPr>
              <a:t>, </a:t>
            </a:r>
            <a:r>
              <a:rPr lang="bg-BG" dirty="0">
                <a:latin typeface="Times New Roman" pitchFamily="18" charset="0"/>
                <a:cs typeface="Times New Roman" pitchFamily="18" charset="0"/>
              </a:rPr>
              <a:t>о</a:t>
            </a:r>
            <a:r>
              <a:rPr lang="en-AU" dirty="0" err="1">
                <a:latin typeface="Times New Roman" pitchFamily="18" charset="0"/>
                <a:cs typeface="Times New Roman" pitchFamily="18" charset="0"/>
              </a:rPr>
              <a:t>тносно</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отглеждането</a:t>
            </a:r>
            <a:r>
              <a:rPr lang="en-AU" dirty="0">
                <a:latin typeface="Times New Roman" pitchFamily="18" charset="0"/>
                <a:cs typeface="Times New Roman" pitchFamily="18" charset="0"/>
              </a:rPr>
              <a:t> и </a:t>
            </a:r>
            <a:r>
              <a:rPr lang="en-AU" dirty="0" err="1">
                <a:latin typeface="Times New Roman" pitchFamily="18" charset="0"/>
                <a:cs typeface="Times New Roman" pitchFamily="18" charset="0"/>
              </a:rPr>
              <a:t>възпитанието</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децата</a:t>
            </a:r>
            <a:r>
              <a:rPr lang="en-AU" dirty="0">
                <a:latin typeface="Times New Roman" pitchFamily="18" charset="0"/>
                <a:cs typeface="Times New Roman" pitchFamily="18" charset="0"/>
              </a:rPr>
              <a:t> и </a:t>
            </a:r>
            <a:r>
              <a:rPr lang="en-AU" dirty="0" err="1">
                <a:latin typeface="Times New Roman" pitchFamily="18" charset="0"/>
                <a:cs typeface="Times New Roman" pitchFamily="18" charset="0"/>
              </a:rPr>
              <a:t>запознаване</a:t>
            </a:r>
            <a:r>
              <a:rPr lang="en-AU" dirty="0">
                <a:latin typeface="Times New Roman" pitchFamily="18" charset="0"/>
                <a:cs typeface="Times New Roman" pitchFamily="18" charset="0"/>
              </a:rPr>
              <a:t> с </a:t>
            </a:r>
            <a:r>
              <a:rPr lang="bg-BG" dirty="0">
                <a:latin typeface="Times New Roman" pitchFamily="18" charset="0"/>
                <a:cs typeface="Times New Roman" pitchFamily="18" charset="0"/>
              </a:rPr>
              <a:t> техните </a:t>
            </a:r>
            <a:r>
              <a:rPr lang="en-AU" dirty="0" err="1">
                <a:latin typeface="Times New Roman" pitchFamily="18" charset="0"/>
                <a:cs typeface="Times New Roman" pitchFamily="18" charset="0"/>
              </a:rPr>
              <a:t>постиженията</a:t>
            </a:r>
            <a:r>
              <a:rPr lang="bg-BG" dirty="0">
                <a:latin typeface="Times New Roman" pitchFamily="18" charset="0"/>
                <a:cs typeface="Times New Roman" pitchFamily="18" charset="0"/>
              </a:rPr>
              <a:t>.</a:t>
            </a:r>
            <a:endParaRPr lang="en-US" dirty="0">
              <a:latin typeface="Times New Roman" pitchFamily="18" charset="0"/>
              <a:cs typeface="Times New Roman" pitchFamily="18" charset="0"/>
            </a:endParaRPr>
          </a:p>
          <a:p>
            <a:r>
              <a:rPr lang="ru-RU" dirty="0" err="1">
                <a:latin typeface="Times New Roman" pitchFamily="18" charset="0"/>
                <a:cs typeface="Times New Roman" pitchFamily="18" charset="0"/>
              </a:rPr>
              <a:t>Групови</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форми</a:t>
            </a:r>
            <a:r>
              <a:rPr lang="ru-RU" dirty="0">
                <a:latin typeface="Times New Roman" pitchFamily="18" charset="0"/>
                <a:cs typeface="Times New Roman" pitchFamily="18" charset="0"/>
              </a:rPr>
              <a:t> на </a:t>
            </a:r>
            <a:r>
              <a:rPr lang="ru-RU" dirty="0" err="1">
                <a:latin typeface="Times New Roman" pitchFamily="18" charset="0"/>
                <a:cs typeface="Times New Roman" pitchFamily="18" charset="0"/>
              </a:rPr>
              <a:t>сътрудничество</a:t>
            </a:r>
            <a:r>
              <a:rPr lang="ru-RU" dirty="0">
                <a:latin typeface="Times New Roman" pitchFamily="18" charset="0"/>
                <a:cs typeface="Times New Roman" pitchFamily="18" charset="0"/>
              </a:rPr>
              <a:t> с </a:t>
            </a:r>
            <a:r>
              <a:rPr lang="ru-RU" dirty="0" err="1">
                <a:latin typeface="Times New Roman" pitchFamily="18" charset="0"/>
                <a:cs typeface="Times New Roman" pitchFamily="18" charset="0"/>
              </a:rPr>
              <a:t>родителите</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бяха</a:t>
            </a:r>
            <a:r>
              <a:rPr lang="ru-RU" dirty="0">
                <a:latin typeface="Times New Roman" pitchFamily="18" charset="0"/>
                <a:cs typeface="Times New Roman" pitchFamily="18" charset="0"/>
              </a:rPr>
              <a:t>:</a:t>
            </a:r>
            <a:endParaRPr lang="en-US" dirty="0">
              <a:latin typeface="Times New Roman" pitchFamily="18" charset="0"/>
              <a:cs typeface="Times New Roman" pitchFamily="18" charset="0"/>
            </a:endParaRPr>
          </a:p>
          <a:p>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Срещи</a:t>
            </a:r>
            <a:r>
              <a:rPr lang="ru-RU" dirty="0">
                <a:latin typeface="Times New Roman" pitchFamily="18" charset="0"/>
                <a:cs typeface="Times New Roman" pitchFamily="18" charset="0"/>
              </a:rPr>
              <a:t> с </a:t>
            </a:r>
            <a:r>
              <a:rPr lang="ru-RU" dirty="0" err="1">
                <a:latin typeface="Times New Roman" pitchFamily="18" charset="0"/>
                <a:cs typeface="Times New Roman" pitchFamily="18" charset="0"/>
              </a:rPr>
              <a:t>родителите</a:t>
            </a:r>
            <a:endParaRPr lang="en-US" dirty="0">
              <a:latin typeface="Times New Roman" pitchFamily="18" charset="0"/>
              <a:cs typeface="Times New Roman" pitchFamily="18" charset="0"/>
            </a:endParaRPr>
          </a:p>
          <a:p>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Информационни</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табла</a:t>
            </a:r>
            <a:r>
              <a:rPr lang="ru-RU" dirty="0">
                <a:latin typeface="Times New Roman" pitchFamily="18" charset="0"/>
                <a:cs typeface="Times New Roman" pitchFamily="18" charset="0"/>
              </a:rPr>
              <a:t> за </a:t>
            </a:r>
            <a:r>
              <a:rPr lang="ru-RU" dirty="0" err="1">
                <a:latin typeface="Times New Roman" pitchFamily="18" charset="0"/>
                <a:cs typeface="Times New Roman" pitchFamily="18" charset="0"/>
              </a:rPr>
              <a:t>родителите</a:t>
            </a:r>
            <a:endParaRPr lang="en-US" dirty="0">
              <a:latin typeface="Times New Roman" pitchFamily="18" charset="0"/>
              <a:cs typeface="Times New Roman" pitchFamily="18" charset="0"/>
            </a:endParaRPr>
          </a:p>
          <a:p>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Празници</a:t>
            </a:r>
            <a:r>
              <a:rPr lang="ru-RU" dirty="0">
                <a:latin typeface="Times New Roman" pitchFamily="18" charset="0"/>
                <a:cs typeface="Times New Roman" pitchFamily="18" charset="0"/>
              </a:rPr>
              <a:t> и развлечения</a:t>
            </a:r>
            <a:endParaRPr lang="en-US" dirty="0">
              <a:latin typeface="Times New Roman" pitchFamily="18" charset="0"/>
              <a:cs typeface="Times New Roman" pitchFamily="18" charset="0"/>
            </a:endParaRPr>
          </a:p>
          <a:p>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Открити</a:t>
            </a:r>
            <a:r>
              <a:rPr lang="ru-RU" dirty="0">
                <a:latin typeface="Times New Roman" pitchFamily="18" charset="0"/>
                <a:cs typeface="Times New Roman" pitchFamily="18" charset="0"/>
              </a:rPr>
              <a:t> педагогически практики на </a:t>
            </a:r>
            <a:r>
              <a:rPr lang="ru-RU" dirty="0" smtClean="0">
                <a:latin typeface="Times New Roman" pitchFamily="18" charset="0"/>
                <a:cs typeface="Times New Roman" pitchFamily="18" charset="0"/>
              </a:rPr>
              <a:t>тема </a:t>
            </a:r>
            <a:r>
              <a:rPr lang="en-AU" dirty="0" smtClean="0">
                <a:latin typeface="Times New Roman" pitchFamily="18" charset="0"/>
                <a:cs typeface="Times New Roman" pitchFamily="18" charset="0"/>
              </a:rPr>
              <a:t>,,</a:t>
            </a:r>
            <a:r>
              <a:rPr lang="en-AU" dirty="0" err="1">
                <a:latin typeface="Times New Roman" pitchFamily="18" charset="0"/>
                <a:cs typeface="Times New Roman" pitchFamily="18" charset="0"/>
              </a:rPr>
              <a:t>Много</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мога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много</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знам</a:t>
            </a:r>
            <a:r>
              <a:rPr lang="en-AU" dirty="0">
                <a:latin typeface="Times New Roman" pitchFamily="18" charset="0"/>
                <a:cs typeface="Times New Roman" pitchFamily="18" charset="0"/>
              </a:rPr>
              <a:t>”</a:t>
            </a:r>
            <a:endParaRPr lang="en-US" dirty="0">
              <a:latin typeface="Times New Roman" pitchFamily="18" charset="0"/>
              <a:cs typeface="Times New Roman" pitchFamily="18" charset="0"/>
            </a:endParaRPr>
          </a:p>
          <a:p>
            <a:r>
              <a:rPr lang="ru-RU" dirty="0">
                <a:latin typeface="Times New Roman" pitchFamily="18" charset="0"/>
                <a:cs typeface="Times New Roman" pitchFamily="18" charset="0"/>
              </a:rPr>
              <a:t>• Участие на </a:t>
            </a:r>
            <a:r>
              <a:rPr lang="ru-RU" dirty="0" err="1">
                <a:latin typeface="Times New Roman" pitchFamily="18" charset="0"/>
                <a:cs typeface="Times New Roman" pitchFamily="18" charset="0"/>
              </a:rPr>
              <a:t>родителите</a:t>
            </a:r>
            <a:r>
              <a:rPr lang="ru-RU" dirty="0">
                <a:latin typeface="Times New Roman" pitchFamily="18" charset="0"/>
                <a:cs typeface="Times New Roman" pitchFamily="18" charset="0"/>
              </a:rPr>
              <a:t> в </a:t>
            </a:r>
            <a:r>
              <a:rPr lang="ru-RU" dirty="0" err="1">
                <a:latin typeface="Times New Roman" pitchFamily="18" charset="0"/>
                <a:cs typeface="Times New Roman" pitchFamily="18" charset="0"/>
              </a:rPr>
              <a:t>допълнителни</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форми</a:t>
            </a:r>
            <a:r>
              <a:rPr lang="ru-RU" dirty="0">
                <a:latin typeface="Times New Roman" pitchFamily="18" charset="0"/>
                <a:cs typeface="Times New Roman" pitchFamily="18" charset="0"/>
              </a:rPr>
              <a:t> на педагогическо взаимодействие- </a:t>
            </a:r>
            <a:r>
              <a:rPr lang="ru-RU" dirty="0" err="1">
                <a:latin typeface="Times New Roman" pitchFamily="18" charset="0"/>
                <a:cs typeface="Times New Roman" pitchFamily="18" charset="0"/>
              </a:rPr>
              <a:t>практикуми</a:t>
            </a:r>
            <a:r>
              <a:rPr lang="ru-RU" dirty="0">
                <a:latin typeface="Times New Roman" pitchFamily="18" charset="0"/>
                <a:cs typeface="Times New Roman" pitchFamily="18" charset="0"/>
              </a:rPr>
              <a:t> с </a:t>
            </a:r>
            <a:r>
              <a:rPr lang="ru-RU" dirty="0" err="1" smtClean="0">
                <a:latin typeface="Times New Roman" pitchFamily="18" charset="0"/>
                <a:cs typeface="Times New Roman" pitchFamily="18" charset="0"/>
              </a:rPr>
              <a:t>родителите</a:t>
            </a:r>
            <a:r>
              <a:rPr lang="ru-RU" dirty="0" smtClean="0">
                <a:latin typeface="Times New Roman" pitchFamily="18" charset="0"/>
                <a:cs typeface="Times New Roman" pitchFamily="18" charset="0"/>
              </a:rPr>
              <a:t> ,,</a:t>
            </a:r>
            <a:r>
              <a:rPr lang="ru-RU" dirty="0" err="1">
                <a:latin typeface="Times New Roman" pitchFamily="18" charset="0"/>
                <a:cs typeface="Times New Roman" pitchFamily="18" charset="0"/>
              </a:rPr>
              <a:t>Коледна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работилница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Шарен</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Великден</a:t>
            </a:r>
            <a:r>
              <a:rPr lang="ru-RU" dirty="0" smtClean="0">
                <a:latin typeface="Times New Roman" pitchFamily="18" charset="0"/>
                <a:cs typeface="Times New Roman" pitchFamily="18" charset="0"/>
              </a:rPr>
              <a:t>'‘, ,,</a:t>
            </a:r>
            <a:r>
              <a:rPr lang="bg-BG" dirty="0" smtClean="0">
                <a:latin typeface="Times New Roman" pitchFamily="18" charset="0"/>
                <a:cs typeface="Times New Roman" pitchFamily="18" charset="0"/>
              </a:rPr>
              <a:t>По </a:t>
            </a:r>
            <a:r>
              <a:rPr lang="bg-BG" dirty="0">
                <a:latin typeface="Times New Roman" pitchFamily="18" charset="0"/>
                <a:cs typeface="Times New Roman" pitchFamily="18" charset="0"/>
              </a:rPr>
              <a:t>рецептите на </a:t>
            </a:r>
            <a:r>
              <a:rPr lang="bg-BG" dirty="0" smtClean="0">
                <a:latin typeface="Times New Roman" pitchFamily="18" charset="0"/>
                <a:cs typeface="Times New Roman" pitchFamily="18" charset="0"/>
              </a:rPr>
              <a:t>баба“ </a:t>
            </a:r>
            <a:r>
              <a:rPr lang="bg-BG" dirty="0">
                <a:latin typeface="Times New Roman" pitchFamily="18" charset="0"/>
                <a:cs typeface="Times New Roman" pitchFamily="18" charset="0"/>
              </a:rPr>
              <a:t>и др.</a:t>
            </a:r>
            <a:r>
              <a:rPr lang="en-AU" dirty="0">
                <a:latin typeface="Times New Roman" pitchFamily="18" charset="0"/>
                <a:cs typeface="Times New Roman" pitchFamily="18" charset="0"/>
              </a:rPr>
              <a:t>      </a:t>
            </a:r>
            <a:endParaRPr lang="en-US" dirty="0">
              <a:latin typeface="Times New Roman" pitchFamily="18" charset="0"/>
              <a:cs typeface="Times New Roman" pitchFamily="18" charset="0"/>
            </a:endParaRPr>
          </a:p>
          <a:p>
            <a:r>
              <a:rPr lang="bg-BG" i="1" dirty="0"/>
              <a:t> </a:t>
            </a:r>
            <a:endParaRPr lang="en-US" dirty="0"/>
          </a:p>
        </p:txBody>
      </p:sp>
    </p:spTree>
    <p:extLst>
      <p:ext uri="{BB962C8B-B14F-4D97-AF65-F5344CB8AC3E}">
        <p14:creationId xmlns:p14="http://schemas.microsoft.com/office/powerpoint/2010/main" val="21168614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Картина 2">
            <a:extLst>
              <a:ext uri="{FF2B5EF4-FFF2-40B4-BE49-F238E27FC236}">
                <a16:creationId xmlns="" xmlns:a16="http://schemas.microsoft.com/office/drawing/2014/main" id="{39C970F5-4FB9-4B71-9491-C694CDF27E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Правоъгълник 1"/>
          <p:cNvSpPr/>
          <p:nvPr/>
        </p:nvSpPr>
        <p:spPr>
          <a:xfrm>
            <a:off x="179512" y="404664"/>
            <a:ext cx="8712968" cy="2308324"/>
          </a:xfrm>
          <a:prstGeom prst="rect">
            <a:avLst/>
          </a:prstGeom>
        </p:spPr>
        <p:txBody>
          <a:bodyPr wrap="square">
            <a:spAutoFit/>
          </a:bodyPr>
          <a:lstStyle/>
          <a:p>
            <a:pPr algn="just"/>
            <a:r>
              <a:rPr lang="bg-BG" dirty="0"/>
              <a:t> </a:t>
            </a:r>
            <a:r>
              <a:rPr lang="bg-BG" dirty="0">
                <a:latin typeface="Times New Roman" pitchFamily="18" charset="0"/>
                <a:cs typeface="Times New Roman" pitchFamily="18" charset="0"/>
              </a:rPr>
              <a:t>През учебната 2022/2023 г.</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децата</a:t>
            </a:r>
            <a:r>
              <a:rPr lang="en-AU" dirty="0">
                <a:latin typeface="Times New Roman" pitchFamily="18" charset="0"/>
                <a:cs typeface="Times New Roman" pitchFamily="18" charset="0"/>
              </a:rPr>
              <a:t> </a:t>
            </a:r>
            <a:r>
              <a:rPr lang="bg-BG" dirty="0">
                <a:latin typeface="Times New Roman" pitchFamily="18" charset="0"/>
                <a:cs typeface="Times New Roman" pitchFamily="18" charset="0"/>
              </a:rPr>
              <a:t>от детската градина </a:t>
            </a:r>
            <a:r>
              <a:rPr lang="en-AU" dirty="0" err="1">
                <a:latin typeface="Times New Roman" pitchFamily="18" charset="0"/>
                <a:cs typeface="Times New Roman" pitchFamily="18" charset="0"/>
              </a:rPr>
              <a:t>се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включиха</a:t>
            </a:r>
            <a:r>
              <a:rPr lang="en-AU" dirty="0">
                <a:latin typeface="Times New Roman" pitchFamily="18" charset="0"/>
                <a:cs typeface="Times New Roman" pitchFamily="18" charset="0"/>
              </a:rPr>
              <a:t> в </a:t>
            </a:r>
            <a:r>
              <a:rPr lang="en-AU" dirty="0" err="1">
                <a:latin typeface="Times New Roman" pitchFamily="18" charset="0"/>
                <a:cs typeface="Times New Roman" pitchFamily="18" charset="0"/>
              </a:rPr>
              <a:t>кампанията</a:t>
            </a:r>
            <a:r>
              <a:rPr lang="en-AU" dirty="0">
                <a:latin typeface="Times New Roman" pitchFamily="18" charset="0"/>
                <a:cs typeface="Times New Roman" pitchFamily="18" charset="0"/>
              </a:rPr>
              <a:t> </a:t>
            </a:r>
            <a:r>
              <a:rPr lang="en-AU" dirty="0" smtClean="0">
                <a:latin typeface="Times New Roman" pitchFamily="18" charset="0"/>
                <a:cs typeface="Times New Roman" pitchFamily="18" charset="0"/>
              </a:rPr>
              <a:t>„</a:t>
            </a:r>
            <a:r>
              <a:rPr lang="en-AU" dirty="0" err="1" smtClean="0">
                <a:latin typeface="Times New Roman" pitchFamily="18" charset="0"/>
                <a:cs typeface="Times New Roman" pitchFamily="18" charset="0"/>
              </a:rPr>
              <a:t>Послания</a:t>
            </a:r>
            <a:r>
              <a:rPr lang="en-AU" dirty="0" smtClean="0">
                <a:latin typeface="Times New Roman" pitchFamily="18" charset="0"/>
                <a:cs typeface="Times New Roman" pitchFamily="18" charset="0"/>
              </a:rPr>
              <a:t> </a:t>
            </a:r>
            <a:r>
              <a:rPr lang="en-AU" dirty="0" err="1">
                <a:latin typeface="Times New Roman" pitchFamily="18" charset="0"/>
                <a:cs typeface="Times New Roman" pitchFamily="18" charset="0"/>
              </a:rPr>
              <a:t>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есенния</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лист</a:t>
            </a:r>
            <a:r>
              <a:rPr lang="en-AU" dirty="0" smtClean="0">
                <a:latin typeface="Times New Roman" pitchFamily="18" charset="0"/>
                <a:cs typeface="Times New Roman" pitchFamily="18" charset="0"/>
              </a:rPr>
              <a:t>“, </a:t>
            </a:r>
            <a:r>
              <a:rPr lang="en-AU" dirty="0" err="1">
                <a:latin typeface="Times New Roman" pitchFamily="18" charset="0"/>
                <a:cs typeface="Times New Roman" pitchFamily="18" charset="0"/>
              </a:rPr>
              <a:t>която</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беше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организирана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съвместно</a:t>
            </a:r>
            <a:r>
              <a:rPr lang="en-AU" dirty="0">
                <a:latin typeface="Times New Roman" pitchFamily="18" charset="0"/>
                <a:cs typeface="Times New Roman" pitchFamily="18" charset="0"/>
              </a:rPr>
              <a:t> с МВР </a:t>
            </a:r>
            <a:r>
              <a:rPr lang="en-AU" dirty="0" err="1">
                <a:latin typeface="Times New Roman" pitchFamily="18" charset="0"/>
                <a:cs typeface="Times New Roman" pitchFamily="18" charset="0"/>
              </a:rPr>
              <a:t>град</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Кюстендил</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Децата</a:t>
            </a:r>
            <a:r>
              <a:rPr lang="en-AU" dirty="0">
                <a:latin typeface="Times New Roman" pitchFamily="18" charset="0"/>
                <a:cs typeface="Times New Roman" pitchFamily="18" charset="0"/>
              </a:rPr>
              <a:t> и </a:t>
            </a:r>
            <a:r>
              <a:rPr lang="en-AU" dirty="0" err="1">
                <a:latin typeface="Times New Roman" pitchFamily="18" charset="0"/>
                <a:cs typeface="Times New Roman" pitchFamily="18" charset="0"/>
              </a:rPr>
              <a:t>техните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учители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бяха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изработили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послания</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забавни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есенни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листа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Служители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a:t>
            </a:r>
            <a:r>
              <a:rPr lang="en-AU" dirty="0">
                <a:latin typeface="Times New Roman" pitchFamily="18" charset="0"/>
                <a:cs typeface="Times New Roman" pitchFamily="18" charset="0"/>
              </a:rPr>
              <a:t> МВР </a:t>
            </a:r>
            <a:r>
              <a:rPr lang="en-AU" dirty="0" err="1">
                <a:latin typeface="Times New Roman" pitchFamily="18" charset="0"/>
                <a:cs typeface="Times New Roman" pitchFamily="18" charset="0"/>
              </a:rPr>
              <a:t>спираха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автомобилите</a:t>
            </a:r>
            <a:r>
              <a:rPr lang="en-AU" dirty="0">
                <a:latin typeface="Times New Roman" pitchFamily="18" charset="0"/>
                <a:cs typeface="Times New Roman" pitchFamily="18" charset="0"/>
              </a:rPr>
              <a:t> и </a:t>
            </a:r>
            <a:r>
              <a:rPr lang="en-AU" dirty="0" err="1">
                <a:latin typeface="Times New Roman" pitchFamily="18" charset="0"/>
                <a:cs typeface="Times New Roman" pitchFamily="18" charset="0"/>
              </a:rPr>
              <a:t>водачите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получиха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посланията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от</a:t>
            </a:r>
            <a:r>
              <a:rPr lang="en-AU" dirty="0">
                <a:latin typeface="Times New Roman" pitchFamily="18" charset="0"/>
                <a:cs typeface="Times New Roman" pitchFamily="18" charset="0"/>
              </a:rPr>
              <a:t> </a:t>
            </a:r>
            <a:r>
              <a:rPr lang="en-AU" dirty="0" err="1" smtClean="0">
                <a:latin typeface="Times New Roman" pitchFamily="18" charset="0"/>
                <a:cs typeface="Times New Roman" pitchFamily="18" charset="0"/>
              </a:rPr>
              <a:t>децата</a:t>
            </a:r>
            <a:r>
              <a:rPr lang="en-AU" dirty="0" smtClean="0">
                <a:latin typeface="Times New Roman" pitchFamily="18" charset="0"/>
                <a:cs typeface="Times New Roman" pitchFamily="18" charset="0"/>
              </a:rPr>
              <a:t>.</a:t>
            </a:r>
            <a:r>
              <a:rPr lang="bg-BG" dirty="0" smtClean="0">
                <a:latin typeface="Times New Roman" pitchFamily="18" charset="0"/>
                <a:cs typeface="Times New Roman" pitchFamily="18" charset="0"/>
              </a:rPr>
              <a:t> </a:t>
            </a:r>
            <a:r>
              <a:rPr lang="en-AU" dirty="0" err="1" smtClean="0">
                <a:latin typeface="Times New Roman" pitchFamily="18" charset="0"/>
                <a:cs typeface="Times New Roman" pitchFamily="18" charset="0"/>
              </a:rPr>
              <a:t>Целта</a:t>
            </a:r>
            <a:r>
              <a:rPr lang="en-AU" dirty="0" smtClean="0">
                <a:latin typeface="Times New Roman" pitchFamily="18" charset="0"/>
                <a:cs typeface="Times New Roman" pitchFamily="18" charset="0"/>
              </a:rPr>
              <a:t> </a:t>
            </a:r>
            <a:r>
              <a:rPr lang="en-AU" dirty="0" err="1">
                <a:latin typeface="Times New Roman" pitchFamily="18" charset="0"/>
                <a:cs typeface="Times New Roman" pitchFamily="18" charset="0"/>
              </a:rPr>
              <a:t>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кампанията</a:t>
            </a:r>
            <a:r>
              <a:rPr lang="en-AU" dirty="0">
                <a:latin typeface="Times New Roman" pitchFamily="18" charset="0"/>
                <a:cs typeface="Times New Roman" pitchFamily="18" charset="0"/>
              </a:rPr>
              <a:t> </a:t>
            </a:r>
            <a:r>
              <a:rPr lang="bg-BG" dirty="0" err="1">
                <a:latin typeface="Times New Roman" pitchFamily="18" charset="0"/>
                <a:cs typeface="Times New Roman" pitchFamily="18" charset="0"/>
              </a:rPr>
              <a:t>беш</a:t>
            </a:r>
            <a:r>
              <a:rPr lang="en-AU" dirty="0">
                <a:latin typeface="Times New Roman" pitchFamily="18" charset="0"/>
                <a:cs typeface="Times New Roman" pitchFamily="18" charset="0"/>
              </a:rPr>
              <a:t>е </a:t>
            </a:r>
            <a:r>
              <a:rPr lang="en-AU" dirty="0" err="1">
                <a:latin typeface="Times New Roman" pitchFamily="18" charset="0"/>
                <a:cs typeface="Times New Roman" pitchFamily="18" charset="0"/>
              </a:rPr>
              <a:t>да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се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привлече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вниманието</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всички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участници</a:t>
            </a:r>
            <a:r>
              <a:rPr lang="en-AU" dirty="0">
                <a:latin typeface="Times New Roman" pitchFamily="18" charset="0"/>
                <a:cs typeface="Times New Roman" pitchFamily="18" charset="0"/>
              </a:rPr>
              <a:t> в </a:t>
            </a:r>
            <a:r>
              <a:rPr lang="en-AU" dirty="0" err="1">
                <a:latin typeface="Times New Roman" pitchFamily="18" charset="0"/>
                <a:cs typeface="Times New Roman" pitchFamily="18" charset="0"/>
              </a:rPr>
              <a:t>пътното</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движение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върху</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необходимостта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от</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спазване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всички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правила</a:t>
            </a:r>
            <a:r>
              <a:rPr lang="en-AU" dirty="0">
                <a:latin typeface="Times New Roman" pitchFamily="18" charset="0"/>
                <a:cs typeface="Times New Roman" pitchFamily="18" charset="0"/>
              </a:rPr>
              <a:t>.</a:t>
            </a:r>
            <a:endParaRPr lang="en-US" dirty="0">
              <a:latin typeface="Times New Roman" pitchFamily="18" charset="0"/>
              <a:cs typeface="Times New Roman" pitchFamily="18" charset="0"/>
            </a:endParaRPr>
          </a:p>
          <a:p>
            <a:r>
              <a:rPr lang="bg-BG" dirty="0">
                <a:latin typeface="Times New Roman" pitchFamily="18" charset="0"/>
                <a:cs typeface="Times New Roman" pitchFamily="18" charset="0"/>
              </a:rPr>
              <a:t> </a:t>
            </a:r>
            <a:endParaRPr lang="en-US" dirty="0">
              <a:latin typeface="Times New Roman" pitchFamily="18" charset="0"/>
              <a:cs typeface="Times New Roman" pitchFamily="18" charset="0"/>
            </a:endParaRPr>
          </a:p>
          <a:p>
            <a:r>
              <a:rPr lang="bg-BG" dirty="0">
                <a:latin typeface="Times New Roman" pitchFamily="18" charset="0"/>
                <a:cs typeface="Times New Roman" pitchFamily="18" charset="0"/>
              </a:rPr>
              <a:t>  </a:t>
            </a:r>
            <a:endParaRPr lang="en-US" dirty="0">
              <a:latin typeface="Times New Roman" pitchFamily="18" charset="0"/>
              <a:cs typeface="Times New Roman" pitchFamily="18" charset="0"/>
            </a:endParaRPr>
          </a:p>
        </p:txBody>
      </p:sp>
      <p:pic>
        <p:nvPicPr>
          <p:cNvPr id="5122" name="Picture 2" descr="https://www.dg-edelvais.com/images/2017-koleda/policaj-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083580"/>
            <a:ext cx="2234481" cy="223448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www.dg-edelvais.com/images/gallery/2022-karaj/tablo-0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4374133"/>
            <a:ext cx="2483768" cy="248376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s://www.dg-edelvais.com/images/gallery/2022-karaj/tablo-2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0230" y="2276872"/>
            <a:ext cx="2440428" cy="4338539"/>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s://www.dg-edelvais.com/images/2017-koleda/policaj-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56176" y="2591511"/>
            <a:ext cx="3030637" cy="3030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543218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Картина 2">
            <a:extLst>
              <a:ext uri="{FF2B5EF4-FFF2-40B4-BE49-F238E27FC236}">
                <a16:creationId xmlns="" xmlns:a16="http://schemas.microsoft.com/office/drawing/2014/main" id="{6F69E467-77A6-4368-9AD2-E893E54868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Правоъгълник 1"/>
          <p:cNvSpPr/>
          <p:nvPr/>
        </p:nvSpPr>
        <p:spPr>
          <a:xfrm>
            <a:off x="276672" y="145307"/>
            <a:ext cx="8712968" cy="2308324"/>
          </a:xfrm>
          <a:prstGeom prst="rect">
            <a:avLst/>
          </a:prstGeom>
        </p:spPr>
        <p:txBody>
          <a:bodyPr wrap="square">
            <a:spAutoFit/>
          </a:bodyPr>
          <a:lstStyle/>
          <a:p>
            <a:r>
              <a:rPr lang="bg-BG" dirty="0">
                <a:latin typeface="Times New Roman" pitchFamily="18" charset="0"/>
                <a:cs typeface="Times New Roman" pitchFamily="18" charset="0"/>
              </a:rPr>
              <a:t>На 21 ноември отбелязваме един от най-хубавите и светли празници в годината - Денят на християнското семейство.</a:t>
            </a:r>
            <a:br>
              <a:rPr lang="bg-BG" dirty="0">
                <a:latin typeface="Times New Roman" pitchFamily="18" charset="0"/>
                <a:cs typeface="Times New Roman" pitchFamily="18" charset="0"/>
              </a:rPr>
            </a:br>
            <a:r>
              <a:rPr lang="bg-BG" dirty="0">
                <a:latin typeface="Times New Roman" pitchFamily="18" charset="0"/>
                <a:cs typeface="Times New Roman" pitchFamily="18" charset="0"/>
              </a:rPr>
              <a:t>Преподавателите по религия госпожа Ивелина Николова и госпожа Христина Петрова, които със своя професионализъм и отношение към децата, за пореден път ги доближиха до християнските традиции и добродетели, като представиха пред тях вълнуваща презентация. Децата с огромен интерес слушаха библейския разказ за празника Въведение Богородично, разказваха за важните и значими лични семейни празници, изгледаха презентацията и се потопиха в магията на празника.</a:t>
            </a:r>
            <a:endParaRPr lang="en-US" dirty="0">
              <a:latin typeface="Times New Roman" pitchFamily="18" charset="0"/>
              <a:cs typeface="Times New Roman" pitchFamily="18" charset="0"/>
            </a:endParaRPr>
          </a:p>
        </p:txBody>
      </p:sp>
      <p:pic>
        <p:nvPicPr>
          <p:cNvPr id="6148" name="Picture 4" descr="https://www.dg-edelvais.com/images/gallery/2022-obich/obish-2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441230"/>
            <a:ext cx="2875862" cy="3834483"/>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s://www.dg-edelvais.com/images/gallery/2022-obich/obish-2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5599" y="2481730"/>
            <a:ext cx="2845488" cy="3793984"/>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ttps://www.dg-edelvais.com/images/gallery/2022-obich/obish-1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83422" y="2469494"/>
            <a:ext cx="2833464" cy="3777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91492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Картина 2">
            <a:extLst>
              <a:ext uri="{FF2B5EF4-FFF2-40B4-BE49-F238E27FC236}">
                <a16:creationId xmlns="" xmlns:a16="http://schemas.microsoft.com/office/drawing/2014/main" id="{39C970F5-4FB9-4B71-9491-C694CDF27E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Правоъгълник 1"/>
          <p:cNvSpPr/>
          <p:nvPr/>
        </p:nvSpPr>
        <p:spPr>
          <a:xfrm>
            <a:off x="294464" y="250447"/>
            <a:ext cx="8568952" cy="2308324"/>
          </a:xfrm>
          <a:prstGeom prst="rect">
            <a:avLst/>
          </a:prstGeom>
        </p:spPr>
        <p:txBody>
          <a:bodyPr wrap="square">
            <a:spAutoFit/>
          </a:bodyPr>
          <a:lstStyle/>
          <a:p>
            <a:pPr algn="just"/>
            <a:r>
              <a:rPr lang="bg-BG" dirty="0">
                <a:latin typeface="Times New Roman" pitchFamily="18" charset="0"/>
                <a:cs typeface="Times New Roman" pitchFamily="18" charset="0"/>
              </a:rPr>
              <a:t>Д</a:t>
            </a:r>
            <a:r>
              <a:rPr lang="en-AU" dirty="0" err="1">
                <a:latin typeface="Times New Roman" pitchFamily="18" charset="0"/>
                <a:cs typeface="Times New Roman" pitchFamily="18" charset="0"/>
              </a:rPr>
              <a:t>ецата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от</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група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Звънче</a:t>
            </a:r>
            <a:r>
              <a:rPr lang="en-AU" dirty="0">
                <a:latin typeface="Times New Roman" pitchFamily="18" charset="0"/>
                <a:cs typeface="Times New Roman" pitchFamily="18" charset="0"/>
              </a:rPr>
              <a:t>“</a:t>
            </a:r>
            <a:r>
              <a:rPr lang="bg-BG" dirty="0">
                <a:latin typeface="Times New Roman" pitchFamily="18" charset="0"/>
                <a:cs typeface="Times New Roman" pitchFamily="18" charset="0"/>
              </a:rPr>
              <a:t> и родителите </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засадиха</a:t>
            </a:r>
            <a:r>
              <a:rPr lang="en-AU" dirty="0">
                <a:latin typeface="Times New Roman" pitchFamily="18" charset="0"/>
                <a:cs typeface="Times New Roman" pitchFamily="18" charset="0"/>
              </a:rPr>
              <a:t> 10 </a:t>
            </a:r>
            <a:r>
              <a:rPr lang="en-AU" dirty="0" err="1">
                <a:latin typeface="Times New Roman" pitchFamily="18" charset="0"/>
                <a:cs typeface="Times New Roman" pitchFamily="18" charset="0"/>
              </a:rPr>
              <a:t>овощни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дръвчета</a:t>
            </a:r>
            <a:r>
              <a:rPr lang="en-AU" dirty="0">
                <a:latin typeface="Times New Roman" pitchFamily="18" charset="0"/>
                <a:cs typeface="Times New Roman" pitchFamily="18" charset="0"/>
              </a:rPr>
              <a:t> в </a:t>
            </a:r>
            <a:r>
              <a:rPr lang="en-AU" dirty="0" err="1">
                <a:latin typeface="Times New Roman" pitchFamily="18" charset="0"/>
                <a:cs typeface="Times New Roman" pitchFamily="18" charset="0"/>
              </a:rPr>
              <a:t>двора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детската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градина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Разкопаха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оплевиха</a:t>
            </a:r>
            <a:r>
              <a:rPr lang="en-AU" dirty="0">
                <a:latin typeface="Times New Roman" pitchFamily="18" charset="0"/>
                <a:cs typeface="Times New Roman" pitchFamily="18" charset="0"/>
              </a:rPr>
              <a:t> и </a:t>
            </a:r>
            <a:r>
              <a:rPr lang="en-AU" dirty="0" err="1">
                <a:latin typeface="Times New Roman" pitchFamily="18" charset="0"/>
                <a:cs typeface="Times New Roman" pitchFamily="18" charset="0"/>
              </a:rPr>
              <a:t>засадиха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нови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билки</a:t>
            </a:r>
            <a:r>
              <a:rPr lang="en-AU" dirty="0">
                <a:latin typeface="Times New Roman" pitchFamily="18" charset="0"/>
                <a:cs typeface="Times New Roman" pitchFamily="18" charset="0"/>
              </a:rPr>
              <a:t> в </a:t>
            </a:r>
            <a:r>
              <a:rPr lang="en-AU" dirty="0" err="1">
                <a:latin typeface="Times New Roman" pitchFamily="18" charset="0"/>
                <a:cs typeface="Times New Roman" pitchFamily="18" charset="0"/>
              </a:rPr>
              <a:t>билковата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градина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групата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По</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този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начин</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дадоха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своя</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принос</a:t>
            </a:r>
            <a:r>
              <a:rPr lang="en-AU" dirty="0">
                <a:latin typeface="Times New Roman" pitchFamily="18" charset="0"/>
                <a:cs typeface="Times New Roman" pitchFamily="18" charset="0"/>
              </a:rPr>
              <a:t> и </a:t>
            </a:r>
            <a:r>
              <a:rPr lang="en-AU" dirty="0" err="1">
                <a:latin typeface="Times New Roman" pitchFamily="18" charset="0"/>
                <a:cs typeface="Times New Roman" pitchFamily="18" charset="0"/>
              </a:rPr>
              <a:t>пример</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за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подражание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от</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близки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хора</a:t>
            </a:r>
            <a:r>
              <a:rPr lang="en-AU" dirty="0">
                <a:latin typeface="Times New Roman" pitchFamily="18" charset="0"/>
                <a:cs typeface="Times New Roman" pitchFamily="18" charset="0"/>
              </a:rPr>
              <a:t> и </a:t>
            </a:r>
            <a:r>
              <a:rPr lang="en-AU" dirty="0" err="1">
                <a:latin typeface="Times New Roman" pitchFamily="18" charset="0"/>
                <a:cs typeface="Times New Roman" pitchFamily="18" charset="0"/>
              </a:rPr>
              <a:t>семействата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си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Инициативата</a:t>
            </a:r>
            <a:r>
              <a:rPr lang="en-AU" dirty="0">
                <a:latin typeface="Times New Roman" pitchFamily="18" charset="0"/>
                <a:cs typeface="Times New Roman" pitchFamily="18" charset="0"/>
              </a:rPr>
              <a:t> е </a:t>
            </a:r>
            <a:r>
              <a:rPr lang="en-AU" dirty="0" err="1">
                <a:latin typeface="Times New Roman" pitchFamily="18" charset="0"/>
                <a:cs typeface="Times New Roman" pitchFamily="18" charset="0"/>
              </a:rPr>
              <a:t>по</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повод</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Деня</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Земята</a:t>
            </a:r>
            <a:r>
              <a:rPr lang="en-AU" dirty="0">
                <a:latin typeface="Times New Roman" pitchFamily="18" charset="0"/>
                <a:cs typeface="Times New Roman" pitchFamily="18" charset="0"/>
              </a:rPr>
              <a:t>- 22 </a:t>
            </a:r>
            <a:r>
              <a:rPr lang="en-AU" dirty="0" err="1">
                <a:latin typeface="Times New Roman" pitchFamily="18" charset="0"/>
                <a:cs typeface="Times New Roman" pitchFamily="18" charset="0"/>
              </a:rPr>
              <a:t>април</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Тази</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година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темата</a:t>
            </a:r>
            <a:r>
              <a:rPr lang="en-AU" dirty="0">
                <a:latin typeface="Times New Roman" pitchFamily="18" charset="0"/>
                <a:cs typeface="Times New Roman" pitchFamily="18" charset="0"/>
              </a:rPr>
              <a:t> е </a:t>
            </a:r>
            <a:r>
              <a:rPr lang="en-AU" dirty="0" smtClean="0">
                <a:latin typeface="Times New Roman" pitchFamily="18" charset="0"/>
                <a:cs typeface="Times New Roman" pitchFamily="18" charset="0"/>
              </a:rPr>
              <a:t>„</a:t>
            </a:r>
            <a:r>
              <a:rPr lang="en-AU" dirty="0" err="1" smtClean="0">
                <a:latin typeface="Times New Roman" pitchFamily="18" charset="0"/>
                <a:cs typeface="Times New Roman" pitchFamily="18" charset="0"/>
              </a:rPr>
              <a:t>Инвестираме</a:t>
            </a:r>
            <a:r>
              <a:rPr lang="en-AU" dirty="0" smtClean="0">
                <a:latin typeface="Times New Roman" pitchFamily="18" charset="0"/>
                <a:cs typeface="Times New Roman" pitchFamily="18" charset="0"/>
              </a:rPr>
              <a:t> </a:t>
            </a:r>
            <a:r>
              <a:rPr lang="en-AU" dirty="0">
                <a:latin typeface="Times New Roman" pitchFamily="18" charset="0"/>
                <a:cs typeface="Times New Roman" pitchFamily="18" charset="0"/>
              </a:rPr>
              <a:t>в </a:t>
            </a:r>
            <a:r>
              <a:rPr lang="en-AU" dirty="0" err="1">
                <a:latin typeface="Times New Roman" pitchFamily="18" charset="0"/>
                <a:cs typeface="Times New Roman" pitchFamily="18" charset="0"/>
              </a:rPr>
              <a:t>нашата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планета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което</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определя</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важността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посвещаването</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нашето</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време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ресурси</a:t>
            </a:r>
            <a:r>
              <a:rPr lang="en-AU" dirty="0">
                <a:latin typeface="Times New Roman" pitchFamily="18" charset="0"/>
                <a:cs typeface="Times New Roman" pitchFamily="18" charset="0"/>
              </a:rPr>
              <a:t> и </a:t>
            </a:r>
            <a:r>
              <a:rPr lang="en-AU" dirty="0" err="1">
                <a:latin typeface="Times New Roman" pitchFamily="18" charset="0"/>
                <a:cs typeface="Times New Roman" pitchFamily="18" charset="0"/>
              </a:rPr>
              <a:t>енергия</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за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справяне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проблемите</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околната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среда</a:t>
            </a:r>
            <a:r>
              <a:rPr lang="en-AU" dirty="0">
                <a:latin typeface="Times New Roman" pitchFamily="18" charset="0"/>
                <a:cs typeface="Times New Roman" pitchFamily="18" charset="0"/>
              </a:rPr>
              <a:t> и </a:t>
            </a:r>
            <a:r>
              <a:rPr lang="en-AU" dirty="0" err="1">
                <a:latin typeface="Times New Roman" pitchFamily="18" charset="0"/>
                <a:cs typeface="Times New Roman" pitchFamily="18" charset="0"/>
              </a:rPr>
              <a:t>изменението</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на</a:t>
            </a:r>
            <a:r>
              <a:rPr lang="en-AU" dirty="0">
                <a:latin typeface="Times New Roman" pitchFamily="18" charset="0"/>
                <a:cs typeface="Times New Roman" pitchFamily="18" charset="0"/>
              </a:rPr>
              <a:t> </a:t>
            </a:r>
            <a:r>
              <a:rPr lang="en-AU" dirty="0" err="1">
                <a:latin typeface="Times New Roman" pitchFamily="18" charset="0"/>
                <a:cs typeface="Times New Roman" pitchFamily="18" charset="0"/>
              </a:rPr>
              <a:t>климат</a:t>
            </a:r>
            <a:r>
              <a:rPr lang="bg-BG" dirty="0">
                <a:latin typeface="Times New Roman" pitchFamily="18" charset="0"/>
                <a:cs typeface="Times New Roman" pitchFamily="18" charset="0"/>
              </a:rPr>
              <a:t>а.</a:t>
            </a:r>
            <a:endParaRPr lang="en-US" dirty="0">
              <a:latin typeface="Times New Roman" pitchFamily="18" charset="0"/>
              <a:cs typeface="Times New Roman" pitchFamily="18" charset="0"/>
            </a:endParaRPr>
          </a:p>
          <a:p>
            <a:endParaRPr lang="en-US" dirty="0">
              <a:latin typeface="Times New Roman" pitchFamily="18" charset="0"/>
              <a:cs typeface="Times New Roman" pitchFamily="18" charset="0"/>
            </a:endParaRPr>
          </a:p>
        </p:txBody>
      </p:sp>
      <p:pic>
        <p:nvPicPr>
          <p:cNvPr id="7170" name="Picture 2" descr="https://www.dg-edelvais.com/images/gallery/2023-zasajdane/zasajdane-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208" y="2535557"/>
            <a:ext cx="2040607" cy="427352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s://www.dg-edelvais.com/images/gallery/2023-zasajdane/zasajdane-0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912" y="2519708"/>
            <a:ext cx="2040608" cy="4273523"/>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s://www.dg-edelvais.com/images/gallery/2023-zasajdane/zasajdane-0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52" y="2519709"/>
            <a:ext cx="2640754" cy="4273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488873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Картина 2">
            <a:extLst>
              <a:ext uri="{FF2B5EF4-FFF2-40B4-BE49-F238E27FC236}">
                <a16:creationId xmlns="" xmlns:a16="http://schemas.microsoft.com/office/drawing/2014/main" id="{39C970F5-4FB9-4B71-9491-C694CDF27E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Правоъгълник 3"/>
          <p:cNvSpPr/>
          <p:nvPr/>
        </p:nvSpPr>
        <p:spPr>
          <a:xfrm>
            <a:off x="287524" y="332656"/>
            <a:ext cx="8568952" cy="1477328"/>
          </a:xfrm>
          <a:prstGeom prst="rect">
            <a:avLst/>
          </a:prstGeom>
        </p:spPr>
        <p:txBody>
          <a:bodyPr wrap="square">
            <a:spAutoFit/>
          </a:bodyPr>
          <a:lstStyle/>
          <a:p>
            <a:r>
              <a:rPr lang="bg-BG" dirty="0" smtClean="0">
                <a:latin typeface="Times New Roman" pitchFamily="18" charset="0"/>
                <a:cs typeface="Times New Roman" pitchFamily="18" charset="0"/>
              </a:rPr>
              <a:t>   Празниците </a:t>
            </a:r>
            <a:r>
              <a:rPr lang="bg-BG" dirty="0">
                <a:latin typeface="Times New Roman" pitchFamily="18" charset="0"/>
                <a:cs typeface="Times New Roman" pitchFamily="18" charset="0"/>
              </a:rPr>
              <a:t>създаваха атмосфера, в която децата изпитваха удоволствие от общуването с другите. От голямо значение в някои групи бяха костюмите, декорите и реквизитът.</a:t>
            </a:r>
            <a:endParaRPr lang="en-US" dirty="0">
              <a:latin typeface="Times New Roman" pitchFamily="18" charset="0"/>
              <a:cs typeface="Times New Roman" pitchFamily="18" charset="0"/>
            </a:endParaRPr>
          </a:p>
          <a:p>
            <a:r>
              <a:rPr lang="bg-BG" dirty="0" smtClean="0">
                <a:latin typeface="Times New Roman" pitchFamily="18" charset="0"/>
                <a:cs typeface="Times New Roman" pitchFamily="18" charset="0"/>
              </a:rPr>
              <a:t>   През </a:t>
            </a:r>
            <a:r>
              <a:rPr lang="bg-BG" dirty="0">
                <a:latin typeface="Times New Roman" pitchFamily="18" charset="0"/>
                <a:cs typeface="Times New Roman" pitchFamily="18" charset="0"/>
              </a:rPr>
              <a:t>учебната 2022/2023 г. се реализира празничния календар в детската градина, съвместно с родителите на децата.</a:t>
            </a:r>
            <a:endParaRPr lang="en-US" dirty="0">
              <a:latin typeface="Times New Roman" pitchFamily="18" charset="0"/>
              <a:cs typeface="Times New Roman" pitchFamily="18" charset="0"/>
            </a:endParaRPr>
          </a:p>
        </p:txBody>
      </p:sp>
      <p:pic>
        <p:nvPicPr>
          <p:cNvPr id="8194" name="Picture 2" descr="https://www.dg-edelvais.com/images/gallery/2023-tanc/vesel-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3928" y="1628800"/>
            <a:ext cx="4120974" cy="2318048"/>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s://www.dg-edelvais.com/images/gallery/2023-tarjestvo/praznik-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37" y="1790687"/>
            <a:ext cx="2692373" cy="2692373"/>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s://www.dg-edelvais.com/images/gallery/2023-val6ebstvo/val6ebstvo-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0253" y="4221088"/>
            <a:ext cx="3429066" cy="2571800"/>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https://www.dg-edelvais.com/images/gallery/2023-bal/bal-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46510" y="4142184"/>
            <a:ext cx="2715816" cy="2715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807177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Картина 2">
            <a:extLst>
              <a:ext uri="{FF2B5EF4-FFF2-40B4-BE49-F238E27FC236}">
                <a16:creationId xmlns="" xmlns:a16="http://schemas.microsoft.com/office/drawing/2014/main" id="{39C970F5-4FB9-4B71-9491-C694CDF27E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Правоъгълник 1"/>
          <p:cNvSpPr/>
          <p:nvPr/>
        </p:nvSpPr>
        <p:spPr>
          <a:xfrm>
            <a:off x="224274" y="1052736"/>
            <a:ext cx="8496944" cy="5262979"/>
          </a:xfrm>
          <a:prstGeom prst="rect">
            <a:avLst/>
          </a:prstGeom>
        </p:spPr>
        <p:txBody>
          <a:bodyPr wrap="square">
            <a:spAutoFit/>
          </a:bodyPr>
          <a:lstStyle/>
          <a:p>
            <a:pPr algn="just"/>
            <a:r>
              <a:rPr lang="bg-BG" dirty="0" smtClean="0">
                <a:latin typeface="Times New Roman" pitchFamily="18" charset="0"/>
                <a:cs typeface="Times New Roman" pitchFamily="18" charset="0"/>
              </a:rPr>
              <a:t>    </a:t>
            </a:r>
            <a:r>
              <a:rPr lang="bg-BG" sz="2400" dirty="0" smtClean="0">
                <a:latin typeface="Times New Roman" pitchFamily="18" charset="0"/>
                <a:cs typeface="Times New Roman" pitchFamily="18" charset="0"/>
              </a:rPr>
              <a:t>Ефективността </a:t>
            </a:r>
            <a:r>
              <a:rPr lang="bg-BG" sz="2400" dirty="0">
                <a:latin typeface="Times New Roman" pitchFamily="18" charset="0"/>
                <a:cs typeface="Times New Roman" pitchFamily="18" charset="0"/>
              </a:rPr>
              <a:t>от предучилищната подготовка на децата е в пряка зависимост от създадената организация на </a:t>
            </a:r>
            <a:r>
              <a:rPr lang="bg-BG" sz="2400" dirty="0" smtClean="0">
                <a:latin typeface="Times New Roman" pitchFamily="18" charset="0"/>
                <a:cs typeface="Times New Roman" pitchFamily="18" charset="0"/>
              </a:rPr>
              <a:t>предметно- пространствената </a:t>
            </a:r>
            <a:r>
              <a:rPr lang="bg-BG" sz="2400" dirty="0">
                <a:latin typeface="Times New Roman" pitchFamily="18" charset="0"/>
                <a:cs typeface="Times New Roman" pitchFamily="18" charset="0"/>
              </a:rPr>
              <a:t>среда в детската градина. Беше провокирана инициативността и предприемчивостта на учителите за привличане на родителите като партньори на детската градина за гарантиране на комфортно пребиваване на децата в детската група. </a:t>
            </a:r>
            <a:r>
              <a:rPr lang="bg-BG" sz="2400" dirty="0" smtClean="0">
                <a:latin typeface="Times New Roman" pitchFamily="18" charset="0"/>
                <a:cs typeface="Times New Roman" pitchFamily="18" charset="0"/>
              </a:rPr>
              <a:t>Всяка </a:t>
            </a:r>
            <a:r>
              <a:rPr lang="bg-BG" sz="2400" dirty="0">
                <a:latin typeface="Times New Roman" pitchFamily="18" charset="0"/>
                <a:cs typeface="Times New Roman" pitchFamily="18" charset="0"/>
              </a:rPr>
              <a:t>група има своя специфика, съобразена с възрастовите особености на децата.</a:t>
            </a:r>
            <a:endParaRPr lang="en-US" sz="2400" dirty="0">
              <a:latin typeface="Times New Roman" pitchFamily="18" charset="0"/>
              <a:cs typeface="Times New Roman" pitchFamily="18" charset="0"/>
            </a:endParaRPr>
          </a:p>
          <a:p>
            <a:pPr algn="just"/>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Създа</a:t>
            </a:r>
            <a:r>
              <a:rPr lang="bg-BG" sz="2400" dirty="0">
                <a:latin typeface="Times New Roman" pitchFamily="18" charset="0"/>
                <a:cs typeface="Times New Roman" pitchFamily="18" charset="0"/>
              </a:rPr>
              <a:t>дени са</a:t>
            </a:r>
            <a:r>
              <a:rPr lang="ru-RU" sz="2400" dirty="0">
                <a:latin typeface="Times New Roman" pitchFamily="18" charset="0"/>
                <a:cs typeface="Times New Roman" pitchFamily="18" charset="0"/>
              </a:rPr>
              <a:t>  условия за </a:t>
            </a:r>
            <a:r>
              <a:rPr lang="ru-RU" sz="2400" dirty="0" err="1">
                <a:latin typeface="Times New Roman" pitchFamily="18" charset="0"/>
                <a:cs typeface="Times New Roman" pitchFamily="18" charset="0"/>
              </a:rPr>
              <a:t>оптимално</a:t>
            </a:r>
            <a:r>
              <a:rPr lang="ru-RU" sz="2400" dirty="0">
                <a:latin typeface="Times New Roman" pitchFamily="18" charset="0"/>
                <a:cs typeface="Times New Roman" pitchFamily="18" charset="0"/>
              </a:rPr>
              <a:t> </a:t>
            </a:r>
            <a:r>
              <a:rPr lang="ru-RU" sz="2400" dirty="0" err="1">
                <a:latin typeface="Times New Roman" pitchFamily="18" charset="0"/>
                <a:cs typeface="Times New Roman" pitchFamily="18" charset="0"/>
              </a:rPr>
              <a:t>функциониране</a:t>
            </a:r>
            <a:r>
              <a:rPr lang="ru-RU" sz="2400" dirty="0">
                <a:latin typeface="Times New Roman" pitchFamily="18" charset="0"/>
                <a:cs typeface="Times New Roman" pitchFamily="18" charset="0"/>
              </a:rPr>
              <a:t> на </a:t>
            </a:r>
            <a:r>
              <a:rPr lang="ru-RU" sz="2400" dirty="0" err="1">
                <a:latin typeface="Times New Roman" pitchFamily="18" charset="0"/>
                <a:cs typeface="Times New Roman" pitchFamily="18" charset="0"/>
              </a:rPr>
              <a:t>Обществения</a:t>
            </a:r>
            <a:r>
              <a:rPr lang="ru-RU" sz="2400" dirty="0">
                <a:latin typeface="Times New Roman" pitchFamily="18" charset="0"/>
                <a:cs typeface="Times New Roman" pitchFamily="18" charset="0"/>
              </a:rPr>
              <a:t> </a:t>
            </a:r>
            <a:r>
              <a:rPr lang="ru-RU" sz="2400" dirty="0" err="1">
                <a:latin typeface="Times New Roman" pitchFamily="18" charset="0"/>
                <a:cs typeface="Times New Roman" pitchFamily="18" charset="0"/>
              </a:rPr>
              <a:t>съвет</a:t>
            </a:r>
            <a:r>
              <a:rPr lang="ru-RU" sz="2400" dirty="0">
                <a:latin typeface="Times New Roman" pitchFamily="18" charset="0"/>
                <a:cs typeface="Times New Roman" pitchFamily="18" charset="0"/>
              </a:rPr>
              <a:t> и </a:t>
            </a:r>
            <a:r>
              <a:rPr lang="ru-RU" sz="2400" dirty="0" err="1">
                <a:latin typeface="Times New Roman" pitchFamily="18" charset="0"/>
                <a:cs typeface="Times New Roman" pitchFamily="18" charset="0"/>
              </a:rPr>
              <a:t>Настоятелството</a:t>
            </a:r>
            <a:r>
              <a:rPr lang="ru-RU" sz="2400" dirty="0">
                <a:latin typeface="Times New Roman" pitchFamily="18" charset="0"/>
                <a:cs typeface="Times New Roman" pitchFamily="18" charset="0"/>
              </a:rPr>
              <a:t>. </a:t>
            </a:r>
            <a:r>
              <a:rPr lang="ru-RU" sz="2400" dirty="0" err="1">
                <a:latin typeface="Times New Roman" pitchFamily="18" charset="0"/>
                <a:cs typeface="Times New Roman" pitchFamily="18" charset="0"/>
              </a:rPr>
              <a:t>Разработв</a:t>
            </a:r>
            <a:r>
              <a:rPr lang="bg-BG" sz="2400" dirty="0">
                <a:latin typeface="Times New Roman" pitchFamily="18" charset="0"/>
                <a:cs typeface="Times New Roman" pitchFamily="18" charset="0"/>
              </a:rPr>
              <a:t>ат се </a:t>
            </a:r>
            <a:r>
              <a:rPr lang="ru-RU" sz="2400" dirty="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образователни</a:t>
            </a:r>
            <a:r>
              <a:rPr lang="ru-RU" sz="2400" dirty="0" smtClean="0">
                <a:latin typeface="Times New Roman" pitchFamily="18" charset="0"/>
                <a:cs typeface="Times New Roman" pitchFamily="18" charset="0"/>
              </a:rPr>
              <a:t> </a:t>
            </a:r>
            <a:r>
              <a:rPr lang="ru-RU" sz="2400" dirty="0" err="1">
                <a:latin typeface="Times New Roman" pitchFamily="18" charset="0"/>
                <a:cs typeface="Times New Roman" pitchFamily="18" charset="0"/>
              </a:rPr>
              <a:t>проекти</a:t>
            </a:r>
            <a:r>
              <a:rPr lang="ru-RU" sz="2400" dirty="0">
                <a:latin typeface="Times New Roman" pitchFamily="18" charset="0"/>
                <a:cs typeface="Times New Roman" pitchFamily="18" charset="0"/>
              </a:rPr>
              <a:t>, </a:t>
            </a:r>
            <a:r>
              <a:rPr lang="ru-RU" sz="2400" dirty="0" err="1">
                <a:latin typeface="Times New Roman" pitchFamily="18" charset="0"/>
                <a:cs typeface="Times New Roman" pitchFamily="18" charset="0"/>
              </a:rPr>
              <a:t>пр</a:t>
            </a:r>
            <a:r>
              <a:rPr lang="bg-BG" sz="2400" dirty="0" err="1">
                <a:latin typeface="Times New Roman" pitchFamily="18" charset="0"/>
                <a:cs typeface="Times New Roman" pitchFamily="18" charset="0"/>
              </a:rPr>
              <a:t>авят</a:t>
            </a:r>
            <a:r>
              <a:rPr lang="bg-BG" sz="2400" dirty="0">
                <a:latin typeface="Times New Roman" pitchFamily="18" charset="0"/>
                <a:cs typeface="Times New Roman" pitchFamily="18" charset="0"/>
              </a:rPr>
              <a:t> се </a:t>
            </a:r>
            <a:r>
              <a:rPr lang="ru-RU" sz="2400" dirty="0">
                <a:latin typeface="Times New Roman" pitchFamily="18" charset="0"/>
                <a:cs typeface="Times New Roman" pitchFamily="18" charset="0"/>
              </a:rPr>
              <a:t>дарения с уча</a:t>
            </a:r>
            <a:r>
              <a:rPr lang="bg-BG" sz="2400" dirty="0">
                <a:latin typeface="Times New Roman" pitchFamily="18" charset="0"/>
                <a:cs typeface="Times New Roman" pitchFamily="18" charset="0"/>
              </a:rPr>
              <a:t>с</a:t>
            </a:r>
            <a:r>
              <a:rPr lang="ru-RU" sz="2400" dirty="0" err="1">
                <a:latin typeface="Times New Roman" pitchFamily="18" charset="0"/>
                <a:cs typeface="Times New Roman" pitchFamily="18" charset="0"/>
              </a:rPr>
              <a:t>тието</a:t>
            </a:r>
            <a:r>
              <a:rPr lang="ru-RU" sz="2400" dirty="0">
                <a:latin typeface="Times New Roman" pitchFamily="18" charset="0"/>
                <a:cs typeface="Times New Roman" pitchFamily="18" charset="0"/>
              </a:rPr>
              <a:t> на </a:t>
            </a:r>
            <a:r>
              <a:rPr lang="ru-RU" sz="2400" dirty="0" err="1">
                <a:latin typeface="Times New Roman" pitchFamily="18" charset="0"/>
                <a:cs typeface="Times New Roman" pitchFamily="18" charset="0"/>
              </a:rPr>
              <a:t>родителите</a:t>
            </a:r>
            <a:r>
              <a:rPr lang="bg-BG" sz="2400" dirty="0">
                <a:latin typeface="Times New Roman" pitchFamily="18" charset="0"/>
                <a:cs typeface="Times New Roman" pitchFamily="18" charset="0"/>
              </a:rPr>
              <a:t> с цел осигуряване н</a:t>
            </a:r>
            <a:r>
              <a:rPr lang="ru-RU" sz="2400" dirty="0">
                <a:latin typeface="Times New Roman" pitchFamily="18" charset="0"/>
                <a:cs typeface="Times New Roman" pitchFamily="18" charset="0"/>
              </a:rPr>
              <a:t>а </a:t>
            </a:r>
            <a:r>
              <a:rPr lang="ru-RU" sz="2400" dirty="0" err="1">
                <a:latin typeface="Times New Roman" pitchFamily="18" charset="0"/>
                <a:cs typeface="Times New Roman" pitchFamily="18" charset="0"/>
              </a:rPr>
              <a:t>допълнителни</a:t>
            </a:r>
            <a:r>
              <a:rPr lang="ru-RU" sz="2400" dirty="0">
                <a:latin typeface="Times New Roman" pitchFamily="18" charset="0"/>
                <a:cs typeface="Times New Roman" pitchFamily="18" charset="0"/>
              </a:rPr>
              <a:t> приходи</a:t>
            </a:r>
            <a:r>
              <a:rPr lang="bg-BG" sz="2400" dirty="0">
                <a:latin typeface="Times New Roman" pitchFamily="18" charset="0"/>
                <a:cs typeface="Times New Roman" pitchFamily="18" charset="0"/>
              </a:rPr>
              <a:t>. По този начин се о</a:t>
            </a:r>
            <a:r>
              <a:rPr lang="ru-RU" sz="2400" dirty="0" err="1">
                <a:latin typeface="Times New Roman" pitchFamily="18" charset="0"/>
                <a:cs typeface="Times New Roman" pitchFamily="18" charset="0"/>
              </a:rPr>
              <a:t>богатява</a:t>
            </a:r>
            <a:r>
              <a:rPr lang="ru-RU" sz="2400" dirty="0">
                <a:latin typeface="Times New Roman" pitchFamily="18" charset="0"/>
                <a:cs typeface="Times New Roman" pitchFamily="18" charset="0"/>
              </a:rPr>
              <a:t> и </a:t>
            </a:r>
            <a:r>
              <a:rPr lang="ru-RU" sz="2400" dirty="0" err="1">
                <a:latin typeface="Times New Roman" pitchFamily="18" charset="0"/>
                <a:cs typeface="Times New Roman" pitchFamily="18" charset="0"/>
              </a:rPr>
              <a:t>поддържа</a:t>
            </a:r>
            <a:r>
              <a:rPr lang="ru-RU" sz="2400" dirty="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материално</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техническата</a:t>
            </a:r>
            <a:r>
              <a:rPr lang="ru-RU" sz="2400" dirty="0" smtClean="0">
                <a:latin typeface="Times New Roman" pitchFamily="18" charset="0"/>
                <a:cs typeface="Times New Roman" pitchFamily="18" charset="0"/>
              </a:rPr>
              <a:t> база</a:t>
            </a:r>
            <a:r>
              <a:rPr lang="bg-BG" sz="2400" dirty="0" smtClean="0">
                <a:latin typeface="Times New Roman" pitchFamily="18" charset="0"/>
                <a:cs typeface="Times New Roman" pitchFamily="18" charset="0"/>
              </a:rPr>
              <a:t> </a:t>
            </a:r>
            <a:r>
              <a:rPr lang="bg-BG" sz="2400" dirty="0">
                <a:latin typeface="Times New Roman" pitchFamily="18" charset="0"/>
                <a:cs typeface="Times New Roman" pitchFamily="18" charset="0"/>
              </a:rPr>
              <a:t>и </a:t>
            </a:r>
            <a:r>
              <a:rPr lang="ru-RU" sz="2400" dirty="0" err="1">
                <a:latin typeface="Times New Roman" pitchFamily="18" charset="0"/>
                <a:cs typeface="Times New Roman" pitchFamily="18" charset="0"/>
              </a:rPr>
              <a:t>съвременен</a:t>
            </a:r>
            <a:r>
              <a:rPr lang="ru-RU" sz="2400" dirty="0">
                <a:latin typeface="Times New Roman" pitchFamily="18" charset="0"/>
                <a:cs typeface="Times New Roman" pitchFamily="18" charset="0"/>
              </a:rPr>
              <a:t> </a:t>
            </a:r>
            <a:r>
              <a:rPr lang="ru-RU" sz="2400" dirty="0" err="1">
                <a:latin typeface="Times New Roman" pitchFamily="18" charset="0"/>
                <a:cs typeface="Times New Roman" pitchFamily="18" charset="0"/>
              </a:rPr>
              <a:t>интериор</a:t>
            </a:r>
            <a:r>
              <a:rPr lang="ru-RU" sz="2400" dirty="0">
                <a:latin typeface="Times New Roman" pitchFamily="18" charset="0"/>
                <a:cs typeface="Times New Roman" pitchFamily="18" charset="0"/>
              </a:rPr>
              <a:t> в </a:t>
            </a:r>
            <a:r>
              <a:rPr lang="ru-RU" sz="2400" dirty="0" err="1">
                <a:latin typeface="Times New Roman" pitchFamily="18" charset="0"/>
                <a:cs typeface="Times New Roman" pitchFamily="18" charset="0"/>
              </a:rPr>
              <a:t>занималните</a:t>
            </a:r>
            <a:r>
              <a:rPr lang="ru-RU" sz="2400" dirty="0">
                <a:latin typeface="Times New Roman" pitchFamily="18" charset="0"/>
                <a:cs typeface="Times New Roman" pitchFamily="18" charset="0"/>
              </a:rPr>
              <a:t> и </a:t>
            </a:r>
            <a:r>
              <a:rPr lang="ru-RU" sz="2400" dirty="0" err="1">
                <a:latin typeface="Times New Roman" pitchFamily="18" charset="0"/>
                <a:cs typeface="Times New Roman" pitchFamily="18" charset="0"/>
              </a:rPr>
              <a:t>дворовете</a:t>
            </a:r>
            <a:r>
              <a:rPr lang="ru-RU" sz="2400" dirty="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97853843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Картина 2">
            <a:extLst>
              <a:ext uri="{FF2B5EF4-FFF2-40B4-BE49-F238E27FC236}">
                <a16:creationId xmlns="" xmlns:a16="http://schemas.microsoft.com/office/drawing/2014/main" id="{39C970F5-4FB9-4B71-9491-C694CDF27E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384"/>
            <a:ext cx="9144000" cy="6885384"/>
          </a:xfrm>
          <a:prstGeom prst="rect">
            <a:avLst/>
          </a:prstGeom>
        </p:spPr>
      </p:pic>
      <p:sp>
        <p:nvSpPr>
          <p:cNvPr id="2" name="Правоъгълник 1"/>
          <p:cNvSpPr/>
          <p:nvPr/>
        </p:nvSpPr>
        <p:spPr>
          <a:xfrm>
            <a:off x="179512" y="117693"/>
            <a:ext cx="8784976" cy="6740307"/>
          </a:xfrm>
          <a:prstGeom prst="rect">
            <a:avLst/>
          </a:prstGeom>
        </p:spPr>
        <p:txBody>
          <a:bodyPr wrap="square">
            <a:spAutoFit/>
          </a:bodyPr>
          <a:lstStyle/>
          <a:p>
            <a:r>
              <a:rPr lang="bg-BG" dirty="0">
                <a:latin typeface="Times New Roman" pitchFamily="18" charset="0"/>
                <a:cs typeface="Times New Roman" pitchFamily="18" charset="0"/>
              </a:rPr>
              <a:t> </a:t>
            </a:r>
            <a:endParaRPr lang="bg-BG" dirty="0">
              <a:latin typeface="Times New Roman" pitchFamily="18" charset="0"/>
              <a:cs typeface="Times New Roman" pitchFamily="18" charset="0"/>
            </a:endParaRPr>
          </a:p>
          <a:p>
            <a:endParaRPr lang="bg-BG" dirty="0" smtClean="0">
              <a:latin typeface="Times New Roman" pitchFamily="18" charset="0"/>
              <a:cs typeface="Times New Roman" pitchFamily="18" charset="0"/>
            </a:endParaRPr>
          </a:p>
          <a:p>
            <a:r>
              <a:rPr lang="bg-BG" sz="2400" dirty="0" smtClean="0">
                <a:latin typeface="Times New Roman" pitchFamily="18" charset="0"/>
                <a:cs typeface="Times New Roman" pitchFamily="18" charset="0"/>
              </a:rPr>
              <a:t>    В ДГ „Еделвайс“ д</a:t>
            </a:r>
            <a:r>
              <a:rPr lang="en-AU" sz="2400" dirty="0" err="1" smtClean="0">
                <a:latin typeface="Times New Roman" pitchFamily="18" charset="0"/>
                <a:cs typeface="Times New Roman" pitchFamily="18" charset="0"/>
              </a:rPr>
              <a:t>ецата</a:t>
            </a:r>
            <a:r>
              <a:rPr lang="en-AU" sz="2400" dirty="0" smtClean="0">
                <a:latin typeface="Times New Roman" pitchFamily="18" charset="0"/>
                <a:cs typeface="Times New Roman" pitchFamily="18" charset="0"/>
              </a:rPr>
              <a:t> </a:t>
            </a:r>
            <a:r>
              <a:rPr lang="bg-BG" sz="2400" dirty="0" smtClean="0">
                <a:latin typeface="Times New Roman" pitchFamily="18" charset="0"/>
                <a:cs typeface="Times New Roman" pitchFamily="18" charset="0"/>
              </a:rPr>
              <a:t>са </a:t>
            </a:r>
            <a:r>
              <a:rPr lang="en-AU" sz="2400" dirty="0" smtClean="0">
                <a:latin typeface="Times New Roman" pitchFamily="18" charset="0"/>
                <a:cs typeface="Times New Roman" pitchFamily="18" charset="0"/>
              </a:rPr>
              <a:t>в </a:t>
            </a:r>
            <a:r>
              <a:rPr lang="en-AU" sz="2400" dirty="0" err="1">
                <a:latin typeface="Times New Roman" pitchFamily="18" charset="0"/>
                <a:cs typeface="Times New Roman" pitchFamily="18" charset="0"/>
              </a:rPr>
              <a:t>центъра</a:t>
            </a:r>
            <a:r>
              <a:rPr lang="en-AU" sz="2400" dirty="0">
                <a:latin typeface="Times New Roman" pitchFamily="18" charset="0"/>
                <a:cs typeface="Times New Roman" pitchFamily="18" charset="0"/>
              </a:rPr>
              <a:t> </a:t>
            </a:r>
            <a:r>
              <a:rPr lang="en-AU" sz="2400" dirty="0" err="1">
                <a:latin typeface="Times New Roman" pitchFamily="18" charset="0"/>
                <a:cs typeface="Times New Roman" pitchFamily="18" charset="0"/>
              </a:rPr>
              <a:t>на</a:t>
            </a:r>
            <a:r>
              <a:rPr lang="en-AU" sz="2400" dirty="0">
                <a:latin typeface="Times New Roman" pitchFamily="18" charset="0"/>
                <a:cs typeface="Times New Roman" pitchFamily="18" charset="0"/>
              </a:rPr>
              <a:t> </a:t>
            </a:r>
            <a:r>
              <a:rPr lang="en-AU" sz="2400" dirty="0" err="1">
                <a:latin typeface="Times New Roman" pitchFamily="18" charset="0"/>
                <a:cs typeface="Times New Roman" pitchFamily="18" charset="0"/>
              </a:rPr>
              <a:t>образователния</a:t>
            </a:r>
            <a:r>
              <a:rPr lang="en-AU" sz="2400" dirty="0">
                <a:latin typeface="Times New Roman" pitchFamily="18" charset="0"/>
                <a:cs typeface="Times New Roman" pitchFamily="18" charset="0"/>
              </a:rPr>
              <a:t> </a:t>
            </a:r>
            <a:r>
              <a:rPr lang="en-AU" sz="2400" dirty="0" err="1">
                <a:latin typeface="Times New Roman" pitchFamily="18" charset="0"/>
                <a:cs typeface="Times New Roman" pitchFamily="18" charset="0"/>
              </a:rPr>
              <a:t>процес</a:t>
            </a:r>
            <a:r>
              <a:rPr lang="en-AU" sz="2400" dirty="0">
                <a:latin typeface="Times New Roman" pitchFamily="18" charset="0"/>
                <a:cs typeface="Times New Roman" pitchFamily="18" charset="0"/>
              </a:rPr>
              <a:t>.</a:t>
            </a:r>
            <a:endParaRPr lang="en-US" sz="2400" dirty="0">
              <a:latin typeface="Times New Roman" pitchFamily="18" charset="0"/>
              <a:cs typeface="Times New Roman" pitchFamily="18" charset="0"/>
            </a:endParaRPr>
          </a:p>
          <a:p>
            <a:pPr algn="just"/>
            <a:r>
              <a:rPr lang="bg-BG" sz="2400" dirty="0">
                <a:latin typeface="Times New Roman" pitchFamily="18" charset="0"/>
                <a:cs typeface="Times New Roman" pitchFamily="18" charset="0"/>
              </a:rPr>
              <a:t>Детската градина осигурява условия за </a:t>
            </a:r>
            <a:r>
              <a:rPr lang="bg-BG" sz="2400" dirty="0" smtClean="0">
                <a:latin typeface="Times New Roman" pitchFamily="18" charset="0"/>
                <a:cs typeface="Times New Roman" pitchFamily="18" charset="0"/>
              </a:rPr>
              <a:t>физическо, познавателно, езиково,  социално, емоционално </a:t>
            </a:r>
            <a:r>
              <a:rPr lang="bg-BG" sz="2400" dirty="0">
                <a:latin typeface="Times New Roman" pitchFamily="18" charset="0"/>
                <a:cs typeface="Times New Roman" pitchFamily="18" charset="0"/>
              </a:rPr>
              <a:t>и </a:t>
            </a:r>
            <a:r>
              <a:rPr lang="bg-BG" sz="2400" dirty="0" smtClean="0">
                <a:latin typeface="Times New Roman" pitchFamily="18" charset="0"/>
                <a:cs typeface="Times New Roman" pitchFamily="18" charset="0"/>
              </a:rPr>
              <a:t>творческо </a:t>
            </a:r>
            <a:r>
              <a:rPr lang="bg-BG" sz="2400" dirty="0">
                <a:latin typeface="Times New Roman" pitchFamily="18" charset="0"/>
                <a:cs typeface="Times New Roman" pitchFamily="18" charset="0"/>
              </a:rPr>
              <a:t>развитие на децата, отчитайки значението на играта в процеса на педагогическото взаимодействие.</a:t>
            </a:r>
            <a:endParaRPr lang="en-US" sz="2400" dirty="0">
              <a:latin typeface="Times New Roman" pitchFamily="18" charset="0"/>
              <a:cs typeface="Times New Roman" pitchFamily="18" charset="0"/>
            </a:endParaRPr>
          </a:p>
          <a:p>
            <a:pPr algn="just"/>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Детската</a:t>
            </a:r>
            <a:r>
              <a:rPr lang="ru-RU" sz="2400" dirty="0" smtClean="0">
                <a:latin typeface="Times New Roman" pitchFamily="18" charset="0"/>
                <a:cs typeface="Times New Roman" pitchFamily="18" charset="0"/>
              </a:rPr>
              <a:t> </a:t>
            </a:r>
            <a:r>
              <a:rPr lang="ru-RU" sz="2400" dirty="0">
                <a:latin typeface="Times New Roman" pitchFamily="18" charset="0"/>
                <a:cs typeface="Times New Roman" pitchFamily="18" charset="0"/>
              </a:rPr>
              <a:t>градина </a:t>
            </a:r>
            <a:r>
              <a:rPr lang="ru-RU" sz="2400" dirty="0" err="1">
                <a:latin typeface="Times New Roman" pitchFamily="18" charset="0"/>
                <a:cs typeface="Times New Roman" pitchFamily="18" charset="0"/>
              </a:rPr>
              <a:t>изпълнява</a:t>
            </a:r>
            <a:r>
              <a:rPr lang="ru-RU" sz="2400" dirty="0">
                <a:latin typeface="Times New Roman" pitchFamily="18" charset="0"/>
                <a:cs typeface="Times New Roman" pitchFamily="18" charset="0"/>
              </a:rPr>
              <a:t> </a:t>
            </a:r>
            <a:r>
              <a:rPr lang="ru-RU" sz="2400" dirty="0" err="1">
                <a:latin typeface="Times New Roman" pitchFamily="18" charset="0"/>
                <a:cs typeface="Times New Roman" pitchFamily="18" charset="0"/>
              </a:rPr>
              <a:t>основната</a:t>
            </a:r>
            <a:r>
              <a:rPr lang="ru-RU" sz="2400" dirty="0">
                <a:latin typeface="Times New Roman" pitchFamily="18" charset="0"/>
                <a:cs typeface="Times New Roman" pitchFamily="18" charset="0"/>
              </a:rPr>
              <a:t> си цел и е необходимо да </a:t>
            </a:r>
            <a:r>
              <a:rPr lang="ru-RU" sz="2400" dirty="0" err="1">
                <a:latin typeface="Times New Roman" pitchFamily="18" charset="0"/>
                <a:cs typeface="Times New Roman" pitchFamily="18" charset="0"/>
              </a:rPr>
              <a:t>продължи</a:t>
            </a:r>
            <a:r>
              <a:rPr lang="ru-RU" sz="2400" dirty="0">
                <a:latin typeface="Times New Roman" pitchFamily="18" charset="0"/>
                <a:cs typeface="Times New Roman" pitchFamily="18" charset="0"/>
              </a:rPr>
              <a:t> да се </a:t>
            </a:r>
            <a:r>
              <a:rPr lang="ru-RU" sz="2400" dirty="0" err="1">
                <a:latin typeface="Times New Roman" pitchFamily="18" charset="0"/>
                <a:cs typeface="Times New Roman" pitchFamily="18" charset="0"/>
              </a:rPr>
              <a:t>утвърждава</a:t>
            </a:r>
            <a:r>
              <a:rPr lang="ru-RU" sz="2400" dirty="0">
                <a:latin typeface="Times New Roman" pitchFamily="18" charset="0"/>
                <a:cs typeface="Times New Roman" pitchFamily="18" charset="0"/>
              </a:rPr>
              <a:t> </a:t>
            </a:r>
            <a:r>
              <a:rPr lang="ru-RU" sz="2400" dirty="0" err="1">
                <a:latin typeface="Times New Roman" pitchFamily="18" charset="0"/>
                <a:cs typeface="Times New Roman" pitchFamily="18" charset="0"/>
              </a:rPr>
              <a:t>като</a:t>
            </a:r>
            <a:r>
              <a:rPr lang="ru-RU" sz="2400" dirty="0">
                <a:latin typeface="Times New Roman" pitchFamily="18" charset="0"/>
                <a:cs typeface="Times New Roman" pitchFamily="18" charset="0"/>
              </a:rPr>
              <a:t> институция, </a:t>
            </a:r>
            <a:r>
              <a:rPr lang="ru-RU" sz="2400" dirty="0" err="1">
                <a:latin typeface="Times New Roman" pitchFamily="18" charset="0"/>
                <a:cs typeface="Times New Roman" pitchFamily="18" charset="0"/>
              </a:rPr>
              <a:t>предоставяща</a:t>
            </a:r>
            <a:r>
              <a:rPr lang="ru-RU" sz="2400" dirty="0">
                <a:latin typeface="Times New Roman" pitchFamily="18" charset="0"/>
                <a:cs typeface="Times New Roman" pitchFamily="18" charset="0"/>
              </a:rPr>
              <a:t> </a:t>
            </a:r>
            <a:r>
              <a:rPr lang="ru-RU" sz="2400" dirty="0" err="1">
                <a:latin typeface="Times New Roman" pitchFamily="18" charset="0"/>
                <a:cs typeface="Times New Roman" pitchFamily="18" charset="0"/>
              </a:rPr>
              <a:t>социална</a:t>
            </a:r>
            <a:r>
              <a:rPr lang="ru-RU" sz="2400" dirty="0">
                <a:latin typeface="Times New Roman" pitchFamily="18" charset="0"/>
                <a:cs typeface="Times New Roman" pitchFamily="18" charset="0"/>
              </a:rPr>
              <a:t> услуга в интерес на </a:t>
            </a:r>
            <a:r>
              <a:rPr lang="ru-RU" sz="2400" dirty="0" err="1">
                <a:latin typeface="Times New Roman" pitchFamily="18" charset="0"/>
                <a:cs typeface="Times New Roman" pitchFamily="18" charset="0"/>
              </a:rPr>
              <a:t>родителите</a:t>
            </a:r>
            <a:r>
              <a:rPr lang="ru-RU" sz="2400" dirty="0">
                <a:latin typeface="Times New Roman" pitchFamily="18" charset="0"/>
                <a:cs typeface="Times New Roman" pitchFamily="18" charset="0"/>
              </a:rPr>
              <a:t>, да се </a:t>
            </a:r>
            <a:r>
              <a:rPr lang="ru-RU" sz="2400" dirty="0" err="1">
                <a:latin typeface="Times New Roman" pitchFamily="18" charset="0"/>
                <a:cs typeface="Times New Roman" pitchFamily="18" charset="0"/>
              </a:rPr>
              <a:t>задълбочава</a:t>
            </a:r>
            <a:r>
              <a:rPr lang="ru-RU" sz="2400" dirty="0">
                <a:latin typeface="Times New Roman" pitchFamily="18" charset="0"/>
                <a:cs typeface="Times New Roman" pitchFamily="18" charset="0"/>
              </a:rPr>
              <a:t> </a:t>
            </a:r>
            <a:r>
              <a:rPr lang="ru-RU" sz="2400" dirty="0" err="1" smtClean="0">
                <a:latin typeface="Times New Roman" pitchFamily="18" charset="0"/>
                <a:cs typeface="Times New Roman" pitchFamily="18" charset="0"/>
              </a:rPr>
              <a:t>сътрудничеството</a:t>
            </a:r>
            <a:r>
              <a:rPr lang="ru-RU" sz="2400" dirty="0" smtClean="0">
                <a:latin typeface="Times New Roman" pitchFamily="18" charset="0"/>
                <a:cs typeface="Times New Roman" pitchFamily="18" charset="0"/>
              </a:rPr>
              <a:t> </a:t>
            </a:r>
            <a:r>
              <a:rPr lang="ru-RU" sz="2400" dirty="0">
                <a:latin typeface="Times New Roman" pitchFamily="18" charset="0"/>
                <a:cs typeface="Times New Roman" pitchFamily="18" charset="0"/>
              </a:rPr>
              <a:t>между </a:t>
            </a:r>
            <a:r>
              <a:rPr lang="ru-RU" sz="2400" dirty="0" err="1" smtClean="0">
                <a:latin typeface="Times New Roman" pitchFamily="18" charset="0"/>
                <a:cs typeface="Times New Roman" pitchFamily="18" charset="0"/>
              </a:rPr>
              <a:t>участниците</a:t>
            </a:r>
            <a:r>
              <a:rPr lang="ru-RU" sz="2400" dirty="0" smtClean="0">
                <a:latin typeface="Times New Roman" pitchFamily="18" charset="0"/>
                <a:cs typeface="Times New Roman" pitchFamily="18" charset="0"/>
              </a:rPr>
              <a:t> </a:t>
            </a:r>
            <a:r>
              <a:rPr lang="ru-RU" sz="2400" dirty="0">
                <a:latin typeface="Times New Roman" pitchFamily="18" charset="0"/>
                <a:cs typeface="Times New Roman" pitchFamily="18" charset="0"/>
              </a:rPr>
              <a:t>в </a:t>
            </a:r>
            <a:r>
              <a:rPr lang="ru-RU" sz="2400" dirty="0" err="1">
                <a:latin typeface="Times New Roman" pitchFamily="18" charset="0"/>
                <a:cs typeface="Times New Roman" pitchFamily="18" charset="0"/>
              </a:rPr>
              <a:t>процеса</a:t>
            </a:r>
            <a:r>
              <a:rPr lang="ru-RU" sz="2400" dirty="0">
                <a:latin typeface="Times New Roman" pitchFamily="18" charset="0"/>
                <a:cs typeface="Times New Roman" pitchFamily="18" charset="0"/>
              </a:rPr>
              <a:t> на </a:t>
            </a:r>
            <a:r>
              <a:rPr lang="ru-RU" sz="2400" dirty="0" err="1">
                <a:latin typeface="Times New Roman" pitchFamily="18" charset="0"/>
                <a:cs typeface="Times New Roman" pitchFamily="18" charset="0"/>
              </a:rPr>
              <a:t>предучилищното</a:t>
            </a:r>
            <a:r>
              <a:rPr lang="ru-RU" sz="2400" dirty="0">
                <a:latin typeface="Times New Roman" pitchFamily="18" charset="0"/>
                <a:cs typeface="Times New Roman" pitchFamily="18" charset="0"/>
              </a:rPr>
              <a:t> образование и </a:t>
            </a:r>
            <a:r>
              <a:rPr lang="ru-RU" sz="2400" dirty="0" err="1">
                <a:latin typeface="Times New Roman" pitchFamily="18" charset="0"/>
                <a:cs typeface="Times New Roman" pitchFamily="18" charset="0"/>
              </a:rPr>
              <a:t>усъвършенстване</a:t>
            </a:r>
            <a:r>
              <a:rPr lang="ru-RU" sz="2400" dirty="0">
                <a:latin typeface="Times New Roman" pitchFamily="18" charset="0"/>
                <a:cs typeface="Times New Roman" pitchFamily="18" charset="0"/>
              </a:rPr>
              <a:t> </a:t>
            </a:r>
            <a:r>
              <a:rPr lang="ru-RU" sz="2400" dirty="0" err="1">
                <a:latin typeface="Times New Roman" pitchFamily="18" charset="0"/>
                <a:cs typeface="Times New Roman" pitchFamily="18" charset="0"/>
              </a:rPr>
              <a:t>качеството</a:t>
            </a:r>
            <a:r>
              <a:rPr lang="ru-RU" sz="2400" dirty="0">
                <a:latin typeface="Times New Roman" pitchFamily="18" charset="0"/>
                <a:cs typeface="Times New Roman" pitchFamily="18" charset="0"/>
              </a:rPr>
              <a:t> на работа в </a:t>
            </a:r>
            <a:r>
              <a:rPr lang="ru-RU" sz="2400" dirty="0" err="1">
                <a:latin typeface="Times New Roman" pitchFamily="18" charset="0"/>
                <a:cs typeface="Times New Roman" pitchFamily="18" charset="0"/>
              </a:rPr>
              <a:t>самата</a:t>
            </a:r>
            <a:r>
              <a:rPr lang="ru-RU" sz="2400" dirty="0">
                <a:latin typeface="Times New Roman" pitchFamily="18" charset="0"/>
                <a:cs typeface="Times New Roman" pitchFamily="18" charset="0"/>
              </a:rPr>
              <a:t> </a:t>
            </a:r>
            <a:r>
              <a:rPr lang="ru-RU" sz="2400" dirty="0" err="1">
                <a:latin typeface="Times New Roman" pitchFamily="18" charset="0"/>
                <a:cs typeface="Times New Roman" pitchFamily="18" charset="0"/>
              </a:rPr>
              <a:t>детска</a:t>
            </a:r>
            <a:r>
              <a:rPr lang="ru-RU" sz="2400" dirty="0">
                <a:latin typeface="Times New Roman" pitchFamily="18" charset="0"/>
                <a:cs typeface="Times New Roman" pitchFamily="18" charset="0"/>
              </a:rPr>
              <a:t> градина</a:t>
            </a:r>
            <a:r>
              <a:rPr lang="ru-RU" sz="2400" dirty="0" smtClean="0">
                <a:latin typeface="Times New Roman" pitchFamily="18" charset="0"/>
                <a:cs typeface="Times New Roman" pitchFamily="18" charset="0"/>
              </a:rPr>
              <a:t>.</a:t>
            </a:r>
          </a:p>
          <a:p>
            <a:pPr algn="just"/>
            <a:endParaRPr lang="en-US" sz="2400" dirty="0">
              <a:latin typeface="Times New Roman" pitchFamily="18" charset="0"/>
              <a:cs typeface="Times New Roman" pitchFamily="18" charset="0"/>
            </a:endParaRPr>
          </a:p>
          <a:p>
            <a:r>
              <a:rPr lang="ru-RU" sz="2400" dirty="0">
                <a:latin typeface="Times New Roman" pitchFamily="18" charset="0"/>
                <a:cs typeface="Times New Roman" pitchFamily="18" charset="0"/>
              </a:rPr>
              <a:t> </a:t>
            </a:r>
            <a:endParaRPr lang="en-US" sz="2400" dirty="0">
              <a:latin typeface="Times New Roman" pitchFamily="18" charset="0"/>
              <a:cs typeface="Times New Roman" pitchFamily="18" charset="0"/>
            </a:endParaRPr>
          </a:p>
          <a:p>
            <a:r>
              <a:rPr lang="ru-RU" sz="2400" b="1" dirty="0">
                <a:latin typeface="Times New Roman" pitchFamily="18" charset="0"/>
                <a:cs typeface="Times New Roman" pitchFamily="18" charset="0"/>
              </a:rPr>
              <a:t> </a:t>
            </a:r>
            <a:endParaRPr lang="en-US" sz="2400" dirty="0">
              <a:latin typeface="Times New Roman" pitchFamily="18" charset="0"/>
              <a:cs typeface="Times New Roman" pitchFamily="18" charset="0"/>
            </a:endParaRPr>
          </a:p>
          <a:p>
            <a:r>
              <a:rPr lang="en-US" dirty="0">
                <a:latin typeface="Times New Roman" pitchFamily="18" charset="0"/>
                <a:cs typeface="Times New Roman" pitchFamily="18" charset="0"/>
              </a:rPr>
              <a:t> </a:t>
            </a:r>
          </a:p>
          <a:p>
            <a:r>
              <a:rPr lang="en-US" dirty="0">
                <a:latin typeface="Times New Roman" pitchFamily="18" charset="0"/>
                <a:cs typeface="Times New Roman" pitchFamily="18" charset="0"/>
              </a:rPr>
              <a:t> </a:t>
            </a:r>
          </a:p>
        </p:txBody>
      </p:sp>
    </p:spTree>
    <p:extLst>
      <p:ext uri="{BB962C8B-B14F-4D97-AF65-F5344CB8AC3E}">
        <p14:creationId xmlns:p14="http://schemas.microsoft.com/office/powerpoint/2010/main" val="38950408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Картина 2">
            <a:extLst>
              <a:ext uri="{FF2B5EF4-FFF2-40B4-BE49-F238E27FC236}">
                <a16:creationId xmlns="" xmlns:a16="http://schemas.microsoft.com/office/drawing/2014/main" id="{39C970F5-4FB9-4B71-9491-C694CDF27E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57" y="0"/>
            <a:ext cx="9144000" cy="6858000"/>
          </a:xfrm>
          <a:prstGeom prst="rect">
            <a:avLst/>
          </a:prstGeom>
        </p:spPr>
      </p:pic>
      <p:sp>
        <p:nvSpPr>
          <p:cNvPr id="2" name="Правоъгълник 1"/>
          <p:cNvSpPr/>
          <p:nvPr/>
        </p:nvSpPr>
        <p:spPr>
          <a:xfrm>
            <a:off x="74447" y="332656"/>
            <a:ext cx="8928992" cy="2308324"/>
          </a:xfrm>
          <a:prstGeom prst="rect">
            <a:avLst/>
          </a:prstGeom>
        </p:spPr>
        <p:txBody>
          <a:bodyPr wrap="square">
            <a:spAutoFit/>
          </a:bodyPr>
          <a:lstStyle/>
          <a:p>
            <a:r>
              <a:rPr lang="bg-BG" dirty="0">
                <a:latin typeface="Times New Roman"/>
                <a:ea typeface="Times New Roman"/>
              </a:rPr>
              <a:t> </a:t>
            </a:r>
            <a:r>
              <a:rPr lang="bg-BG" dirty="0" smtClean="0">
                <a:latin typeface="Times New Roman"/>
                <a:ea typeface="Times New Roman"/>
              </a:rPr>
              <a:t>  </a:t>
            </a:r>
            <a:r>
              <a:rPr lang="en-AU" dirty="0" err="1" smtClean="0">
                <a:latin typeface="Times New Roman"/>
                <a:ea typeface="Times New Roman"/>
              </a:rPr>
              <a:t>За</a:t>
            </a:r>
            <a:r>
              <a:rPr lang="en-AU" dirty="0" smtClean="0">
                <a:latin typeface="Times New Roman"/>
                <a:ea typeface="Times New Roman"/>
              </a:rPr>
              <a:t> </a:t>
            </a:r>
            <a:r>
              <a:rPr lang="en-AU" dirty="0" err="1">
                <a:latin typeface="Times New Roman"/>
                <a:ea typeface="Times New Roman"/>
              </a:rPr>
              <a:t>поредна</a:t>
            </a:r>
            <a:r>
              <a:rPr lang="en-AU" dirty="0">
                <a:latin typeface="Times New Roman"/>
                <a:ea typeface="Times New Roman"/>
              </a:rPr>
              <a:t> </a:t>
            </a:r>
            <a:r>
              <a:rPr lang="en-AU" dirty="0" err="1">
                <a:latin typeface="Times New Roman"/>
                <a:ea typeface="Times New Roman"/>
              </a:rPr>
              <a:t>година</a:t>
            </a:r>
            <a:r>
              <a:rPr lang="en-AU" dirty="0">
                <a:latin typeface="Times New Roman"/>
                <a:ea typeface="Times New Roman"/>
              </a:rPr>
              <a:t> </a:t>
            </a:r>
            <a:r>
              <a:rPr lang="en-AU" dirty="0" err="1">
                <a:latin typeface="Times New Roman"/>
                <a:ea typeface="Times New Roman"/>
              </a:rPr>
              <a:t>Детска</a:t>
            </a:r>
            <a:r>
              <a:rPr lang="en-AU" dirty="0">
                <a:latin typeface="Times New Roman"/>
                <a:ea typeface="Times New Roman"/>
              </a:rPr>
              <a:t> </a:t>
            </a:r>
            <a:r>
              <a:rPr lang="en-AU" dirty="0" err="1">
                <a:latin typeface="Times New Roman"/>
                <a:ea typeface="Times New Roman"/>
              </a:rPr>
              <a:t>градина</a:t>
            </a:r>
            <a:r>
              <a:rPr lang="en-AU" dirty="0">
                <a:latin typeface="Times New Roman"/>
                <a:ea typeface="Times New Roman"/>
              </a:rPr>
              <a:t> "</a:t>
            </a:r>
            <a:r>
              <a:rPr lang="en-AU" dirty="0" err="1">
                <a:latin typeface="Times New Roman"/>
                <a:ea typeface="Times New Roman"/>
              </a:rPr>
              <a:t>Еделвайс</a:t>
            </a:r>
            <a:r>
              <a:rPr lang="en-AU" dirty="0">
                <a:latin typeface="Times New Roman"/>
                <a:ea typeface="Times New Roman"/>
              </a:rPr>
              <a:t>" </a:t>
            </a:r>
            <a:r>
              <a:rPr lang="en-AU" dirty="0" err="1">
                <a:latin typeface="Times New Roman"/>
                <a:ea typeface="Times New Roman"/>
              </a:rPr>
              <a:t>беше</a:t>
            </a:r>
            <a:r>
              <a:rPr lang="en-AU" dirty="0">
                <a:latin typeface="Times New Roman"/>
                <a:ea typeface="Times New Roman"/>
              </a:rPr>
              <a:t> </a:t>
            </a:r>
            <a:r>
              <a:rPr lang="en-AU" dirty="0" err="1">
                <a:latin typeface="Times New Roman"/>
                <a:ea typeface="Times New Roman"/>
              </a:rPr>
              <a:t>класирана</a:t>
            </a:r>
            <a:r>
              <a:rPr lang="en-AU" dirty="0">
                <a:latin typeface="Times New Roman"/>
                <a:ea typeface="Times New Roman"/>
              </a:rPr>
              <a:t> </a:t>
            </a:r>
            <a:r>
              <a:rPr lang="en-AU" dirty="0" err="1">
                <a:latin typeface="Times New Roman"/>
                <a:ea typeface="Times New Roman"/>
              </a:rPr>
              <a:t>по</a:t>
            </a:r>
            <a:r>
              <a:rPr lang="en-AU" dirty="0">
                <a:latin typeface="Times New Roman"/>
                <a:ea typeface="Times New Roman"/>
              </a:rPr>
              <a:t> НП "</a:t>
            </a:r>
            <a:r>
              <a:rPr lang="en-AU" dirty="0" err="1">
                <a:latin typeface="Times New Roman"/>
                <a:ea typeface="Times New Roman"/>
              </a:rPr>
              <a:t>Информационни</a:t>
            </a:r>
            <a:r>
              <a:rPr lang="en-AU" dirty="0">
                <a:latin typeface="Times New Roman"/>
                <a:ea typeface="Times New Roman"/>
              </a:rPr>
              <a:t> и </a:t>
            </a:r>
            <a:r>
              <a:rPr lang="en-AU" dirty="0" err="1">
                <a:latin typeface="Times New Roman"/>
                <a:ea typeface="Times New Roman"/>
              </a:rPr>
              <a:t>комуникационни</a:t>
            </a:r>
            <a:r>
              <a:rPr lang="en-AU" dirty="0">
                <a:latin typeface="Times New Roman"/>
                <a:ea typeface="Times New Roman"/>
              </a:rPr>
              <a:t> </a:t>
            </a:r>
            <a:r>
              <a:rPr lang="en-AU" dirty="0" err="1">
                <a:latin typeface="Times New Roman"/>
                <a:ea typeface="Times New Roman"/>
              </a:rPr>
              <a:t>технологии</a:t>
            </a:r>
            <a:r>
              <a:rPr lang="en-AU" dirty="0">
                <a:latin typeface="Times New Roman"/>
                <a:ea typeface="Times New Roman"/>
              </a:rPr>
              <a:t> (ИКТ) в </a:t>
            </a:r>
            <a:r>
              <a:rPr lang="en-AU" dirty="0" err="1">
                <a:latin typeface="Times New Roman"/>
                <a:ea typeface="Times New Roman"/>
              </a:rPr>
              <a:t>системата</a:t>
            </a:r>
            <a:r>
              <a:rPr lang="en-AU" dirty="0">
                <a:latin typeface="Times New Roman"/>
                <a:ea typeface="Times New Roman"/>
              </a:rPr>
              <a:t> </a:t>
            </a:r>
            <a:r>
              <a:rPr lang="en-AU" dirty="0" err="1">
                <a:latin typeface="Times New Roman"/>
                <a:ea typeface="Times New Roman"/>
              </a:rPr>
              <a:t>на</a:t>
            </a:r>
            <a:r>
              <a:rPr lang="en-AU" dirty="0">
                <a:latin typeface="Times New Roman"/>
                <a:ea typeface="Times New Roman"/>
              </a:rPr>
              <a:t> </a:t>
            </a:r>
            <a:r>
              <a:rPr lang="en-AU" dirty="0" err="1">
                <a:latin typeface="Times New Roman"/>
                <a:ea typeface="Times New Roman"/>
              </a:rPr>
              <a:t>предучилищното</a:t>
            </a:r>
            <a:r>
              <a:rPr lang="en-AU" dirty="0">
                <a:latin typeface="Times New Roman"/>
                <a:ea typeface="Times New Roman"/>
              </a:rPr>
              <a:t> и </a:t>
            </a:r>
            <a:r>
              <a:rPr lang="en-AU" dirty="0" err="1">
                <a:latin typeface="Times New Roman"/>
                <a:ea typeface="Times New Roman"/>
              </a:rPr>
              <a:t>училищното</a:t>
            </a:r>
            <a:r>
              <a:rPr lang="en-AU" dirty="0">
                <a:latin typeface="Times New Roman"/>
                <a:ea typeface="Times New Roman"/>
              </a:rPr>
              <a:t> </a:t>
            </a:r>
            <a:r>
              <a:rPr lang="en-AU" dirty="0" err="1">
                <a:latin typeface="Times New Roman"/>
                <a:ea typeface="Times New Roman"/>
              </a:rPr>
              <a:t>образование</a:t>
            </a:r>
            <a:r>
              <a:rPr lang="en-AU" dirty="0">
                <a:latin typeface="Times New Roman"/>
                <a:ea typeface="Times New Roman"/>
              </a:rPr>
              <a:t>“ 2022 г.</a:t>
            </a:r>
            <a:br>
              <a:rPr lang="en-AU" dirty="0">
                <a:latin typeface="Times New Roman"/>
                <a:ea typeface="Times New Roman"/>
              </a:rPr>
            </a:br>
            <a:r>
              <a:rPr lang="bg-BG" dirty="0" smtClean="0">
                <a:latin typeface="Times New Roman"/>
                <a:ea typeface="Times New Roman"/>
              </a:rPr>
              <a:t>   </a:t>
            </a:r>
            <a:r>
              <a:rPr lang="en-AU" dirty="0" err="1" smtClean="0">
                <a:latin typeface="Times New Roman"/>
                <a:ea typeface="Times New Roman"/>
              </a:rPr>
              <a:t>Дейността</a:t>
            </a:r>
            <a:r>
              <a:rPr lang="en-AU" dirty="0" smtClean="0">
                <a:latin typeface="Times New Roman"/>
                <a:ea typeface="Times New Roman"/>
              </a:rPr>
              <a:t> </a:t>
            </a:r>
            <a:r>
              <a:rPr lang="en-AU" dirty="0" err="1">
                <a:latin typeface="Times New Roman"/>
                <a:ea typeface="Times New Roman"/>
              </a:rPr>
              <a:t>включва</a:t>
            </a:r>
            <a:r>
              <a:rPr lang="en-AU" dirty="0">
                <a:latin typeface="Times New Roman"/>
                <a:ea typeface="Times New Roman"/>
              </a:rPr>
              <a:t> </a:t>
            </a:r>
            <a:r>
              <a:rPr lang="en-AU" dirty="0" err="1">
                <a:latin typeface="Times New Roman"/>
                <a:ea typeface="Times New Roman"/>
              </a:rPr>
              <a:t>предоставяне</a:t>
            </a:r>
            <a:r>
              <a:rPr lang="en-AU" dirty="0">
                <a:latin typeface="Times New Roman"/>
                <a:ea typeface="Times New Roman"/>
              </a:rPr>
              <a:t> </a:t>
            </a:r>
            <a:r>
              <a:rPr lang="en-AU" dirty="0" err="1">
                <a:latin typeface="Times New Roman"/>
                <a:ea typeface="Times New Roman"/>
              </a:rPr>
              <a:t>на</a:t>
            </a:r>
            <a:r>
              <a:rPr lang="en-AU" dirty="0">
                <a:latin typeface="Times New Roman"/>
                <a:ea typeface="Times New Roman"/>
              </a:rPr>
              <a:t> </a:t>
            </a:r>
            <a:r>
              <a:rPr lang="en-AU" dirty="0" err="1">
                <a:latin typeface="Times New Roman"/>
                <a:ea typeface="Times New Roman"/>
              </a:rPr>
              <a:t>интерактивна</a:t>
            </a:r>
            <a:r>
              <a:rPr lang="en-AU" dirty="0">
                <a:latin typeface="Times New Roman"/>
                <a:ea typeface="Times New Roman"/>
              </a:rPr>
              <a:t> </a:t>
            </a:r>
            <a:r>
              <a:rPr lang="en-AU" dirty="0" err="1">
                <a:latin typeface="Times New Roman"/>
                <a:ea typeface="Times New Roman"/>
              </a:rPr>
              <a:t>дъска</a:t>
            </a:r>
            <a:r>
              <a:rPr lang="en-AU" dirty="0">
                <a:latin typeface="Times New Roman"/>
                <a:ea typeface="Times New Roman"/>
              </a:rPr>
              <a:t> и </a:t>
            </a:r>
            <a:r>
              <a:rPr lang="en-AU" dirty="0" err="1">
                <a:latin typeface="Times New Roman"/>
                <a:ea typeface="Times New Roman"/>
              </a:rPr>
              <a:t>късофокусен</a:t>
            </a:r>
            <a:r>
              <a:rPr lang="en-AU" dirty="0">
                <a:latin typeface="Times New Roman"/>
                <a:ea typeface="Times New Roman"/>
              </a:rPr>
              <a:t> </a:t>
            </a:r>
            <a:r>
              <a:rPr lang="en-AU" dirty="0" err="1">
                <a:latin typeface="Times New Roman"/>
                <a:ea typeface="Times New Roman"/>
              </a:rPr>
              <a:t>проектор</a:t>
            </a:r>
            <a:r>
              <a:rPr lang="en-AU" dirty="0">
                <a:latin typeface="Times New Roman"/>
                <a:ea typeface="Times New Roman"/>
              </a:rPr>
              <a:t> с </a:t>
            </a:r>
            <a:r>
              <a:rPr lang="en-AU" dirty="0" err="1">
                <a:latin typeface="Times New Roman"/>
                <a:ea typeface="Times New Roman"/>
              </a:rPr>
              <a:t>компютърен</a:t>
            </a:r>
            <a:r>
              <a:rPr lang="en-AU" dirty="0">
                <a:latin typeface="Times New Roman"/>
                <a:ea typeface="Times New Roman"/>
              </a:rPr>
              <a:t> </a:t>
            </a:r>
            <a:r>
              <a:rPr lang="en-AU" dirty="0" err="1">
                <a:latin typeface="Times New Roman"/>
                <a:ea typeface="Times New Roman"/>
              </a:rPr>
              <a:t>модул</a:t>
            </a:r>
            <a:r>
              <a:rPr lang="en-AU" dirty="0">
                <a:latin typeface="Times New Roman"/>
                <a:ea typeface="Times New Roman"/>
              </a:rPr>
              <a:t> </a:t>
            </a:r>
            <a:r>
              <a:rPr lang="en-AU" dirty="0" err="1">
                <a:latin typeface="Times New Roman"/>
                <a:ea typeface="Times New Roman"/>
              </a:rPr>
              <a:t>за</a:t>
            </a:r>
            <a:r>
              <a:rPr lang="en-AU" dirty="0">
                <a:latin typeface="Times New Roman"/>
                <a:ea typeface="Times New Roman"/>
              </a:rPr>
              <a:t> </a:t>
            </a:r>
            <a:r>
              <a:rPr lang="en-AU" dirty="0" err="1">
                <a:latin typeface="Times New Roman"/>
                <a:ea typeface="Times New Roman"/>
              </a:rPr>
              <a:t>въвеждане</a:t>
            </a:r>
            <a:r>
              <a:rPr lang="en-AU" dirty="0">
                <a:latin typeface="Times New Roman"/>
                <a:ea typeface="Times New Roman"/>
              </a:rPr>
              <a:t> </a:t>
            </a:r>
            <a:r>
              <a:rPr lang="en-AU" dirty="0" err="1">
                <a:latin typeface="Times New Roman"/>
                <a:ea typeface="Times New Roman"/>
              </a:rPr>
              <a:t>на</a:t>
            </a:r>
            <a:r>
              <a:rPr lang="en-AU" dirty="0">
                <a:latin typeface="Times New Roman"/>
                <a:ea typeface="Times New Roman"/>
              </a:rPr>
              <a:t> ИКТ в </a:t>
            </a:r>
            <a:r>
              <a:rPr lang="en-AU" dirty="0" err="1">
                <a:latin typeface="Times New Roman"/>
                <a:ea typeface="Times New Roman"/>
              </a:rPr>
              <a:t>предучилищното</a:t>
            </a:r>
            <a:r>
              <a:rPr lang="en-AU" dirty="0">
                <a:latin typeface="Times New Roman"/>
                <a:ea typeface="Times New Roman"/>
              </a:rPr>
              <a:t> </a:t>
            </a:r>
            <a:r>
              <a:rPr lang="en-AU" dirty="0" err="1">
                <a:latin typeface="Times New Roman"/>
                <a:ea typeface="Times New Roman"/>
              </a:rPr>
              <a:t>образование</a:t>
            </a:r>
            <a:r>
              <a:rPr lang="en-AU" dirty="0">
                <a:latin typeface="Times New Roman"/>
                <a:ea typeface="Times New Roman"/>
              </a:rPr>
              <a:t> в </a:t>
            </a:r>
            <a:r>
              <a:rPr lang="en-AU" dirty="0" err="1">
                <a:latin typeface="Times New Roman"/>
                <a:ea typeface="Times New Roman"/>
              </a:rPr>
              <a:t>базата</a:t>
            </a:r>
            <a:r>
              <a:rPr lang="en-AU" dirty="0">
                <a:latin typeface="Times New Roman"/>
                <a:ea typeface="Times New Roman"/>
              </a:rPr>
              <a:t> </a:t>
            </a:r>
            <a:r>
              <a:rPr lang="en-AU" dirty="0" err="1">
                <a:latin typeface="Times New Roman"/>
                <a:ea typeface="Times New Roman"/>
              </a:rPr>
              <a:t>на</a:t>
            </a:r>
            <a:r>
              <a:rPr lang="en-AU" dirty="0">
                <a:latin typeface="Times New Roman"/>
                <a:ea typeface="Times New Roman"/>
              </a:rPr>
              <a:t> </a:t>
            </a:r>
            <a:r>
              <a:rPr lang="en-AU" dirty="0" err="1">
                <a:latin typeface="Times New Roman"/>
                <a:ea typeface="Times New Roman"/>
              </a:rPr>
              <a:t>детската</a:t>
            </a:r>
            <a:r>
              <a:rPr lang="en-AU" dirty="0">
                <a:latin typeface="Times New Roman"/>
                <a:ea typeface="Times New Roman"/>
              </a:rPr>
              <a:t> </a:t>
            </a:r>
            <a:r>
              <a:rPr lang="en-AU" dirty="0" err="1">
                <a:latin typeface="Times New Roman"/>
                <a:ea typeface="Times New Roman"/>
              </a:rPr>
              <a:t>градина</a:t>
            </a:r>
            <a:r>
              <a:rPr lang="en-AU" dirty="0">
                <a:latin typeface="Times New Roman"/>
                <a:ea typeface="Times New Roman"/>
              </a:rPr>
              <a:t>, </a:t>
            </a:r>
            <a:r>
              <a:rPr lang="en-AU" dirty="0" err="1">
                <a:latin typeface="Times New Roman"/>
                <a:ea typeface="Times New Roman"/>
              </a:rPr>
              <a:t>намираща</a:t>
            </a:r>
            <a:r>
              <a:rPr lang="en-AU" dirty="0">
                <a:latin typeface="Times New Roman"/>
                <a:ea typeface="Times New Roman"/>
              </a:rPr>
              <a:t> </a:t>
            </a:r>
            <a:r>
              <a:rPr lang="en-AU" dirty="0" err="1">
                <a:latin typeface="Times New Roman"/>
                <a:ea typeface="Times New Roman"/>
              </a:rPr>
              <a:t>се</a:t>
            </a:r>
            <a:r>
              <a:rPr lang="en-AU" dirty="0">
                <a:latin typeface="Times New Roman"/>
                <a:ea typeface="Times New Roman"/>
              </a:rPr>
              <a:t> </a:t>
            </a:r>
            <a:r>
              <a:rPr lang="en-AU" dirty="0" err="1">
                <a:latin typeface="Times New Roman"/>
                <a:ea typeface="Times New Roman"/>
              </a:rPr>
              <a:t>на</a:t>
            </a:r>
            <a:r>
              <a:rPr lang="en-AU" dirty="0">
                <a:latin typeface="Times New Roman"/>
                <a:ea typeface="Times New Roman"/>
              </a:rPr>
              <a:t> </a:t>
            </a:r>
            <a:r>
              <a:rPr lang="en-AU" dirty="0" err="1">
                <a:latin typeface="Times New Roman"/>
                <a:ea typeface="Times New Roman"/>
              </a:rPr>
              <a:t>ул</a:t>
            </a:r>
            <a:r>
              <a:rPr lang="en-AU" dirty="0">
                <a:latin typeface="Times New Roman"/>
                <a:ea typeface="Times New Roman"/>
              </a:rPr>
              <a:t>. "</a:t>
            </a:r>
            <a:r>
              <a:rPr lang="en-AU" dirty="0" err="1">
                <a:latin typeface="Times New Roman"/>
                <a:ea typeface="Times New Roman"/>
              </a:rPr>
              <a:t>Спартак</a:t>
            </a:r>
            <a:r>
              <a:rPr lang="en-AU" dirty="0">
                <a:latin typeface="Times New Roman"/>
                <a:ea typeface="Times New Roman"/>
              </a:rPr>
              <a:t>" 21. </a:t>
            </a:r>
            <a:r>
              <a:rPr lang="en-AU" dirty="0" err="1">
                <a:latin typeface="Times New Roman"/>
                <a:ea typeface="Times New Roman"/>
              </a:rPr>
              <a:t>Съвременната</a:t>
            </a:r>
            <a:r>
              <a:rPr lang="en-AU" dirty="0">
                <a:latin typeface="Times New Roman"/>
                <a:ea typeface="Times New Roman"/>
              </a:rPr>
              <a:t> </a:t>
            </a:r>
            <a:r>
              <a:rPr lang="en-AU" dirty="0" err="1">
                <a:latin typeface="Times New Roman"/>
                <a:ea typeface="Times New Roman"/>
              </a:rPr>
              <a:t>техника</a:t>
            </a:r>
            <a:r>
              <a:rPr lang="en-AU" dirty="0">
                <a:latin typeface="Times New Roman"/>
                <a:ea typeface="Times New Roman"/>
              </a:rPr>
              <a:t> </a:t>
            </a:r>
            <a:r>
              <a:rPr lang="en-AU" dirty="0" err="1">
                <a:latin typeface="Times New Roman"/>
                <a:ea typeface="Times New Roman"/>
              </a:rPr>
              <a:t>беше</a:t>
            </a:r>
            <a:r>
              <a:rPr lang="en-AU" dirty="0">
                <a:latin typeface="Times New Roman"/>
                <a:ea typeface="Times New Roman"/>
              </a:rPr>
              <a:t> </a:t>
            </a:r>
            <a:r>
              <a:rPr lang="en-AU" dirty="0" err="1">
                <a:latin typeface="Times New Roman"/>
                <a:ea typeface="Times New Roman"/>
              </a:rPr>
              <a:t>монтирана</a:t>
            </a:r>
            <a:r>
              <a:rPr lang="en-AU" dirty="0">
                <a:latin typeface="Times New Roman"/>
                <a:ea typeface="Times New Roman"/>
              </a:rPr>
              <a:t> в </a:t>
            </a:r>
            <a:r>
              <a:rPr lang="en-AU" dirty="0" err="1">
                <a:latin typeface="Times New Roman"/>
                <a:ea typeface="Times New Roman"/>
              </a:rPr>
              <a:t>началото</a:t>
            </a:r>
            <a:r>
              <a:rPr lang="en-AU" dirty="0">
                <a:latin typeface="Times New Roman"/>
                <a:ea typeface="Times New Roman"/>
              </a:rPr>
              <a:t> </a:t>
            </a:r>
            <a:r>
              <a:rPr lang="en-AU" dirty="0" err="1">
                <a:latin typeface="Times New Roman"/>
                <a:ea typeface="Times New Roman"/>
              </a:rPr>
              <a:t>на</a:t>
            </a:r>
            <a:r>
              <a:rPr lang="en-AU" dirty="0">
                <a:latin typeface="Times New Roman"/>
                <a:ea typeface="Times New Roman"/>
              </a:rPr>
              <a:t> </a:t>
            </a:r>
            <a:r>
              <a:rPr lang="en-AU" dirty="0" err="1">
                <a:latin typeface="Times New Roman"/>
                <a:ea typeface="Times New Roman"/>
              </a:rPr>
              <a:t>учебната</a:t>
            </a:r>
            <a:r>
              <a:rPr lang="en-AU" dirty="0">
                <a:latin typeface="Times New Roman"/>
                <a:ea typeface="Times New Roman"/>
              </a:rPr>
              <a:t> 2022/2023 </a:t>
            </a:r>
            <a:r>
              <a:rPr lang="en-AU" dirty="0" err="1">
                <a:latin typeface="Times New Roman"/>
                <a:ea typeface="Times New Roman"/>
              </a:rPr>
              <a:t>година</a:t>
            </a:r>
            <a:r>
              <a:rPr lang="en-AU" dirty="0">
                <a:latin typeface="Times New Roman"/>
                <a:ea typeface="Times New Roman"/>
              </a:rPr>
              <a:t> в </a:t>
            </a:r>
            <a:r>
              <a:rPr lang="en-AU" dirty="0" err="1">
                <a:latin typeface="Times New Roman"/>
                <a:ea typeface="Times New Roman"/>
              </a:rPr>
              <a:t>група</a:t>
            </a:r>
            <a:r>
              <a:rPr lang="en-AU" dirty="0">
                <a:latin typeface="Times New Roman"/>
                <a:ea typeface="Times New Roman"/>
              </a:rPr>
              <a:t>“ </a:t>
            </a:r>
            <a:r>
              <a:rPr lang="en-AU" dirty="0" err="1">
                <a:latin typeface="Times New Roman"/>
                <a:ea typeface="Times New Roman"/>
              </a:rPr>
              <a:t>Звънче</a:t>
            </a:r>
            <a:r>
              <a:rPr lang="en-AU" dirty="0">
                <a:latin typeface="Times New Roman"/>
                <a:ea typeface="Times New Roman"/>
              </a:rPr>
              <a:t>“ .  </a:t>
            </a:r>
            <a:r>
              <a:rPr lang="en-AU" dirty="0" err="1">
                <a:latin typeface="Times New Roman"/>
                <a:ea typeface="Times New Roman"/>
              </a:rPr>
              <a:t>Учители</a:t>
            </a:r>
            <a:r>
              <a:rPr lang="en-AU" dirty="0">
                <a:latin typeface="Times New Roman"/>
                <a:ea typeface="Times New Roman"/>
              </a:rPr>
              <a:t> и </a:t>
            </a:r>
            <a:r>
              <a:rPr lang="en-AU" dirty="0" err="1">
                <a:latin typeface="Times New Roman"/>
                <a:ea typeface="Times New Roman"/>
              </a:rPr>
              <a:t>деца</a:t>
            </a:r>
            <a:r>
              <a:rPr lang="en-AU" dirty="0">
                <a:latin typeface="Times New Roman"/>
                <a:ea typeface="Times New Roman"/>
              </a:rPr>
              <a:t> </a:t>
            </a:r>
            <a:r>
              <a:rPr lang="en-AU" dirty="0" err="1">
                <a:latin typeface="Times New Roman"/>
                <a:ea typeface="Times New Roman"/>
              </a:rPr>
              <a:t>работят</a:t>
            </a:r>
            <a:r>
              <a:rPr lang="en-AU" dirty="0">
                <a:latin typeface="Times New Roman"/>
                <a:ea typeface="Times New Roman"/>
              </a:rPr>
              <a:t> </a:t>
            </a:r>
            <a:r>
              <a:rPr lang="en-AU" dirty="0" err="1">
                <a:latin typeface="Times New Roman"/>
                <a:ea typeface="Times New Roman"/>
              </a:rPr>
              <a:t>ежедневно</a:t>
            </a:r>
            <a:r>
              <a:rPr lang="en-AU" dirty="0">
                <a:latin typeface="Times New Roman"/>
                <a:ea typeface="Times New Roman"/>
              </a:rPr>
              <a:t> </a:t>
            </a:r>
            <a:r>
              <a:rPr lang="en-AU" dirty="0" err="1">
                <a:latin typeface="Times New Roman"/>
                <a:ea typeface="Times New Roman"/>
              </a:rPr>
              <a:t>на</a:t>
            </a:r>
            <a:r>
              <a:rPr lang="en-AU" dirty="0">
                <a:latin typeface="Times New Roman"/>
                <a:ea typeface="Times New Roman"/>
              </a:rPr>
              <a:t> </a:t>
            </a:r>
            <a:r>
              <a:rPr lang="en-AU" dirty="0" err="1">
                <a:latin typeface="Times New Roman"/>
                <a:ea typeface="Times New Roman"/>
              </a:rPr>
              <a:t>нея</a:t>
            </a:r>
            <a:r>
              <a:rPr lang="en-AU" dirty="0">
                <a:latin typeface="Times New Roman"/>
                <a:ea typeface="Times New Roman"/>
              </a:rPr>
              <a:t>, </a:t>
            </a:r>
            <a:r>
              <a:rPr lang="en-AU" dirty="0" err="1">
                <a:latin typeface="Times New Roman"/>
                <a:ea typeface="Times New Roman"/>
              </a:rPr>
              <a:t>като</a:t>
            </a:r>
            <a:r>
              <a:rPr lang="en-AU" dirty="0">
                <a:latin typeface="Times New Roman"/>
                <a:ea typeface="Times New Roman"/>
              </a:rPr>
              <a:t> </a:t>
            </a:r>
            <a:r>
              <a:rPr lang="en-AU" dirty="0" err="1">
                <a:latin typeface="Times New Roman"/>
                <a:ea typeface="Times New Roman"/>
              </a:rPr>
              <a:t>провеждат</a:t>
            </a:r>
            <a:r>
              <a:rPr lang="en-AU" dirty="0">
                <a:latin typeface="Times New Roman"/>
                <a:ea typeface="Times New Roman"/>
              </a:rPr>
              <a:t> </a:t>
            </a:r>
            <a:r>
              <a:rPr lang="en-AU" dirty="0" err="1">
                <a:latin typeface="Times New Roman"/>
                <a:ea typeface="Times New Roman"/>
              </a:rPr>
              <a:t>съвременен</a:t>
            </a:r>
            <a:r>
              <a:rPr lang="en-AU" dirty="0">
                <a:latin typeface="Times New Roman"/>
                <a:ea typeface="Times New Roman"/>
              </a:rPr>
              <a:t> </a:t>
            </a:r>
            <a:r>
              <a:rPr lang="en-AU" dirty="0" err="1">
                <a:latin typeface="Times New Roman"/>
                <a:ea typeface="Times New Roman"/>
              </a:rPr>
              <a:t>образователен</a:t>
            </a:r>
            <a:r>
              <a:rPr lang="en-AU" dirty="0">
                <a:latin typeface="Times New Roman"/>
                <a:ea typeface="Times New Roman"/>
              </a:rPr>
              <a:t> </a:t>
            </a:r>
            <a:r>
              <a:rPr lang="en-AU" dirty="0" err="1">
                <a:latin typeface="Times New Roman"/>
                <a:ea typeface="Times New Roman"/>
              </a:rPr>
              <a:t>процес</a:t>
            </a:r>
            <a:r>
              <a:rPr lang="en-AU" dirty="0">
                <a:latin typeface="Times New Roman"/>
                <a:ea typeface="Times New Roman"/>
              </a:rPr>
              <a:t>. </a:t>
            </a:r>
            <a:endParaRPr lang="en-US" dirty="0"/>
          </a:p>
        </p:txBody>
      </p:sp>
      <p:pic>
        <p:nvPicPr>
          <p:cNvPr id="4" name="Картина 3" descr="interakt-"/>
          <p:cNvPicPr/>
          <p:nvPr/>
        </p:nvPicPr>
        <p:blipFill>
          <a:blip r:embed="rId3"/>
          <a:srcRect/>
          <a:stretch>
            <a:fillRect/>
          </a:stretch>
        </p:blipFill>
        <p:spPr bwMode="auto">
          <a:xfrm>
            <a:off x="85725" y="2640980"/>
            <a:ext cx="2990850" cy="2990850"/>
          </a:xfrm>
          <a:prstGeom prst="rect">
            <a:avLst/>
          </a:prstGeom>
          <a:noFill/>
          <a:ln w="9525">
            <a:noFill/>
            <a:miter lim="800000"/>
            <a:headEnd/>
            <a:tailEnd/>
          </a:ln>
        </p:spPr>
      </p:pic>
      <p:pic>
        <p:nvPicPr>
          <p:cNvPr id="6" name="Картина 5" descr="interakt-"/>
          <p:cNvPicPr/>
          <p:nvPr/>
        </p:nvPicPr>
        <p:blipFill>
          <a:blip r:embed="rId4"/>
          <a:srcRect/>
          <a:stretch>
            <a:fillRect/>
          </a:stretch>
        </p:blipFill>
        <p:spPr bwMode="auto">
          <a:xfrm>
            <a:off x="3242584" y="4106852"/>
            <a:ext cx="2592717" cy="2620965"/>
          </a:xfrm>
          <a:prstGeom prst="rect">
            <a:avLst/>
          </a:prstGeom>
          <a:noFill/>
          <a:ln w="9525">
            <a:noFill/>
            <a:miter lim="800000"/>
            <a:headEnd/>
            <a:tailEnd/>
          </a:ln>
        </p:spPr>
      </p:pic>
      <p:pic>
        <p:nvPicPr>
          <p:cNvPr id="7" name="Картина 6" descr="interakt-"/>
          <p:cNvPicPr/>
          <p:nvPr/>
        </p:nvPicPr>
        <p:blipFill>
          <a:blip r:embed="rId5"/>
          <a:srcRect/>
          <a:stretch>
            <a:fillRect/>
          </a:stretch>
        </p:blipFill>
        <p:spPr bwMode="auto">
          <a:xfrm>
            <a:off x="6002479" y="2640980"/>
            <a:ext cx="3007593" cy="2850902"/>
          </a:xfrm>
          <a:prstGeom prst="rect">
            <a:avLst/>
          </a:prstGeom>
          <a:noFill/>
          <a:ln w="9525">
            <a:noFill/>
            <a:miter lim="800000"/>
            <a:headEnd/>
            <a:tailEnd/>
          </a:ln>
        </p:spPr>
      </p:pic>
    </p:spTree>
    <p:extLst>
      <p:ext uri="{BB962C8B-B14F-4D97-AF65-F5344CB8AC3E}">
        <p14:creationId xmlns:p14="http://schemas.microsoft.com/office/powerpoint/2010/main" val="11851960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Картина 2">
            <a:extLst>
              <a:ext uri="{FF2B5EF4-FFF2-40B4-BE49-F238E27FC236}">
                <a16:creationId xmlns="" xmlns:a16="http://schemas.microsoft.com/office/drawing/2014/main" id="{39C970F5-4FB9-4B71-9491-C694CDF27E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57" y="0"/>
            <a:ext cx="9144000" cy="6858000"/>
          </a:xfrm>
          <a:prstGeom prst="rect">
            <a:avLst/>
          </a:prstGeom>
        </p:spPr>
      </p:pic>
      <p:pic>
        <p:nvPicPr>
          <p:cNvPr id="7" name="Картина 6" descr="interakt-"/>
          <p:cNvPicPr/>
          <p:nvPr/>
        </p:nvPicPr>
        <p:blipFill>
          <a:blip r:embed="rId3"/>
          <a:srcRect/>
          <a:stretch>
            <a:fillRect/>
          </a:stretch>
        </p:blipFill>
        <p:spPr bwMode="auto">
          <a:xfrm>
            <a:off x="3043518" y="306058"/>
            <a:ext cx="2990850" cy="2990850"/>
          </a:xfrm>
          <a:prstGeom prst="rect">
            <a:avLst/>
          </a:prstGeom>
          <a:noFill/>
          <a:ln w="9525">
            <a:noFill/>
            <a:miter lim="800000"/>
            <a:headEnd/>
            <a:tailEnd/>
          </a:ln>
        </p:spPr>
      </p:pic>
      <p:pic>
        <p:nvPicPr>
          <p:cNvPr id="8" name="Картина 7" descr="interakt-"/>
          <p:cNvPicPr/>
          <p:nvPr/>
        </p:nvPicPr>
        <p:blipFill>
          <a:blip r:embed="rId4"/>
          <a:srcRect/>
          <a:stretch>
            <a:fillRect/>
          </a:stretch>
        </p:blipFill>
        <p:spPr bwMode="auto">
          <a:xfrm>
            <a:off x="-19710" y="332656"/>
            <a:ext cx="2990850" cy="2990850"/>
          </a:xfrm>
          <a:prstGeom prst="rect">
            <a:avLst/>
          </a:prstGeom>
          <a:noFill/>
          <a:ln w="9525">
            <a:noFill/>
            <a:miter lim="800000"/>
            <a:headEnd/>
            <a:tailEnd/>
          </a:ln>
        </p:spPr>
      </p:pic>
      <p:pic>
        <p:nvPicPr>
          <p:cNvPr id="9" name="Картина 8" descr="interakt-"/>
          <p:cNvPicPr/>
          <p:nvPr/>
        </p:nvPicPr>
        <p:blipFill>
          <a:blip r:embed="rId5"/>
          <a:srcRect/>
          <a:stretch>
            <a:fillRect/>
          </a:stretch>
        </p:blipFill>
        <p:spPr bwMode="auto">
          <a:xfrm>
            <a:off x="323528" y="3573016"/>
            <a:ext cx="2990850" cy="2990850"/>
          </a:xfrm>
          <a:prstGeom prst="rect">
            <a:avLst/>
          </a:prstGeom>
          <a:noFill/>
          <a:ln w="9525">
            <a:noFill/>
            <a:miter lim="800000"/>
            <a:headEnd/>
            <a:tailEnd/>
          </a:ln>
        </p:spPr>
      </p:pic>
      <p:pic>
        <p:nvPicPr>
          <p:cNvPr id="10" name="Картина 9" descr="interakt-"/>
          <p:cNvPicPr/>
          <p:nvPr/>
        </p:nvPicPr>
        <p:blipFill>
          <a:blip r:embed="rId6"/>
          <a:srcRect/>
          <a:stretch>
            <a:fillRect/>
          </a:stretch>
        </p:blipFill>
        <p:spPr bwMode="auto">
          <a:xfrm>
            <a:off x="4538943" y="3573016"/>
            <a:ext cx="2990850" cy="2990850"/>
          </a:xfrm>
          <a:prstGeom prst="rect">
            <a:avLst/>
          </a:prstGeom>
          <a:noFill/>
          <a:ln w="9525">
            <a:noFill/>
            <a:miter lim="800000"/>
            <a:headEnd/>
            <a:tailEnd/>
          </a:ln>
        </p:spPr>
      </p:pic>
      <p:pic>
        <p:nvPicPr>
          <p:cNvPr id="11" name="Картина 10" descr="interakt-"/>
          <p:cNvPicPr/>
          <p:nvPr/>
        </p:nvPicPr>
        <p:blipFill>
          <a:blip r:embed="rId7"/>
          <a:srcRect/>
          <a:stretch>
            <a:fillRect/>
          </a:stretch>
        </p:blipFill>
        <p:spPr bwMode="auto">
          <a:xfrm>
            <a:off x="6084168" y="306058"/>
            <a:ext cx="2988411" cy="2964252"/>
          </a:xfrm>
          <a:prstGeom prst="rect">
            <a:avLst/>
          </a:prstGeom>
          <a:noFill/>
          <a:ln w="9525">
            <a:noFill/>
            <a:miter lim="800000"/>
            <a:headEnd/>
            <a:tailEnd/>
          </a:ln>
        </p:spPr>
      </p:pic>
    </p:spTree>
    <p:extLst>
      <p:ext uri="{BB962C8B-B14F-4D97-AF65-F5344CB8AC3E}">
        <p14:creationId xmlns:p14="http://schemas.microsoft.com/office/powerpoint/2010/main" val="37641956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Картина 2">
            <a:extLst>
              <a:ext uri="{FF2B5EF4-FFF2-40B4-BE49-F238E27FC236}">
                <a16:creationId xmlns="" xmlns:a16="http://schemas.microsoft.com/office/drawing/2014/main" id="{AC7FED15-1E51-408A-A1EE-D8648C4CAF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Правоъгълник 5">
            <a:extLst>
              <a:ext uri="{FF2B5EF4-FFF2-40B4-BE49-F238E27FC236}">
                <a16:creationId xmlns="" xmlns:a16="http://schemas.microsoft.com/office/drawing/2014/main" id="{CDCE89D8-B691-4692-B3F5-379F0D53892B}"/>
              </a:ext>
            </a:extLst>
          </p:cNvPr>
          <p:cNvSpPr/>
          <p:nvPr/>
        </p:nvSpPr>
        <p:spPr>
          <a:xfrm>
            <a:off x="323528" y="620688"/>
            <a:ext cx="8280920" cy="369332"/>
          </a:xfrm>
          <a:prstGeom prst="rect">
            <a:avLst/>
          </a:prstGeom>
        </p:spPr>
        <p:txBody>
          <a:bodyPr wrap="square">
            <a:spAutoFit/>
          </a:bodyPr>
          <a:lstStyle/>
          <a:p>
            <a:pPr algn="just"/>
            <a:endParaRPr lang="bg-BG" dirty="0">
              <a:latin typeface="Times New Roman" panose="02020603050405020304" pitchFamily="18" charset="0"/>
              <a:cs typeface="Times New Roman" panose="02020603050405020304" pitchFamily="18" charset="0"/>
            </a:endParaRPr>
          </a:p>
        </p:txBody>
      </p:sp>
      <p:pic>
        <p:nvPicPr>
          <p:cNvPr id="4" name="Картина 3">
            <a:extLst>
              <a:ext uri="{FF2B5EF4-FFF2-40B4-BE49-F238E27FC236}">
                <a16:creationId xmlns="" xmlns:a16="http://schemas.microsoft.com/office/drawing/2014/main" id="{AC7FED15-1E51-408A-A1EE-D8648C4CAF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
            <a:ext cx="9144000" cy="6858000"/>
          </a:xfrm>
          <a:prstGeom prst="rect">
            <a:avLst/>
          </a:prstGeom>
        </p:spPr>
      </p:pic>
      <p:sp>
        <p:nvSpPr>
          <p:cNvPr id="46081" name="Rectangle 1"/>
          <p:cNvSpPr>
            <a:spLocks noChangeArrowheads="1"/>
          </p:cNvSpPr>
          <p:nvPr/>
        </p:nvSpPr>
        <p:spPr bwMode="auto">
          <a:xfrm>
            <a:off x="93948" y="476672"/>
            <a:ext cx="8956104" cy="569386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tabLst>
                <a:tab pos="176213" algn="l"/>
              </a:tabLst>
            </a:pPr>
            <a:r>
              <a:rPr lang="bg-BG" sz="1400" dirty="0" smtClean="0">
                <a:latin typeface="Times New Roman" pitchFamily="18" charset="0"/>
                <a:ea typeface="Times New Roman" pitchFamily="18" charset="0"/>
                <a:cs typeface="Times New Roman" pitchFamily="18" charset="0"/>
              </a:rPr>
              <a:t>   </a:t>
            </a:r>
            <a:r>
              <a:rPr lang="bg-BG" sz="1400" dirty="0" smtClean="0">
                <a:latin typeface="Times New Roman" pitchFamily="18" charset="0"/>
                <a:ea typeface="Calibri" pitchFamily="34" charset="0"/>
                <a:cs typeface="Times New Roman" pitchFamily="18" charset="0"/>
              </a:rPr>
              <a:t>Качеството на образователната среда включваше умения, фактори, елементи, необходими планове за ефективен </a:t>
            </a:r>
          </a:p>
          <a:p>
            <a:pPr lvl="0" algn="just" fontAlgn="base">
              <a:spcBef>
                <a:spcPct val="0"/>
              </a:spcBef>
              <a:spcAft>
                <a:spcPct val="0"/>
              </a:spcAft>
              <a:tabLst>
                <a:tab pos="176213" algn="l"/>
              </a:tabLst>
            </a:pPr>
            <a:r>
              <a:rPr lang="bg-BG" sz="1400" dirty="0" smtClean="0">
                <a:latin typeface="Times New Roman" pitchFamily="18" charset="0"/>
                <a:ea typeface="Calibri" pitchFamily="34" charset="0"/>
                <a:cs typeface="Times New Roman" pitchFamily="18" charset="0"/>
              </a:rPr>
              <a:t>образователен процес, взаимодействие с всички заинтересовани страни;</a:t>
            </a:r>
            <a:endParaRPr lang="bg-BG" sz="1400" dirty="0" smtClean="0">
              <a:latin typeface="Times New Roman" pitchFamily="18" charset="0"/>
              <a:cs typeface="Times New Roman" pitchFamily="18" charset="0"/>
            </a:endParaRPr>
          </a:p>
          <a:p>
            <a:pPr lvl="0" algn="just" eaLnBrk="0" fontAlgn="base" hangingPunct="0">
              <a:spcBef>
                <a:spcPct val="0"/>
              </a:spcBef>
              <a:spcAft>
                <a:spcPct val="0"/>
              </a:spcAft>
              <a:buFontTx/>
              <a:buChar char="•"/>
              <a:tabLst>
                <a:tab pos="176213" algn="l"/>
              </a:tabLst>
            </a:pPr>
            <a:r>
              <a:rPr lang="bg-BG" sz="1400" dirty="0" err="1" smtClean="0">
                <a:latin typeface="Times New Roman" pitchFamily="18" charset="0"/>
                <a:ea typeface="Calibri" pitchFamily="34" charset="0"/>
                <a:cs typeface="Times New Roman" pitchFamily="18" charset="0"/>
              </a:rPr>
              <a:t>създадаване</a:t>
            </a:r>
            <a:r>
              <a:rPr lang="bg-BG" sz="1400" dirty="0" smtClean="0">
                <a:latin typeface="Times New Roman" pitchFamily="18" charset="0"/>
                <a:ea typeface="Calibri" pitchFamily="34" charset="0"/>
                <a:cs typeface="Times New Roman" pitchFamily="18" charset="0"/>
              </a:rPr>
              <a:t> на позитивна и привлекателна образователна среда;</a:t>
            </a:r>
            <a:endParaRPr lang="bg-BG" sz="1400" dirty="0" smtClean="0">
              <a:latin typeface="Times New Roman" pitchFamily="18" charset="0"/>
              <a:cs typeface="Times New Roman" pitchFamily="18" charset="0"/>
            </a:endParaRPr>
          </a:p>
          <a:p>
            <a:pPr lvl="0" algn="just" eaLnBrk="0" fontAlgn="base" hangingPunct="0">
              <a:spcBef>
                <a:spcPct val="0"/>
              </a:spcBef>
              <a:spcAft>
                <a:spcPct val="0"/>
              </a:spcAft>
              <a:buFontTx/>
              <a:buChar char="•"/>
              <a:tabLst>
                <a:tab pos="176213" algn="l"/>
              </a:tabLst>
            </a:pPr>
            <a:r>
              <a:rPr lang="bg-BG" sz="1400" dirty="0" smtClean="0">
                <a:latin typeface="Times New Roman" pitchFamily="18" charset="0"/>
                <a:ea typeface="Calibri" pitchFamily="34" charset="0"/>
                <a:cs typeface="Times New Roman" pitchFamily="18" charset="0"/>
              </a:rPr>
              <a:t>сътрудничество и взаимодействие между участниците в образователния процес;</a:t>
            </a:r>
            <a:endParaRPr lang="bg-BG" sz="1400" dirty="0" smtClean="0">
              <a:latin typeface="Times New Roman" pitchFamily="18" charset="0"/>
              <a:cs typeface="Times New Roman" pitchFamily="18" charset="0"/>
            </a:endParaRPr>
          </a:p>
          <a:p>
            <a:pPr lvl="0" algn="just" eaLnBrk="0" fontAlgn="base" hangingPunct="0">
              <a:spcBef>
                <a:spcPct val="0"/>
              </a:spcBef>
              <a:spcAft>
                <a:spcPct val="0"/>
              </a:spcAft>
              <a:buFontTx/>
              <a:buChar char="•"/>
              <a:tabLst>
                <a:tab pos="176213" algn="l"/>
              </a:tabLst>
            </a:pPr>
            <a:r>
              <a:rPr lang="bg-BG" sz="1400" dirty="0" smtClean="0">
                <a:latin typeface="Times New Roman" pitchFamily="18" charset="0"/>
                <a:ea typeface="Times New Roman" pitchFamily="18" charset="0"/>
                <a:cs typeface="Times New Roman" pitchFamily="18" charset="0"/>
              </a:rPr>
              <a:t> качество на педагогическото взаимодействие в процеса на обучение (организация на педагогическата ситуация,</a:t>
            </a:r>
          </a:p>
          <a:p>
            <a:pPr lvl="0" algn="just" eaLnBrk="0" fontAlgn="base" hangingPunct="0">
              <a:spcBef>
                <a:spcPct val="0"/>
              </a:spcBef>
              <a:spcAft>
                <a:spcPct val="0"/>
              </a:spcAft>
              <a:tabLst>
                <a:tab pos="176213" algn="l"/>
              </a:tabLst>
            </a:pPr>
            <a:r>
              <a:rPr lang="bg-BG" sz="1400" dirty="0" smtClean="0">
                <a:latin typeface="Times New Roman" pitchFamily="18" charset="0"/>
                <a:ea typeface="Times New Roman" pitchFamily="18" charset="0"/>
                <a:cs typeface="Times New Roman" pitchFamily="18" charset="0"/>
              </a:rPr>
              <a:t> използване на съобразени с възрастовата група методи, похвати и средства;</a:t>
            </a:r>
            <a:endParaRPr lang="bg-BG" sz="1400" dirty="0" smtClean="0">
              <a:latin typeface="Times New Roman" pitchFamily="18" charset="0"/>
              <a:cs typeface="Times New Roman" pitchFamily="18" charset="0"/>
            </a:endParaRPr>
          </a:p>
          <a:p>
            <a:pPr lvl="0" algn="just" eaLnBrk="0" fontAlgn="base" hangingPunct="0">
              <a:spcBef>
                <a:spcPct val="0"/>
              </a:spcBef>
              <a:spcAft>
                <a:spcPct val="0"/>
              </a:spcAft>
              <a:buFontTx/>
              <a:buChar char="•"/>
              <a:tabLst>
                <a:tab pos="176213" algn="l"/>
              </a:tabLst>
            </a:pPr>
            <a:r>
              <a:rPr lang="bg-BG" sz="1400" dirty="0" smtClean="0">
                <a:latin typeface="Times New Roman" pitchFamily="18" charset="0"/>
                <a:ea typeface="Times New Roman" pitchFamily="18" charset="0"/>
                <a:cs typeface="Times New Roman" pitchFamily="18" charset="0"/>
              </a:rPr>
              <a:t>качество на педагогическото взаимодействие за подкрепа на личностно развитие на децата ;.</a:t>
            </a:r>
            <a:endParaRPr lang="bg-BG" sz="1400" dirty="0" smtClean="0">
              <a:latin typeface="Times New Roman" pitchFamily="18" charset="0"/>
              <a:cs typeface="Times New Roman" pitchFamily="18" charset="0"/>
            </a:endParaRPr>
          </a:p>
          <a:p>
            <a:pPr lvl="0" algn="just" eaLnBrk="0" fontAlgn="base" hangingPunct="0">
              <a:spcBef>
                <a:spcPct val="0"/>
              </a:spcBef>
              <a:spcAft>
                <a:spcPct val="0"/>
              </a:spcAft>
              <a:buFontTx/>
              <a:buChar char="•"/>
              <a:tabLst>
                <a:tab pos="176213" algn="l"/>
              </a:tabLst>
            </a:pPr>
            <a:r>
              <a:rPr lang="bg-BG" sz="1400" dirty="0" smtClean="0">
                <a:latin typeface="Times New Roman" pitchFamily="18" charset="0"/>
                <a:ea typeface="Times New Roman" pitchFamily="18" charset="0"/>
                <a:cs typeface="Times New Roman" pitchFamily="18" charset="0"/>
              </a:rPr>
              <a:t>качество на взаимодействието и сътрудничеството с родители като партньори в образователния процес;</a:t>
            </a:r>
            <a:endParaRPr lang="bg-BG" sz="1400" dirty="0" smtClean="0">
              <a:latin typeface="Times New Roman" pitchFamily="18" charset="0"/>
              <a:cs typeface="Times New Roman" pitchFamily="18" charset="0"/>
            </a:endParaRPr>
          </a:p>
          <a:p>
            <a:pPr lvl="0" algn="just" eaLnBrk="0" fontAlgn="base" hangingPunct="0">
              <a:spcBef>
                <a:spcPct val="0"/>
              </a:spcBef>
              <a:spcAft>
                <a:spcPct val="0"/>
              </a:spcAft>
              <a:buFontTx/>
              <a:buChar char="•"/>
              <a:tabLst>
                <a:tab pos="176213" algn="l"/>
              </a:tabLst>
            </a:pPr>
            <a:r>
              <a:rPr lang="bg-BG" sz="1400" dirty="0" smtClean="0">
                <a:latin typeface="Times New Roman" pitchFamily="18" charset="0"/>
                <a:ea typeface="Times New Roman" pitchFamily="18" charset="0"/>
                <a:cs typeface="Times New Roman" pitchFamily="18" charset="0"/>
              </a:rPr>
              <a:t>качество на воденето и съхранението на документацията.</a:t>
            </a:r>
            <a:endParaRPr lang="bg-BG" sz="1400" dirty="0" smtClean="0">
              <a:latin typeface="Times New Roman" pitchFamily="18" charset="0"/>
              <a:cs typeface="Times New Roman" pitchFamily="18" charset="0"/>
            </a:endParaRPr>
          </a:p>
          <a:p>
            <a:pPr lvl="0" algn="just" eaLnBrk="0" fontAlgn="base" hangingPunct="0">
              <a:spcBef>
                <a:spcPct val="0"/>
              </a:spcBef>
              <a:spcAft>
                <a:spcPct val="0"/>
              </a:spcAft>
              <a:tabLst>
                <a:tab pos="176213" algn="l"/>
              </a:tabLst>
            </a:pPr>
            <a:r>
              <a:rPr lang="bg-BG" sz="1400" dirty="0" smtClean="0">
                <a:latin typeface="Times New Roman" pitchFamily="18" charset="0"/>
                <a:ea typeface="Times New Roman" pitchFamily="18" charset="0"/>
                <a:cs typeface="Times New Roman" pitchFamily="18" charset="0"/>
              </a:rPr>
              <a:t>     </a:t>
            </a:r>
            <a:r>
              <a:rPr lang="en-AU" sz="1400" dirty="0" err="1" smtClean="0">
                <a:latin typeface="Times New Roman" pitchFamily="18" charset="0"/>
                <a:ea typeface="Times New Roman" pitchFamily="18" charset="0"/>
                <a:cs typeface="Times New Roman" pitchFamily="18" charset="0"/>
              </a:rPr>
              <a:t>Структурата</a:t>
            </a:r>
            <a:r>
              <a:rPr lang="en-AU" sz="1400" dirty="0" smtClean="0">
                <a:latin typeface="Times New Roman" pitchFamily="18" charset="0"/>
                <a:ea typeface="Times New Roman" pitchFamily="18" charset="0"/>
                <a:cs typeface="Times New Roman" pitchFamily="18" charset="0"/>
              </a:rPr>
              <a:t> </a:t>
            </a:r>
            <a:r>
              <a:rPr lang="en-AU" sz="1400" dirty="0" err="1" smtClean="0">
                <a:latin typeface="Times New Roman" pitchFamily="18" charset="0"/>
                <a:ea typeface="Times New Roman" pitchFamily="18" charset="0"/>
                <a:cs typeface="Times New Roman" pitchFamily="18" charset="0"/>
              </a:rPr>
              <a:t>на</a:t>
            </a:r>
            <a:r>
              <a:rPr lang="en-AU" sz="1400" dirty="0" smtClean="0">
                <a:latin typeface="Times New Roman" pitchFamily="18" charset="0"/>
                <a:ea typeface="Times New Roman" pitchFamily="18" charset="0"/>
                <a:cs typeface="Times New Roman" pitchFamily="18" charset="0"/>
              </a:rPr>
              <a:t> </a:t>
            </a:r>
            <a:r>
              <a:rPr lang="en-AU" sz="1400" dirty="0" err="1" smtClean="0">
                <a:latin typeface="Times New Roman" pitchFamily="18" charset="0"/>
                <a:ea typeface="Times New Roman" pitchFamily="18" charset="0"/>
                <a:cs typeface="Times New Roman" pitchFamily="18" charset="0"/>
              </a:rPr>
              <a:t>педагогическата</a:t>
            </a:r>
            <a:r>
              <a:rPr lang="en-AU" sz="1400" dirty="0" smtClean="0">
                <a:latin typeface="Times New Roman" pitchFamily="18" charset="0"/>
                <a:ea typeface="Times New Roman" pitchFamily="18" charset="0"/>
                <a:cs typeface="Times New Roman" pitchFamily="18" charset="0"/>
              </a:rPr>
              <a:t> </a:t>
            </a:r>
            <a:r>
              <a:rPr lang="en-AU" sz="1400" dirty="0" err="1" smtClean="0">
                <a:latin typeface="Times New Roman" pitchFamily="18" charset="0"/>
                <a:ea typeface="Times New Roman" pitchFamily="18" charset="0"/>
                <a:cs typeface="Times New Roman" pitchFamily="18" charset="0"/>
              </a:rPr>
              <a:t>ситуация</a:t>
            </a:r>
            <a:r>
              <a:rPr lang="en-AU" sz="1400" dirty="0" smtClean="0">
                <a:latin typeface="Times New Roman" pitchFamily="18" charset="0"/>
                <a:ea typeface="Times New Roman" pitchFamily="18" charset="0"/>
                <a:cs typeface="Times New Roman" pitchFamily="18" charset="0"/>
              </a:rPr>
              <a:t> </a:t>
            </a:r>
            <a:r>
              <a:rPr lang="bg-BG" sz="1400" dirty="0" err="1" smtClean="0">
                <a:latin typeface="Times New Roman" pitchFamily="18" charset="0"/>
                <a:ea typeface="Times New Roman" pitchFamily="18" charset="0"/>
                <a:cs typeface="Times New Roman" pitchFamily="18" charset="0"/>
              </a:rPr>
              <a:t>беш</a:t>
            </a:r>
            <a:r>
              <a:rPr lang="en-AU" sz="1400" dirty="0" smtClean="0">
                <a:latin typeface="Times New Roman" pitchFamily="18" charset="0"/>
                <a:ea typeface="Times New Roman" pitchFamily="18" charset="0"/>
                <a:cs typeface="Times New Roman" pitchFamily="18" charset="0"/>
              </a:rPr>
              <a:t>е </a:t>
            </a:r>
            <a:r>
              <a:rPr lang="en-AU" sz="1400" dirty="0" err="1" smtClean="0">
                <a:latin typeface="Times New Roman" pitchFamily="18" charset="0"/>
                <a:ea typeface="Times New Roman" pitchFamily="18" charset="0"/>
                <a:cs typeface="Times New Roman" pitchFamily="18" charset="0"/>
              </a:rPr>
              <a:t>ясно</a:t>
            </a:r>
            <a:r>
              <a:rPr lang="en-AU" sz="1400" dirty="0" smtClean="0">
                <a:latin typeface="Times New Roman" pitchFamily="18" charset="0"/>
                <a:ea typeface="Times New Roman" pitchFamily="18" charset="0"/>
                <a:cs typeface="Times New Roman" pitchFamily="18" charset="0"/>
              </a:rPr>
              <a:t> </a:t>
            </a:r>
            <a:r>
              <a:rPr lang="en-AU" sz="1400" dirty="0" err="1" smtClean="0">
                <a:latin typeface="Times New Roman" pitchFamily="18" charset="0"/>
                <a:ea typeface="Times New Roman" pitchFamily="18" charset="0"/>
                <a:cs typeface="Times New Roman" pitchFamily="18" charset="0"/>
              </a:rPr>
              <a:t>формулирана</a:t>
            </a:r>
            <a:r>
              <a:rPr lang="en-AU" sz="1400" dirty="0" smtClean="0">
                <a:latin typeface="Times New Roman" pitchFamily="18" charset="0"/>
                <a:ea typeface="Times New Roman" pitchFamily="18" charset="0"/>
                <a:cs typeface="Times New Roman" pitchFamily="18" charset="0"/>
              </a:rPr>
              <a:t>, </a:t>
            </a:r>
            <a:r>
              <a:rPr lang="en-AU" sz="1400" dirty="0" err="1" smtClean="0">
                <a:latin typeface="Times New Roman" pitchFamily="18" charset="0"/>
                <a:ea typeface="Times New Roman" pitchFamily="18" charset="0"/>
                <a:cs typeface="Times New Roman" pitchFamily="18" charset="0"/>
              </a:rPr>
              <a:t>ориентирана</a:t>
            </a:r>
            <a:r>
              <a:rPr lang="en-AU" sz="1400" dirty="0" smtClean="0">
                <a:latin typeface="Times New Roman" pitchFamily="18" charset="0"/>
                <a:ea typeface="Times New Roman" pitchFamily="18" charset="0"/>
                <a:cs typeface="Times New Roman" pitchFamily="18" charset="0"/>
              </a:rPr>
              <a:t> </a:t>
            </a:r>
            <a:r>
              <a:rPr lang="en-AU" sz="1400" dirty="0" err="1" smtClean="0">
                <a:latin typeface="Times New Roman" pitchFamily="18" charset="0"/>
                <a:ea typeface="Times New Roman" pitchFamily="18" charset="0"/>
                <a:cs typeface="Times New Roman" pitchFamily="18" charset="0"/>
              </a:rPr>
              <a:t>към</a:t>
            </a:r>
            <a:r>
              <a:rPr lang="en-AU" sz="1400" dirty="0" smtClean="0">
                <a:latin typeface="Times New Roman" pitchFamily="18" charset="0"/>
                <a:ea typeface="Times New Roman" pitchFamily="18" charset="0"/>
                <a:cs typeface="Times New Roman" pitchFamily="18" charset="0"/>
              </a:rPr>
              <a:t> </a:t>
            </a:r>
            <a:r>
              <a:rPr lang="en-AU" sz="1400" dirty="0" err="1" smtClean="0">
                <a:latin typeface="Times New Roman" pitchFamily="18" charset="0"/>
                <a:ea typeface="Times New Roman" pitchFamily="18" charset="0"/>
                <a:cs typeface="Times New Roman" pitchFamily="18" charset="0"/>
              </a:rPr>
              <a:t>постигане</a:t>
            </a:r>
            <a:r>
              <a:rPr lang="en-AU" sz="1400" dirty="0" smtClean="0">
                <a:latin typeface="Times New Roman" pitchFamily="18" charset="0"/>
                <a:ea typeface="Times New Roman" pitchFamily="18" charset="0"/>
                <a:cs typeface="Times New Roman" pitchFamily="18" charset="0"/>
              </a:rPr>
              <a:t> </a:t>
            </a:r>
            <a:r>
              <a:rPr lang="en-AU" sz="1400" dirty="0" err="1" smtClean="0">
                <a:latin typeface="Times New Roman" pitchFamily="18" charset="0"/>
                <a:ea typeface="Times New Roman" pitchFamily="18" charset="0"/>
                <a:cs typeface="Times New Roman" pitchFamily="18" charset="0"/>
              </a:rPr>
              <a:t>на</a:t>
            </a:r>
            <a:r>
              <a:rPr lang="en-AU" sz="1400" dirty="0" smtClean="0">
                <a:latin typeface="Times New Roman" pitchFamily="18" charset="0"/>
                <a:ea typeface="Times New Roman" pitchFamily="18" charset="0"/>
                <a:cs typeface="Times New Roman" pitchFamily="18" charset="0"/>
              </a:rPr>
              <a:t> </a:t>
            </a:r>
            <a:r>
              <a:rPr lang="en-AU" sz="1400" dirty="0" err="1" smtClean="0">
                <a:latin typeface="Times New Roman" pitchFamily="18" charset="0"/>
                <a:ea typeface="Times New Roman" pitchFamily="18" charset="0"/>
                <a:cs typeface="Times New Roman" pitchFamily="18" charset="0"/>
              </a:rPr>
              <a:t>очакваните</a:t>
            </a:r>
            <a:endParaRPr lang="bg-BG" sz="1400" dirty="0" smtClean="0">
              <a:latin typeface="Times New Roman" pitchFamily="18" charset="0"/>
              <a:ea typeface="Times New Roman" pitchFamily="18" charset="0"/>
              <a:cs typeface="Times New Roman" pitchFamily="18" charset="0"/>
            </a:endParaRPr>
          </a:p>
          <a:p>
            <a:pPr lvl="0" algn="just" eaLnBrk="0" fontAlgn="base" hangingPunct="0">
              <a:spcBef>
                <a:spcPct val="0"/>
              </a:spcBef>
              <a:spcAft>
                <a:spcPct val="0"/>
              </a:spcAft>
              <a:tabLst>
                <a:tab pos="176213" algn="l"/>
              </a:tabLst>
            </a:pPr>
            <a:r>
              <a:rPr lang="en-AU" sz="1400" dirty="0" smtClean="0">
                <a:latin typeface="Times New Roman" pitchFamily="18" charset="0"/>
                <a:ea typeface="Times New Roman" pitchFamily="18" charset="0"/>
                <a:cs typeface="Times New Roman" pitchFamily="18" charset="0"/>
              </a:rPr>
              <a:t> </a:t>
            </a:r>
            <a:r>
              <a:rPr lang="en-AU" sz="1400" dirty="0" err="1" smtClean="0">
                <a:latin typeface="Times New Roman" pitchFamily="18" charset="0"/>
                <a:ea typeface="Times New Roman" pitchFamily="18" charset="0"/>
                <a:cs typeface="Times New Roman" pitchFamily="18" charset="0"/>
              </a:rPr>
              <a:t>резултати</a:t>
            </a:r>
            <a:r>
              <a:rPr lang="en-AU" sz="1400" dirty="0" smtClean="0">
                <a:latin typeface="Times New Roman" pitchFamily="18" charset="0"/>
                <a:ea typeface="Times New Roman" pitchFamily="18" charset="0"/>
                <a:cs typeface="Times New Roman" pitchFamily="18" charset="0"/>
              </a:rPr>
              <a:t> и </a:t>
            </a:r>
            <a:r>
              <a:rPr lang="en-AU" sz="1400" dirty="0" err="1" smtClean="0">
                <a:latin typeface="Times New Roman" pitchFamily="18" charset="0"/>
                <a:ea typeface="Times New Roman" pitchFamily="18" charset="0"/>
                <a:cs typeface="Times New Roman" pitchFamily="18" charset="0"/>
              </a:rPr>
              <a:t>протича</a:t>
            </a:r>
            <a:r>
              <a:rPr lang="bg-BG" sz="1400" dirty="0" err="1" smtClean="0">
                <a:latin typeface="Times New Roman" pitchFamily="18" charset="0"/>
                <a:ea typeface="Times New Roman" pitchFamily="18" charset="0"/>
                <a:cs typeface="Times New Roman" pitchFamily="18" charset="0"/>
              </a:rPr>
              <a:t>ше</a:t>
            </a:r>
            <a:r>
              <a:rPr lang="en-AU" sz="1400" dirty="0" smtClean="0">
                <a:latin typeface="Times New Roman" pitchFamily="18" charset="0"/>
                <a:ea typeface="Times New Roman" pitchFamily="18" charset="0"/>
                <a:cs typeface="Times New Roman" pitchFamily="18" charset="0"/>
              </a:rPr>
              <a:t> </a:t>
            </a:r>
            <a:r>
              <a:rPr lang="en-AU" sz="1400" dirty="0" err="1" smtClean="0">
                <a:latin typeface="Times New Roman" pitchFamily="18" charset="0"/>
                <a:ea typeface="Times New Roman" pitchFamily="18" charset="0"/>
                <a:cs typeface="Times New Roman" pitchFamily="18" charset="0"/>
              </a:rPr>
              <a:t>под</a:t>
            </a:r>
            <a:r>
              <a:rPr lang="en-AU" sz="1400" dirty="0" smtClean="0">
                <a:latin typeface="Times New Roman" pitchFamily="18" charset="0"/>
                <a:ea typeface="Times New Roman" pitchFamily="18" charset="0"/>
                <a:cs typeface="Times New Roman" pitchFamily="18" charset="0"/>
              </a:rPr>
              <a:t> </a:t>
            </a:r>
            <a:r>
              <a:rPr lang="en-AU" sz="1400" dirty="0" err="1" smtClean="0">
                <a:latin typeface="Times New Roman" pitchFamily="18" charset="0"/>
                <a:ea typeface="Times New Roman" pitchFamily="18" charset="0"/>
                <a:cs typeface="Times New Roman" pitchFamily="18" charset="0"/>
              </a:rPr>
              <a:t>формата</a:t>
            </a:r>
            <a:r>
              <a:rPr lang="en-AU" sz="1400" dirty="0" smtClean="0">
                <a:latin typeface="Times New Roman" pitchFamily="18" charset="0"/>
                <a:ea typeface="Times New Roman" pitchFamily="18" charset="0"/>
                <a:cs typeface="Times New Roman" pitchFamily="18" charset="0"/>
              </a:rPr>
              <a:t> </a:t>
            </a:r>
            <a:r>
              <a:rPr lang="en-AU" sz="1400" dirty="0" err="1" smtClean="0">
                <a:latin typeface="Times New Roman" pitchFamily="18" charset="0"/>
                <a:ea typeface="Times New Roman" pitchFamily="18" charset="0"/>
                <a:cs typeface="Times New Roman" pitchFamily="18" charset="0"/>
              </a:rPr>
              <a:t>на</a:t>
            </a:r>
            <a:r>
              <a:rPr lang="en-AU" sz="1400" dirty="0" smtClean="0">
                <a:latin typeface="Times New Roman" pitchFamily="18" charset="0"/>
                <a:ea typeface="Times New Roman" pitchFamily="18" charset="0"/>
                <a:cs typeface="Times New Roman" pitchFamily="18" charset="0"/>
              </a:rPr>
              <a:t> </a:t>
            </a:r>
            <a:r>
              <a:rPr lang="en-AU" sz="1400" dirty="0" err="1" smtClean="0">
                <a:latin typeface="Times New Roman" pitchFamily="18" charset="0"/>
                <a:ea typeface="Times New Roman" pitchFamily="18" charset="0"/>
                <a:cs typeface="Times New Roman" pitchFamily="18" charset="0"/>
              </a:rPr>
              <a:t>игра</a:t>
            </a:r>
            <a:r>
              <a:rPr lang="en-AU" sz="1400" dirty="0" smtClean="0">
                <a:latin typeface="Times New Roman" pitchFamily="18" charset="0"/>
                <a:ea typeface="Times New Roman" pitchFamily="18" charset="0"/>
                <a:cs typeface="Times New Roman" pitchFamily="18" charset="0"/>
              </a:rPr>
              <a:t>. </a:t>
            </a:r>
            <a:r>
              <a:rPr lang="en-AU" sz="1400" dirty="0" err="1" smtClean="0">
                <a:latin typeface="Times New Roman" pitchFamily="18" charset="0"/>
                <a:ea typeface="Times New Roman" pitchFamily="18" charset="0"/>
                <a:cs typeface="Times New Roman" pitchFamily="18" charset="0"/>
              </a:rPr>
              <a:t>Обемът</a:t>
            </a:r>
            <a:r>
              <a:rPr lang="en-AU" sz="1400" dirty="0" smtClean="0">
                <a:latin typeface="Times New Roman" pitchFamily="18" charset="0"/>
                <a:ea typeface="Times New Roman" pitchFamily="18" charset="0"/>
                <a:cs typeface="Times New Roman" pitchFamily="18" charset="0"/>
              </a:rPr>
              <a:t> </a:t>
            </a:r>
            <a:r>
              <a:rPr lang="en-AU" sz="1400" dirty="0" err="1" smtClean="0">
                <a:latin typeface="Times New Roman" pitchFamily="18" charset="0"/>
                <a:ea typeface="Times New Roman" pitchFamily="18" charset="0"/>
                <a:cs typeface="Times New Roman" pitchFamily="18" charset="0"/>
              </a:rPr>
              <a:t>на</a:t>
            </a:r>
            <a:r>
              <a:rPr lang="en-AU" sz="1400" dirty="0" smtClean="0">
                <a:latin typeface="Times New Roman" pitchFamily="18" charset="0"/>
                <a:ea typeface="Times New Roman" pitchFamily="18" charset="0"/>
                <a:cs typeface="Times New Roman" pitchFamily="18" charset="0"/>
              </a:rPr>
              <a:t> </a:t>
            </a:r>
            <a:r>
              <a:rPr lang="en-AU" sz="1400" dirty="0" err="1" smtClean="0">
                <a:latin typeface="Times New Roman" pitchFamily="18" charset="0"/>
                <a:ea typeface="Times New Roman" pitchFamily="18" charset="0"/>
                <a:cs typeface="Times New Roman" pitchFamily="18" charset="0"/>
              </a:rPr>
              <a:t>образователно</a:t>
            </a:r>
            <a:r>
              <a:rPr lang="en-AU" sz="1400" dirty="0" smtClean="0">
                <a:latin typeface="Times New Roman" pitchFamily="18" charset="0"/>
                <a:ea typeface="Times New Roman" pitchFamily="18" charset="0"/>
                <a:cs typeface="Times New Roman" pitchFamily="18" charset="0"/>
              </a:rPr>
              <a:t> </a:t>
            </a:r>
            <a:r>
              <a:rPr lang="en-AU" sz="1400" dirty="0" err="1" smtClean="0">
                <a:latin typeface="Times New Roman" pitchFamily="18" charset="0"/>
                <a:ea typeface="Times New Roman" pitchFamily="18" charset="0"/>
                <a:cs typeface="Times New Roman" pitchFamily="18" charset="0"/>
              </a:rPr>
              <a:t>съдържание</a:t>
            </a:r>
            <a:r>
              <a:rPr lang="bg-BG" sz="1400" dirty="0" smtClean="0">
                <a:latin typeface="Times New Roman" pitchFamily="18" charset="0"/>
                <a:ea typeface="Times New Roman" pitchFamily="18" charset="0"/>
                <a:cs typeface="Times New Roman" pitchFamily="18" charset="0"/>
              </a:rPr>
              <a:t> беше</a:t>
            </a:r>
            <a:r>
              <a:rPr lang="en-AU" sz="1400" dirty="0" smtClean="0">
                <a:latin typeface="Times New Roman" pitchFamily="18" charset="0"/>
                <a:ea typeface="Times New Roman" pitchFamily="18" charset="0"/>
                <a:cs typeface="Times New Roman" pitchFamily="18" charset="0"/>
              </a:rPr>
              <a:t> </a:t>
            </a:r>
            <a:r>
              <a:rPr lang="en-AU" sz="1400" dirty="0" err="1" smtClean="0">
                <a:latin typeface="Times New Roman" pitchFamily="18" charset="0"/>
                <a:ea typeface="Times New Roman" pitchFamily="18" charset="0"/>
                <a:cs typeface="Times New Roman" pitchFamily="18" charset="0"/>
              </a:rPr>
              <a:t>съобразен</a:t>
            </a:r>
            <a:r>
              <a:rPr lang="en-AU" sz="1400" dirty="0" smtClean="0">
                <a:latin typeface="Times New Roman" pitchFamily="18" charset="0"/>
                <a:ea typeface="Times New Roman" pitchFamily="18" charset="0"/>
                <a:cs typeface="Times New Roman" pitchFamily="18" charset="0"/>
              </a:rPr>
              <a:t> с </a:t>
            </a:r>
            <a:r>
              <a:rPr lang="en-AU" sz="1400" dirty="0" err="1" smtClean="0">
                <a:latin typeface="Times New Roman" pitchFamily="18" charset="0"/>
                <a:ea typeface="Times New Roman" pitchFamily="18" charset="0"/>
                <a:cs typeface="Times New Roman" pitchFamily="18" charset="0"/>
              </a:rPr>
              <a:t>възможностите</a:t>
            </a:r>
            <a:endParaRPr lang="bg-BG" sz="1400" dirty="0" smtClean="0">
              <a:latin typeface="Times New Roman" pitchFamily="18" charset="0"/>
              <a:ea typeface="Times New Roman" pitchFamily="18" charset="0"/>
              <a:cs typeface="Times New Roman" pitchFamily="18" charset="0"/>
            </a:endParaRPr>
          </a:p>
          <a:p>
            <a:pPr lvl="0" algn="just" eaLnBrk="0" fontAlgn="base" hangingPunct="0">
              <a:spcBef>
                <a:spcPct val="0"/>
              </a:spcBef>
              <a:spcAft>
                <a:spcPct val="0"/>
              </a:spcAft>
              <a:tabLst>
                <a:tab pos="176213" algn="l"/>
              </a:tabLst>
            </a:pPr>
            <a:r>
              <a:rPr lang="en-AU" sz="1400" dirty="0" smtClean="0">
                <a:latin typeface="Times New Roman" pitchFamily="18" charset="0"/>
                <a:ea typeface="Times New Roman" pitchFamily="18" charset="0"/>
                <a:cs typeface="Times New Roman" pitchFamily="18" charset="0"/>
              </a:rPr>
              <a:t> </a:t>
            </a:r>
            <a:r>
              <a:rPr lang="en-AU" sz="1400" dirty="0" err="1" smtClean="0">
                <a:latin typeface="Times New Roman" pitchFamily="18" charset="0"/>
                <a:ea typeface="Times New Roman" pitchFamily="18" charset="0"/>
                <a:cs typeface="Times New Roman" pitchFamily="18" charset="0"/>
              </a:rPr>
              <a:t>на</a:t>
            </a:r>
            <a:r>
              <a:rPr lang="en-AU" sz="1400" dirty="0" smtClean="0">
                <a:latin typeface="Times New Roman" pitchFamily="18" charset="0"/>
                <a:ea typeface="Times New Roman" pitchFamily="18" charset="0"/>
                <a:cs typeface="Times New Roman" pitchFamily="18" charset="0"/>
              </a:rPr>
              <a:t> </a:t>
            </a:r>
            <a:r>
              <a:rPr lang="en-AU" sz="1400" dirty="0" err="1" smtClean="0">
                <a:latin typeface="Times New Roman" pitchFamily="18" charset="0"/>
                <a:ea typeface="Times New Roman" pitchFamily="18" charset="0"/>
                <a:cs typeface="Times New Roman" pitchFamily="18" charset="0"/>
              </a:rPr>
              <a:t>децата</a:t>
            </a:r>
            <a:r>
              <a:rPr lang="en-AU" sz="1400" dirty="0" smtClean="0">
                <a:latin typeface="Times New Roman" pitchFamily="18" charset="0"/>
                <a:ea typeface="Times New Roman" pitchFamily="18" charset="0"/>
                <a:cs typeface="Times New Roman" pitchFamily="18" charset="0"/>
              </a:rPr>
              <a:t>.</a:t>
            </a:r>
            <a:endParaRPr lang="bg-BG" sz="1400" dirty="0" smtClean="0">
              <a:latin typeface="Times New Roman" pitchFamily="18" charset="0"/>
              <a:cs typeface="Times New Roman" pitchFamily="18" charset="0"/>
            </a:endParaRPr>
          </a:p>
          <a:p>
            <a:pPr lvl="0" algn="just" eaLnBrk="0" fontAlgn="base" hangingPunct="0">
              <a:spcBef>
                <a:spcPct val="0"/>
              </a:spcBef>
              <a:spcAft>
                <a:spcPct val="0"/>
              </a:spcAft>
              <a:tabLst>
                <a:tab pos="176213" algn="l"/>
              </a:tabLst>
            </a:pPr>
            <a:r>
              <a:rPr lang="en-AU" sz="1400" dirty="0" smtClean="0">
                <a:latin typeface="Times New Roman" pitchFamily="18" charset="0"/>
                <a:ea typeface="Times New Roman" pitchFamily="18" charset="0"/>
                <a:cs typeface="Times New Roman" pitchFamily="18" charset="0"/>
              </a:rPr>
              <a:t> </a:t>
            </a:r>
            <a:r>
              <a:rPr lang="en-AU" sz="1400" dirty="0" err="1" smtClean="0">
                <a:latin typeface="Times New Roman" pitchFamily="18" charset="0"/>
                <a:ea typeface="Times New Roman" pitchFamily="18" charset="0"/>
                <a:cs typeface="Times New Roman" pitchFamily="18" charset="0"/>
              </a:rPr>
              <a:t>Постиженията</a:t>
            </a:r>
            <a:r>
              <a:rPr lang="en-AU" sz="1400" dirty="0" smtClean="0">
                <a:latin typeface="Times New Roman" pitchFamily="18" charset="0"/>
                <a:ea typeface="Times New Roman" pitchFamily="18" charset="0"/>
                <a:cs typeface="Times New Roman" pitchFamily="18" charset="0"/>
              </a:rPr>
              <a:t> </a:t>
            </a:r>
            <a:r>
              <a:rPr lang="en-AU" sz="1400" dirty="0" err="1" smtClean="0">
                <a:latin typeface="Times New Roman" pitchFamily="18" charset="0"/>
                <a:ea typeface="Times New Roman" pitchFamily="18" charset="0"/>
                <a:cs typeface="Times New Roman" pitchFamily="18" charset="0"/>
              </a:rPr>
              <a:t>на</a:t>
            </a:r>
            <a:r>
              <a:rPr lang="en-AU" sz="1400" dirty="0" smtClean="0">
                <a:latin typeface="Times New Roman" pitchFamily="18" charset="0"/>
                <a:ea typeface="Times New Roman" pitchFamily="18" charset="0"/>
                <a:cs typeface="Times New Roman" pitchFamily="18" charset="0"/>
              </a:rPr>
              <a:t> </a:t>
            </a:r>
            <a:r>
              <a:rPr lang="en-AU" sz="1400" dirty="0" err="1" smtClean="0">
                <a:latin typeface="Times New Roman" pitchFamily="18" charset="0"/>
                <a:ea typeface="Times New Roman" pitchFamily="18" charset="0"/>
                <a:cs typeface="Times New Roman" pitchFamily="18" charset="0"/>
              </a:rPr>
              <a:t>детето</a:t>
            </a:r>
            <a:r>
              <a:rPr lang="en-AU" sz="1400" dirty="0" smtClean="0">
                <a:latin typeface="Times New Roman" pitchFamily="18" charset="0"/>
                <a:ea typeface="Times New Roman" pitchFamily="18" charset="0"/>
                <a:cs typeface="Times New Roman" pitchFamily="18" charset="0"/>
              </a:rPr>
              <a:t> </a:t>
            </a:r>
            <a:r>
              <a:rPr lang="en-AU" sz="1400" dirty="0" err="1" smtClean="0">
                <a:latin typeface="Times New Roman" pitchFamily="18" charset="0"/>
                <a:ea typeface="Times New Roman" pitchFamily="18" charset="0"/>
                <a:cs typeface="Times New Roman" pitchFamily="18" charset="0"/>
              </a:rPr>
              <a:t>се</a:t>
            </a:r>
            <a:r>
              <a:rPr lang="en-AU" sz="1400" dirty="0" smtClean="0">
                <a:latin typeface="Times New Roman" pitchFamily="18" charset="0"/>
                <a:ea typeface="Times New Roman" pitchFamily="18" charset="0"/>
                <a:cs typeface="Times New Roman" pitchFamily="18" charset="0"/>
              </a:rPr>
              <a:t> </a:t>
            </a:r>
            <a:r>
              <a:rPr lang="en-AU" sz="1400" dirty="0" err="1" smtClean="0">
                <a:latin typeface="Times New Roman" pitchFamily="18" charset="0"/>
                <a:ea typeface="Times New Roman" pitchFamily="18" charset="0"/>
                <a:cs typeface="Times New Roman" pitchFamily="18" charset="0"/>
              </a:rPr>
              <a:t>проследява</a:t>
            </a:r>
            <a:r>
              <a:rPr lang="bg-BG" sz="1400" dirty="0" smtClean="0">
                <a:latin typeface="Times New Roman" pitchFamily="18" charset="0"/>
                <a:ea typeface="Times New Roman" pitchFamily="18" charset="0"/>
                <a:cs typeface="Times New Roman" pitchFamily="18" charset="0"/>
              </a:rPr>
              <a:t>ха</a:t>
            </a:r>
            <a:r>
              <a:rPr lang="en-AU" sz="1400" dirty="0" smtClean="0">
                <a:latin typeface="Times New Roman" pitchFamily="18" charset="0"/>
                <a:ea typeface="Times New Roman" pitchFamily="18" charset="0"/>
                <a:cs typeface="Times New Roman" pitchFamily="18" charset="0"/>
              </a:rPr>
              <a:t> в </a:t>
            </a:r>
            <a:r>
              <a:rPr lang="en-AU" sz="1400" dirty="0" err="1" smtClean="0">
                <a:latin typeface="Times New Roman" pitchFamily="18" charset="0"/>
                <a:ea typeface="Times New Roman" pitchFamily="18" charset="0"/>
                <a:cs typeface="Times New Roman" pitchFamily="18" charset="0"/>
              </a:rPr>
              <a:t>началото</a:t>
            </a:r>
            <a:r>
              <a:rPr lang="en-AU" sz="1400" dirty="0" smtClean="0">
                <a:latin typeface="Times New Roman" pitchFamily="18" charset="0"/>
                <a:ea typeface="Times New Roman" pitchFamily="18" charset="0"/>
                <a:cs typeface="Times New Roman" pitchFamily="18" charset="0"/>
              </a:rPr>
              <a:t> и в </a:t>
            </a:r>
            <a:r>
              <a:rPr lang="en-AU" sz="1400" dirty="0" err="1" smtClean="0">
                <a:latin typeface="Times New Roman" pitchFamily="18" charset="0"/>
                <a:ea typeface="Times New Roman" pitchFamily="18" charset="0"/>
                <a:cs typeface="Times New Roman" pitchFamily="18" charset="0"/>
              </a:rPr>
              <a:t>края</a:t>
            </a:r>
            <a:r>
              <a:rPr lang="en-AU" sz="1400" dirty="0" smtClean="0">
                <a:latin typeface="Times New Roman" pitchFamily="18" charset="0"/>
                <a:ea typeface="Times New Roman" pitchFamily="18" charset="0"/>
                <a:cs typeface="Times New Roman" pitchFamily="18" charset="0"/>
              </a:rPr>
              <a:t> </a:t>
            </a:r>
            <a:r>
              <a:rPr lang="en-AU" sz="1400" dirty="0" err="1" smtClean="0">
                <a:latin typeface="Times New Roman" pitchFamily="18" charset="0"/>
                <a:ea typeface="Times New Roman" pitchFamily="18" charset="0"/>
                <a:cs typeface="Times New Roman" pitchFamily="18" charset="0"/>
              </a:rPr>
              <a:t>на</a:t>
            </a:r>
            <a:r>
              <a:rPr lang="en-AU" sz="1400" dirty="0" smtClean="0">
                <a:latin typeface="Times New Roman" pitchFamily="18" charset="0"/>
                <a:ea typeface="Times New Roman" pitchFamily="18" charset="0"/>
                <a:cs typeface="Times New Roman" pitchFamily="18" charset="0"/>
              </a:rPr>
              <a:t> </a:t>
            </a:r>
            <a:r>
              <a:rPr lang="en-AU" sz="1400" dirty="0" err="1" smtClean="0">
                <a:latin typeface="Times New Roman" pitchFamily="18" charset="0"/>
                <a:ea typeface="Times New Roman" pitchFamily="18" charset="0"/>
                <a:cs typeface="Times New Roman" pitchFamily="18" charset="0"/>
              </a:rPr>
              <a:t>учебното</a:t>
            </a:r>
            <a:r>
              <a:rPr lang="en-AU" sz="1400" dirty="0" smtClean="0">
                <a:latin typeface="Times New Roman" pitchFamily="18" charset="0"/>
                <a:ea typeface="Times New Roman" pitchFamily="18" charset="0"/>
                <a:cs typeface="Times New Roman" pitchFamily="18" charset="0"/>
              </a:rPr>
              <a:t> </a:t>
            </a:r>
            <a:r>
              <a:rPr lang="en-AU" sz="1400" dirty="0" err="1" smtClean="0">
                <a:latin typeface="Times New Roman" pitchFamily="18" charset="0"/>
                <a:ea typeface="Times New Roman" pitchFamily="18" charset="0"/>
                <a:cs typeface="Times New Roman" pitchFamily="18" charset="0"/>
              </a:rPr>
              <a:t>време</a:t>
            </a:r>
            <a:r>
              <a:rPr lang="en-AU" sz="1400" dirty="0" smtClean="0">
                <a:latin typeface="Times New Roman" pitchFamily="18" charset="0"/>
                <a:ea typeface="Times New Roman" pitchFamily="18" charset="0"/>
                <a:cs typeface="Times New Roman" pitchFamily="18" charset="0"/>
              </a:rPr>
              <a:t> </a:t>
            </a:r>
            <a:r>
              <a:rPr lang="en-AU" sz="1400" dirty="0" err="1" smtClean="0">
                <a:latin typeface="Times New Roman" pitchFamily="18" charset="0"/>
                <a:ea typeface="Times New Roman" pitchFamily="18" charset="0"/>
                <a:cs typeface="Times New Roman" pitchFamily="18" charset="0"/>
              </a:rPr>
              <a:t>по</a:t>
            </a:r>
            <a:r>
              <a:rPr lang="en-AU" sz="1400" dirty="0" smtClean="0">
                <a:latin typeface="Times New Roman" pitchFamily="18" charset="0"/>
                <a:ea typeface="Times New Roman" pitchFamily="18" charset="0"/>
                <a:cs typeface="Times New Roman" pitchFamily="18" charset="0"/>
              </a:rPr>
              <a:t> </a:t>
            </a:r>
            <a:r>
              <a:rPr lang="en-AU" sz="1400" dirty="0" err="1" smtClean="0">
                <a:latin typeface="Times New Roman" pitchFamily="18" charset="0"/>
                <a:ea typeface="Times New Roman" pitchFamily="18" charset="0"/>
                <a:cs typeface="Times New Roman" pitchFamily="18" charset="0"/>
              </a:rPr>
              <a:t>образователни</a:t>
            </a:r>
            <a:r>
              <a:rPr lang="en-AU" sz="1400" dirty="0" smtClean="0">
                <a:latin typeface="Times New Roman" pitchFamily="18" charset="0"/>
                <a:ea typeface="Times New Roman" pitchFamily="18" charset="0"/>
                <a:cs typeface="Times New Roman" pitchFamily="18" charset="0"/>
              </a:rPr>
              <a:t> </a:t>
            </a:r>
            <a:r>
              <a:rPr lang="en-AU" sz="1400" dirty="0" err="1" smtClean="0">
                <a:latin typeface="Times New Roman" pitchFamily="18" charset="0"/>
                <a:ea typeface="Times New Roman" pitchFamily="18" charset="0"/>
                <a:cs typeface="Times New Roman" pitchFamily="18" charset="0"/>
              </a:rPr>
              <a:t>направления</a:t>
            </a:r>
            <a:r>
              <a:rPr lang="en-AU" sz="1400" dirty="0" smtClean="0">
                <a:latin typeface="Times New Roman" pitchFamily="18" charset="0"/>
                <a:ea typeface="Times New Roman" pitchFamily="18" charset="0"/>
                <a:cs typeface="Times New Roman" pitchFamily="18" charset="0"/>
              </a:rPr>
              <a:t> и </a:t>
            </a:r>
            <a:r>
              <a:rPr lang="en-AU" sz="1400" dirty="0" err="1" smtClean="0">
                <a:latin typeface="Times New Roman" pitchFamily="18" charset="0"/>
                <a:ea typeface="Times New Roman" pitchFamily="18" charset="0"/>
                <a:cs typeface="Times New Roman" pitchFamily="18" charset="0"/>
              </a:rPr>
              <a:t>се</a:t>
            </a:r>
            <a:endParaRPr lang="bg-BG" sz="1400" dirty="0" smtClean="0">
              <a:latin typeface="Times New Roman" pitchFamily="18" charset="0"/>
              <a:ea typeface="Times New Roman" pitchFamily="18" charset="0"/>
              <a:cs typeface="Times New Roman" pitchFamily="18" charset="0"/>
            </a:endParaRPr>
          </a:p>
          <a:p>
            <a:pPr lvl="0" algn="just" eaLnBrk="0" fontAlgn="base" hangingPunct="0">
              <a:spcBef>
                <a:spcPct val="0"/>
              </a:spcBef>
              <a:spcAft>
                <a:spcPct val="0"/>
              </a:spcAft>
              <a:tabLst>
                <a:tab pos="176213" algn="l"/>
              </a:tabLst>
            </a:pPr>
            <a:r>
              <a:rPr lang="en-AU" sz="1400" dirty="0" smtClean="0">
                <a:latin typeface="Times New Roman" pitchFamily="18" charset="0"/>
                <a:ea typeface="Times New Roman" pitchFamily="18" charset="0"/>
                <a:cs typeface="Times New Roman" pitchFamily="18" charset="0"/>
              </a:rPr>
              <a:t> </a:t>
            </a:r>
            <a:r>
              <a:rPr lang="en-AU" sz="1400" dirty="0" err="1" smtClean="0">
                <a:latin typeface="Times New Roman" pitchFamily="18" charset="0"/>
                <a:ea typeface="Times New Roman" pitchFamily="18" charset="0"/>
                <a:cs typeface="Times New Roman" pitchFamily="18" charset="0"/>
              </a:rPr>
              <a:t>отразява</a:t>
            </a:r>
            <a:r>
              <a:rPr lang="bg-BG" sz="1400" dirty="0" smtClean="0">
                <a:latin typeface="Times New Roman" pitchFamily="18" charset="0"/>
                <a:ea typeface="Times New Roman" pitchFamily="18" charset="0"/>
                <a:cs typeface="Times New Roman" pitchFamily="18" charset="0"/>
              </a:rPr>
              <a:t>ха</a:t>
            </a:r>
            <a:r>
              <a:rPr lang="en-AU" sz="1400" dirty="0" smtClean="0">
                <a:latin typeface="Times New Roman" pitchFamily="18" charset="0"/>
                <a:ea typeface="Times New Roman" pitchFamily="18" charset="0"/>
                <a:cs typeface="Times New Roman" pitchFamily="18" charset="0"/>
              </a:rPr>
              <a:t> в </a:t>
            </a:r>
            <a:r>
              <a:rPr lang="en-AU" sz="1400" dirty="0" err="1" smtClean="0">
                <a:latin typeface="Times New Roman" pitchFamily="18" charset="0"/>
                <a:ea typeface="Times New Roman" pitchFamily="18" charset="0"/>
                <a:cs typeface="Times New Roman" pitchFamily="18" charset="0"/>
              </a:rPr>
              <a:t>детско</a:t>
            </a:r>
            <a:r>
              <a:rPr lang="en-AU" sz="1400" dirty="0" smtClean="0">
                <a:latin typeface="Times New Roman" pitchFamily="18" charset="0"/>
                <a:ea typeface="Times New Roman" pitchFamily="18" charset="0"/>
                <a:cs typeface="Times New Roman" pitchFamily="18" charset="0"/>
              </a:rPr>
              <a:t> </a:t>
            </a:r>
            <a:r>
              <a:rPr lang="en-AU" sz="1400" dirty="0" err="1" smtClean="0">
                <a:latin typeface="Times New Roman" pitchFamily="18" charset="0"/>
                <a:ea typeface="Times New Roman" pitchFamily="18" charset="0"/>
                <a:cs typeface="Times New Roman" pitchFamily="18" charset="0"/>
              </a:rPr>
              <a:t>портфолио</a:t>
            </a:r>
            <a:r>
              <a:rPr lang="bg-BG" sz="1400" dirty="0" smtClean="0">
                <a:latin typeface="Times New Roman" pitchFamily="18" charset="0"/>
                <a:ea typeface="Times New Roman" pitchFamily="18" charset="0"/>
                <a:cs typeface="Times New Roman" pitchFamily="18" charset="0"/>
              </a:rPr>
              <a:t>, след което се и</a:t>
            </a:r>
            <a:r>
              <a:rPr lang="en-AU" sz="1400" dirty="0" err="1" smtClean="0">
                <a:latin typeface="Times New Roman" pitchFamily="18" charset="0"/>
                <a:ea typeface="Times New Roman" pitchFamily="18" charset="0"/>
                <a:cs typeface="Times New Roman" pitchFamily="18" charset="0"/>
              </a:rPr>
              <a:t>нформир</a:t>
            </a:r>
            <a:r>
              <a:rPr lang="bg-BG" sz="1400" dirty="0" smtClean="0">
                <a:latin typeface="Times New Roman" pitchFamily="18" charset="0"/>
                <a:ea typeface="Times New Roman" pitchFamily="18" charset="0"/>
                <a:cs typeface="Times New Roman" pitchFamily="18" charset="0"/>
              </a:rPr>
              <a:t>аха</a:t>
            </a:r>
            <a:r>
              <a:rPr lang="en-AU" sz="1400" dirty="0" smtClean="0">
                <a:latin typeface="Times New Roman" pitchFamily="18" charset="0"/>
                <a:ea typeface="Times New Roman" pitchFamily="18" charset="0"/>
                <a:cs typeface="Times New Roman" pitchFamily="18" charset="0"/>
              </a:rPr>
              <a:t> </a:t>
            </a:r>
            <a:r>
              <a:rPr lang="en-AU" sz="1400" dirty="0" err="1" smtClean="0">
                <a:latin typeface="Times New Roman" pitchFamily="18" charset="0"/>
                <a:ea typeface="Times New Roman" pitchFamily="18" charset="0"/>
                <a:cs typeface="Times New Roman" pitchFamily="18" charset="0"/>
              </a:rPr>
              <a:t>родителите</a:t>
            </a:r>
            <a:r>
              <a:rPr lang="en-AU" sz="1400" dirty="0" smtClean="0">
                <a:latin typeface="Times New Roman" pitchFamily="18" charset="0"/>
                <a:ea typeface="Times New Roman" pitchFamily="18" charset="0"/>
                <a:cs typeface="Times New Roman" pitchFamily="18" charset="0"/>
              </a:rPr>
              <a:t> </a:t>
            </a:r>
            <a:r>
              <a:rPr lang="en-AU" sz="1400" dirty="0" err="1" smtClean="0">
                <a:latin typeface="Times New Roman" pitchFamily="18" charset="0"/>
                <a:ea typeface="Times New Roman" pitchFamily="18" charset="0"/>
                <a:cs typeface="Times New Roman" pitchFamily="18" charset="0"/>
              </a:rPr>
              <a:t>за</a:t>
            </a:r>
            <a:r>
              <a:rPr lang="en-AU" sz="1400" dirty="0" smtClean="0">
                <a:latin typeface="Times New Roman" pitchFamily="18" charset="0"/>
                <a:ea typeface="Times New Roman" pitchFamily="18" charset="0"/>
                <a:cs typeface="Times New Roman" pitchFamily="18" charset="0"/>
              </a:rPr>
              <a:t> </a:t>
            </a:r>
            <a:r>
              <a:rPr lang="en-AU" sz="1400" dirty="0" err="1" smtClean="0">
                <a:latin typeface="Times New Roman" pitchFamily="18" charset="0"/>
                <a:ea typeface="Times New Roman" pitchFamily="18" charset="0"/>
                <a:cs typeface="Times New Roman" pitchFamily="18" charset="0"/>
              </a:rPr>
              <a:t>индивидуалните</a:t>
            </a:r>
            <a:r>
              <a:rPr lang="en-AU" sz="1400" dirty="0" smtClean="0">
                <a:latin typeface="Times New Roman" pitchFamily="18" charset="0"/>
                <a:ea typeface="Times New Roman" pitchFamily="18" charset="0"/>
                <a:cs typeface="Times New Roman" pitchFamily="18" charset="0"/>
              </a:rPr>
              <a:t> </a:t>
            </a:r>
            <a:r>
              <a:rPr lang="en-AU" sz="1400" dirty="0" err="1" smtClean="0">
                <a:latin typeface="Times New Roman" pitchFamily="18" charset="0"/>
                <a:ea typeface="Times New Roman" pitchFamily="18" charset="0"/>
                <a:cs typeface="Times New Roman" pitchFamily="18" charset="0"/>
              </a:rPr>
              <a:t>постижения</a:t>
            </a:r>
            <a:r>
              <a:rPr lang="en-AU" sz="1400" dirty="0" smtClean="0">
                <a:latin typeface="Times New Roman" pitchFamily="18" charset="0"/>
                <a:ea typeface="Times New Roman" pitchFamily="18" charset="0"/>
                <a:cs typeface="Times New Roman" pitchFamily="18" charset="0"/>
              </a:rPr>
              <a:t> </a:t>
            </a:r>
            <a:r>
              <a:rPr lang="en-AU" sz="1400" dirty="0" err="1" smtClean="0">
                <a:latin typeface="Times New Roman" pitchFamily="18" charset="0"/>
                <a:ea typeface="Times New Roman" pitchFamily="18" charset="0"/>
                <a:cs typeface="Times New Roman" pitchFamily="18" charset="0"/>
              </a:rPr>
              <a:t>на</a:t>
            </a:r>
            <a:r>
              <a:rPr lang="en-AU" sz="1400" dirty="0" smtClean="0">
                <a:latin typeface="Times New Roman" pitchFamily="18" charset="0"/>
                <a:ea typeface="Times New Roman" pitchFamily="18" charset="0"/>
                <a:cs typeface="Times New Roman" pitchFamily="18" charset="0"/>
              </a:rPr>
              <a:t> </a:t>
            </a:r>
            <a:r>
              <a:rPr lang="en-AU" sz="1400" dirty="0" err="1" smtClean="0">
                <a:latin typeface="Times New Roman" pitchFamily="18" charset="0"/>
                <a:ea typeface="Times New Roman" pitchFamily="18" charset="0"/>
                <a:cs typeface="Times New Roman" pitchFamily="18" charset="0"/>
              </a:rPr>
              <a:t>детето</a:t>
            </a:r>
            <a:r>
              <a:rPr lang="en-AU" sz="1400" dirty="0" smtClean="0">
                <a:latin typeface="Times New Roman" pitchFamily="18" charset="0"/>
                <a:ea typeface="Times New Roman" pitchFamily="18" charset="0"/>
                <a:cs typeface="Times New Roman" pitchFamily="18" charset="0"/>
              </a:rPr>
              <a:t>,</a:t>
            </a:r>
            <a:endParaRPr lang="bg-BG" sz="1400" dirty="0" smtClean="0">
              <a:latin typeface="Times New Roman" pitchFamily="18" charset="0"/>
              <a:ea typeface="Times New Roman" pitchFamily="18" charset="0"/>
              <a:cs typeface="Times New Roman" pitchFamily="18" charset="0"/>
            </a:endParaRPr>
          </a:p>
          <a:p>
            <a:pPr lvl="0" algn="just" eaLnBrk="0" fontAlgn="base" hangingPunct="0">
              <a:spcBef>
                <a:spcPct val="0"/>
              </a:spcBef>
              <a:spcAft>
                <a:spcPct val="0"/>
              </a:spcAft>
              <a:tabLst>
                <a:tab pos="176213" algn="l"/>
              </a:tabLst>
            </a:pPr>
            <a:r>
              <a:rPr lang="en-AU" sz="1400" dirty="0" smtClean="0">
                <a:latin typeface="Times New Roman" pitchFamily="18" charset="0"/>
                <a:ea typeface="Times New Roman" pitchFamily="18" charset="0"/>
                <a:cs typeface="Times New Roman" pitchFamily="18" charset="0"/>
              </a:rPr>
              <a:t>с </a:t>
            </a:r>
            <a:r>
              <a:rPr lang="en-AU" sz="1400" dirty="0" err="1" smtClean="0">
                <a:latin typeface="Times New Roman" pitchFamily="18" charset="0"/>
                <a:ea typeface="Times New Roman" pitchFamily="18" charset="0"/>
                <a:cs typeface="Times New Roman" pitchFamily="18" charset="0"/>
              </a:rPr>
              <a:t>цел</a:t>
            </a:r>
            <a:r>
              <a:rPr lang="en-AU" sz="1400" dirty="0" smtClean="0">
                <a:latin typeface="Times New Roman" pitchFamily="18" charset="0"/>
                <a:ea typeface="Times New Roman" pitchFamily="18" charset="0"/>
                <a:cs typeface="Times New Roman" pitchFamily="18" charset="0"/>
              </a:rPr>
              <a:t> </a:t>
            </a:r>
            <a:r>
              <a:rPr lang="en-AU" sz="1400" dirty="0" err="1" smtClean="0">
                <a:latin typeface="Times New Roman" pitchFamily="18" charset="0"/>
                <a:ea typeface="Times New Roman" pitchFamily="18" charset="0"/>
                <a:cs typeface="Times New Roman" pitchFamily="18" charset="0"/>
              </a:rPr>
              <a:t>осигуряване</a:t>
            </a:r>
            <a:r>
              <a:rPr lang="en-AU" sz="1400" dirty="0" smtClean="0">
                <a:latin typeface="Times New Roman" pitchFamily="18" charset="0"/>
                <a:ea typeface="Times New Roman" pitchFamily="18" charset="0"/>
                <a:cs typeface="Times New Roman" pitchFamily="18" charset="0"/>
              </a:rPr>
              <a:t> </a:t>
            </a:r>
            <a:r>
              <a:rPr lang="en-AU" sz="1400" dirty="0" err="1" smtClean="0">
                <a:latin typeface="Times New Roman" pitchFamily="18" charset="0"/>
                <a:ea typeface="Times New Roman" pitchFamily="18" charset="0"/>
                <a:cs typeface="Times New Roman" pitchFamily="18" charset="0"/>
              </a:rPr>
              <a:t>на</a:t>
            </a:r>
            <a:r>
              <a:rPr lang="en-AU" sz="1400" dirty="0" smtClean="0">
                <a:latin typeface="Times New Roman" pitchFamily="18" charset="0"/>
                <a:ea typeface="Times New Roman" pitchFamily="18" charset="0"/>
                <a:cs typeface="Times New Roman" pitchFamily="18" charset="0"/>
              </a:rPr>
              <a:t> </a:t>
            </a:r>
            <a:r>
              <a:rPr lang="en-AU" sz="1400" dirty="0" err="1" smtClean="0">
                <a:latin typeface="Times New Roman" pitchFamily="18" charset="0"/>
                <a:ea typeface="Times New Roman" pitchFamily="18" charset="0"/>
                <a:cs typeface="Times New Roman" pitchFamily="18" charset="0"/>
              </a:rPr>
              <a:t>разбиране</a:t>
            </a:r>
            <a:r>
              <a:rPr lang="en-AU" sz="1400" dirty="0" smtClean="0">
                <a:latin typeface="Times New Roman" pitchFamily="18" charset="0"/>
                <a:ea typeface="Times New Roman" pitchFamily="18" charset="0"/>
                <a:cs typeface="Times New Roman" pitchFamily="18" charset="0"/>
              </a:rPr>
              <a:t> и </a:t>
            </a:r>
            <a:r>
              <a:rPr lang="en-AU" sz="1400" dirty="0" err="1" smtClean="0">
                <a:latin typeface="Times New Roman" pitchFamily="18" charset="0"/>
                <a:ea typeface="Times New Roman" pitchFamily="18" charset="0"/>
                <a:cs typeface="Times New Roman" pitchFamily="18" charset="0"/>
              </a:rPr>
              <a:t>гарантиране</a:t>
            </a:r>
            <a:r>
              <a:rPr lang="en-AU" sz="1400" dirty="0" smtClean="0">
                <a:latin typeface="Times New Roman" pitchFamily="18" charset="0"/>
                <a:ea typeface="Times New Roman" pitchFamily="18" charset="0"/>
                <a:cs typeface="Times New Roman" pitchFamily="18" charset="0"/>
              </a:rPr>
              <a:t> </a:t>
            </a:r>
            <a:r>
              <a:rPr lang="en-AU" sz="1400" dirty="0" err="1" smtClean="0">
                <a:latin typeface="Times New Roman" pitchFamily="18" charset="0"/>
                <a:ea typeface="Times New Roman" pitchFamily="18" charset="0"/>
                <a:cs typeface="Times New Roman" pitchFamily="18" charset="0"/>
              </a:rPr>
              <a:t>на</a:t>
            </a:r>
            <a:r>
              <a:rPr lang="en-AU" sz="1400" dirty="0" smtClean="0">
                <a:latin typeface="Times New Roman" pitchFamily="18" charset="0"/>
                <a:ea typeface="Times New Roman" pitchFamily="18" charset="0"/>
                <a:cs typeface="Times New Roman" pitchFamily="18" charset="0"/>
              </a:rPr>
              <a:t> </a:t>
            </a:r>
            <a:r>
              <a:rPr lang="en-AU" sz="1400" dirty="0" err="1" smtClean="0">
                <a:latin typeface="Times New Roman" pitchFamily="18" charset="0"/>
                <a:ea typeface="Times New Roman" pitchFamily="18" charset="0"/>
                <a:cs typeface="Times New Roman" pitchFamily="18" charset="0"/>
              </a:rPr>
              <a:t>подкрепа</a:t>
            </a:r>
            <a:r>
              <a:rPr lang="en-AU" sz="1400" dirty="0" smtClean="0">
                <a:latin typeface="Times New Roman" pitchFamily="18" charset="0"/>
                <a:ea typeface="Times New Roman" pitchFamily="18" charset="0"/>
                <a:cs typeface="Times New Roman" pitchFamily="18" charset="0"/>
              </a:rPr>
              <a:t>.</a:t>
            </a:r>
            <a:endParaRPr lang="bg-BG" sz="1400" dirty="0" smtClean="0">
              <a:latin typeface="Times New Roman" pitchFamily="18" charset="0"/>
              <a:cs typeface="Times New Roman" pitchFamily="18" charset="0"/>
            </a:endParaRPr>
          </a:p>
          <a:p>
            <a:pPr lvl="0" algn="just" eaLnBrk="0" fontAlgn="base" hangingPunct="0">
              <a:spcBef>
                <a:spcPct val="0"/>
              </a:spcBef>
              <a:spcAft>
                <a:spcPct val="0"/>
              </a:spcAft>
              <a:buFontTx/>
              <a:buChar char="•"/>
              <a:tabLst>
                <a:tab pos="176213" algn="l"/>
              </a:tabLst>
            </a:pPr>
            <a:r>
              <a:rPr lang="en-AU" sz="1400" dirty="0" err="1" smtClean="0">
                <a:latin typeface="Times New Roman" pitchFamily="18" charset="0"/>
                <a:ea typeface="Times New Roman" pitchFamily="18" charset="0"/>
                <a:cs typeface="Times New Roman" pitchFamily="18" charset="0"/>
              </a:rPr>
              <a:t>Установява</a:t>
            </a:r>
            <a:r>
              <a:rPr lang="bg-BG" sz="1400" dirty="0" err="1" smtClean="0">
                <a:latin typeface="Times New Roman" pitchFamily="18" charset="0"/>
                <a:ea typeface="Times New Roman" pitchFamily="18" charset="0"/>
                <a:cs typeface="Times New Roman" pitchFamily="18" charset="0"/>
              </a:rPr>
              <a:t>ше</a:t>
            </a:r>
            <a:r>
              <a:rPr lang="bg-BG" sz="1400" dirty="0" smtClean="0">
                <a:latin typeface="Times New Roman" pitchFamily="18" charset="0"/>
                <a:ea typeface="Times New Roman" pitchFamily="18" charset="0"/>
                <a:cs typeface="Times New Roman" pitchFamily="18" charset="0"/>
              </a:rPr>
              <a:t> се </a:t>
            </a:r>
            <a:r>
              <a:rPr lang="en-AU" sz="1400" dirty="0" err="1" smtClean="0">
                <a:latin typeface="Times New Roman" pitchFamily="18" charset="0"/>
                <a:ea typeface="Times New Roman" pitchFamily="18" charset="0"/>
                <a:cs typeface="Times New Roman" pitchFamily="18" charset="0"/>
              </a:rPr>
              <a:t>готовността</a:t>
            </a:r>
            <a:r>
              <a:rPr lang="en-AU" sz="1400" dirty="0" smtClean="0">
                <a:latin typeface="Times New Roman" pitchFamily="18" charset="0"/>
                <a:ea typeface="Times New Roman" pitchFamily="18" charset="0"/>
                <a:cs typeface="Times New Roman" pitchFamily="18" charset="0"/>
              </a:rPr>
              <a:t> </a:t>
            </a:r>
            <a:r>
              <a:rPr lang="en-AU" sz="1400" dirty="0" err="1" smtClean="0">
                <a:latin typeface="Times New Roman" pitchFamily="18" charset="0"/>
                <a:ea typeface="Times New Roman" pitchFamily="18" charset="0"/>
                <a:cs typeface="Times New Roman" pitchFamily="18" charset="0"/>
              </a:rPr>
              <a:t>на</a:t>
            </a:r>
            <a:r>
              <a:rPr lang="en-AU" sz="1400" dirty="0" smtClean="0">
                <a:latin typeface="Times New Roman" pitchFamily="18" charset="0"/>
                <a:ea typeface="Times New Roman" pitchFamily="18" charset="0"/>
                <a:cs typeface="Times New Roman" pitchFamily="18" charset="0"/>
              </a:rPr>
              <a:t> </a:t>
            </a:r>
            <a:r>
              <a:rPr lang="en-AU" sz="1400" dirty="0" err="1" smtClean="0">
                <a:latin typeface="Times New Roman" pitchFamily="18" charset="0"/>
                <a:ea typeface="Times New Roman" pitchFamily="18" charset="0"/>
                <a:cs typeface="Times New Roman" pitchFamily="18" charset="0"/>
              </a:rPr>
              <a:t>децата</a:t>
            </a:r>
            <a:r>
              <a:rPr lang="en-AU" sz="1400" dirty="0" smtClean="0">
                <a:latin typeface="Times New Roman" pitchFamily="18" charset="0"/>
                <a:ea typeface="Times New Roman" pitchFamily="18" charset="0"/>
                <a:cs typeface="Times New Roman" pitchFamily="18" charset="0"/>
              </a:rPr>
              <a:t>, </a:t>
            </a:r>
            <a:r>
              <a:rPr lang="en-AU" sz="1400" dirty="0" err="1" smtClean="0">
                <a:latin typeface="Times New Roman" pitchFamily="18" charset="0"/>
                <a:ea typeface="Times New Roman" pitchFamily="18" charset="0"/>
                <a:cs typeface="Times New Roman" pitchFamily="18" charset="0"/>
              </a:rPr>
              <a:t>които</a:t>
            </a:r>
            <a:r>
              <a:rPr lang="en-AU" sz="1400" dirty="0" smtClean="0">
                <a:latin typeface="Times New Roman" pitchFamily="18" charset="0"/>
                <a:ea typeface="Times New Roman" pitchFamily="18" charset="0"/>
                <a:cs typeface="Times New Roman" pitchFamily="18" charset="0"/>
              </a:rPr>
              <a:t> </a:t>
            </a:r>
            <a:r>
              <a:rPr lang="en-AU" sz="1400" dirty="0" err="1" smtClean="0">
                <a:latin typeface="Times New Roman" pitchFamily="18" charset="0"/>
                <a:ea typeface="Times New Roman" pitchFamily="18" charset="0"/>
                <a:cs typeface="Times New Roman" pitchFamily="18" charset="0"/>
              </a:rPr>
              <a:t>ще</a:t>
            </a:r>
            <a:r>
              <a:rPr lang="en-AU" sz="1400" dirty="0" smtClean="0">
                <a:latin typeface="Times New Roman" pitchFamily="18" charset="0"/>
                <a:ea typeface="Times New Roman" pitchFamily="18" charset="0"/>
                <a:cs typeface="Times New Roman" pitchFamily="18" charset="0"/>
              </a:rPr>
              <a:t> </a:t>
            </a:r>
            <a:r>
              <a:rPr lang="en-AU" sz="1400" dirty="0" err="1" smtClean="0">
                <a:latin typeface="Times New Roman" pitchFamily="18" charset="0"/>
                <a:ea typeface="Times New Roman" pitchFamily="18" charset="0"/>
                <a:cs typeface="Times New Roman" pitchFamily="18" charset="0"/>
              </a:rPr>
              <a:t>постъпят</a:t>
            </a:r>
            <a:r>
              <a:rPr lang="en-AU" sz="1400" dirty="0" smtClean="0">
                <a:latin typeface="Times New Roman" pitchFamily="18" charset="0"/>
                <a:ea typeface="Times New Roman" pitchFamily="18" charset="0"/>
                <a:cs typeface="Times New Roman" pitchFamily="18" charset="0"/>
              </a:rPr>
              <a:t> в </a:t>
            </a:r>
            <a:r>
              <a:rPr lang="en-AU" sz="1400" dirty="0" err="1" smtClean="0">
                <a:latin typeface="Times New Roman" pitchFamily="18" charset="0"/>
                <a:ea typeface="Times New Roman" pitchFamily="18" charset="0"/>
                <a:cs typeface="Times New Roman" pitchFamily="18" charset="0"/>
              </a:rPr>
              <a:t>първи</a:t>
            </a:r>
            <a:r>
              <a:rPr lang="en-AU" sz="1400" dirty="0" smtClean="0">
                <a:latin typeface="Times New Roman" pitchFamily="18" charset="0"/>
                <a:ea typeface="Times New Roman" pitchFamily="18" charset="0"/>
                <a:cs typeface="Times New Roman" pitchFamily="18" charset="0"/>
              </a:rPr>
              <a:t> </a:t>
            </a:r>
            <a:r>
              <a:rPr lang="en-AU" sz="1400" dirty="0" err="1" smtClean="0">
                <a:latin typeface="Times New Roman" pitchFamily="18" charset="0"/>
                <a:ea typeface="Times New Roman" pitchFamily="18" charset="0"/>
                <a:cs typeface="Times New Roman" pitchFamily="18" charset="0"/>
              </a:rPr>
              <a:t>клас</a:t>
            </a:r>
            <a:r>
              <a:rPr lang="en-AU" sz="1400" dirty="0" smtClean="0">
                <a:latin typeface="Times New Roman" pitchFamily="18" charset="0"/>
                <a:ea typeface="Times New Roman" pitchFamily="18" charset="0"/>
                <a:cs typeface="Times New Roman" pitchFamily="18" charset="0"/>
              </a:rPr>
              <a:t> </a:t>
            </a:r>
            <a:r>
              <a:rPr lang="en-AU" sz="1400" dirty="0" err="1" smtClean="0">
                <a:latin typeface="Times New Roman" pitchFamily="18" charset="0"/>
                <a:ea typeface="Times New Roman" pitchFamily="18" charset="0"/>
                <a:cs typeface="Times New Roman" pitchFamily="18" charset="0"/>
              </a:rPr>
              <a:t>следващата</a:t>
            </a:r>
            <a:r>
              <a:rPr lang="en-AU" sz="1400" dirty="0" smtClean="0">
                <a:latin typeface="Times New Roman" pitchFamily="18" charset="0"/>
                <a:ea typeface="Times New Roman" pitchFamily="18" charset="0"/>
                <a:cs typeface="Times New Roman" pitchFamily="18" charset="0"/>
              </a:rPr>
              <a:t> </a:t>
            </a:r>
            <a:r>
              <a:rPr lang="en-AU" sz="1400" dirty="0" err="1" smtClean="0">
                <a:latin typeface="Times New Roman" pitchFamily="18" charset="0"/>
                <a:ea typeface="Times New Roman" pitchFamily="18" charset="0"/>
                <a:cs typeface="Times New Roman" pitchFamily="18" charset="0"/>
              </a:rPr>
              <a:t>учебна</a:t>
            </a:r>
            <a:r>
              <a:rPr lang="en-AU" sz="1400" dirty="0" smtClean="0">
                <a:latin typeface="Times New Roman" pitchFamily="18" charset="0"/>
                <a:ea typeface="Times New Roman" pitchFamily="18" charset="0"/>
                <a:cs typeface="Times New Roman" pitchFamily="18" charset="0"/>
              </a:rPr>
              <a:t> </a:t>
            </a:r>
            <a:r>
              <a:rPr lang="en-AU" sz="1400" dirty="0" err="1" smtClean="0">
                <a:latin typeface="Times New Roman" pitchFamily="18" charset="0"/>
                <a:ea typeface="Times New Roman" pitchFamily="18" charset="0"/>
                <a:cs typeface="Times New Roman" pitchFamily="18" charset="0"/>
              </a:rPr>
              <a:t>година</a:t>
            </a:r>
            <a:r>
              <a:rPr lang="en-AU" sz="1400" dirty="0" smtClean="0">
                <a:latin typeface="Times New Roman" pitchFamily="18" charset="0"/>
                <a:ea typeface="Times New Roman" pitchFamily="18" charset="0"/>
                <a:cs typeface="Times New Roman" pitchFamily="18" charset="0"/>
              </a:rPr>
              <a:t>.</a:t>
            </a:r>
            <a:endParaRPr lang="bg-BG" sz="1400" dirty="0" smtClean="0">
              <a:latin typeface="Times New Roman" pitchFamily="18" charset="0"/>
              <a:cs typeface="Times New Roman" pitchFamily="18" charset="0"/>
            </a:endParaRPr>
          </a:p>
          <a:p>
            <a:pPr lvl="0" algn="just" eaLnBrk="0" fontAlgn="base" hangingPunct="0">
              <a:spcBef>
                <a:spcPct val="0"/>
              </a:spcBef>
              <a:spcAft>
                <a:spcPct val="0"/>
              </a:spcAft>
              <a:buFontTx/>
              <a:buChar char="•"/>
              <a:tabLst>
                <a:tab pos="176213" algn="l"/>
              </a:tabLst>
            </a:pPr>
            <a:r>
              <a:rPr lang="en-AU" sz="1400" dirty="0" err="1" smtClean="0">
                <a:latin typeface="Times New Roman" pitchFamily="18" charset="0"/>
                <a:ea typeface="Times New Roman" pitchFamily="18" charset="0"/>
                <a:cs typeface="Times New Roman" pitchFamily="18" charset="0"/>
              </a:rPr>
              <a:t>Разширява</a:t>
            </a:r>
            <a:r>
              <a:rPr lang="bg-BG" sz="1400" dirty="0" smtClean="0">
                <a:latin typeface="Times New Roman" pitchFamily="18" charset="0"/>
                <a:ea typeface="Times New Roman" pitchFamily="18" charset="0"/>
                <a:cs typeface="Times New Roman" pitchFamily="18" charset="0"/>
              </a:rPr>
              <a:t>ха се </a:t>
            </a:r>
            <a:r>
              <a:rPr lang="en-AU" sz="1400" dirty="0" smtClean="0">
                <a:latin typeface="Times New Roman" pitchFamily="18" charset="0"/>
                <a:ea typeface="Times New Roman" pitchFamily="18" charset="0"/>
                <a:cs typeface="Times New Roman" pitchFamily="18" charset="0"/>
              </a:rPr>
              <a:t> и</a:t>
            </a:r>
            <a:r>
              <a:rPr lang="bg-BG" sz="1400" dirty="0" smtClean="0">
                <a:latin typeface="Times New Roman" pitchFamily="18" charset="0"/>
                <a:ea typeface="Times New Roman" pitchFamily="18" charset="0"/>
                <a:cs typeface="Times New Roman" pitchFamily="18" charset="0"/>
              </a:rPr>
              <a:t> се</a:t>
            </a:r>
            <a:r>
              <a:rPr lang="en-AU" sz="1400" dirty="0" smtClean="0">
                <a:latin typeface="Times New Roman" pitchFamily="18" charset="0"/>
                <a:ea typeface="Times New Roman" pitchFamily="18" charset="0"/>
                <a:cs typeface="Times New Roman" pitchFamily="18" charset="0"/>
              </a:rPr>
              <a:t> </a:t>
            </a:r>
            <a:r>
              <a:rPr lang="en-AU" sz="1400" dirty="0" err="1" smtClean="0">
                <a:latin typeface="Times New Roman" pitchFamily="18" charset="0"/>
                <a:ea typeface="Times New Roman" pitchFamily="18" charset="0"/>
                <a:cs typeface="Times New Roman" pitchFamily="18" charset="0"/>
              </a:rPr>
              <a:t>усъвършенства</a:t>
            </a:r>
            <a:r>
              <a:rPr lang="bg-BG" sz="1400" dirty="0" smtClean="0">
                <a:latin typeface="Times New Roman" pitchFamily="18" charset="0"/>
                <a:ea typeface="Times New Roman" pitchFamily="18" charset="0"/>
                <a:cs typeface="Times New Roman" pitchFamily="18" charset="0"/>
              </a:rPr>
              <a:t>ха</a:t>
            </a:r>
            <a:r>
              <a:rPr lang="en-AU" sz="1400" dirty="0" smtClean="0">
                <a:latin typeface="Times New Roman" pitchFamily="18" charset="0"/>
                <a:ea typeface="Times New Roman" pitchFamily="18" charset="0"/>
                <a:cs typeface="Times New Roman" pitchFamily="18" charset="0"/>
              </a:rPr>
              <a:t>   </a:t>
            </a:r>
            <a:r>
              <a:rPr lang="en-AU" sz="1400" dirty="0" err="1" smtClean="0">
                <a:latin typeface="Times New Roman" pitchFamily="18" charset="0"/>
                <a:ea typeface="Times New Roman" pitchFamily="18" charset="0"/>
                <a:cs typeface="Times New Roman" pitchFamily="18" charset="0"/>
              </a:rPr>
              <a:t>отделни</a:t>
            </a:r>
            <a:r>
              <a:rPr lang="en-AU" sz="1400" dirty="0" smtClean="0">
                <a:latin typeface="Times New Roman" pitchFamily="18" charset="0"/>
                <a:ea typeface="Times New Roman" pitchFamily="18" charset="0"/>
                <a:cs typeface="Times New Roman" pitchFamily="18" charset="0"/>
              </a:rPr>
              <a:t> </a:t>
            </a:r>
            <a:r>
              <a:rPr lang="en-AU" sz="1400" dirty="0" err="1" smtClean="0">
                <a:latin typeface="Times New Roman" pitchFamily="18" charset="0"/>
                <a:ea typeface="Times New Roman" pitchFamily="18" charset="0"/>
                <a:cs typeface="Times New Roman" pitchFamily="18" charset="0"/>
              </a:rPr>
              <a:t>компетентности</a:t>
            </a:r>
            <a:r>
              <a:rPr lang="en-AU" sz="1400" dirty="0" smtClean="0">
                <a:latin typeface="Times New Roman" pitchFamily="18" charset="0"/>
                <a:ea typeface="Times New Roman" pitchFamily="18" charset="0"/>
                <a:cs typeface="Times New Roman" pitchFamily="18" charset="0"/>
              </a:rPr>
              <a:t> </a:t>
            </a:r>
            <a:r>
              <a:rPr lang="en-AU" sz="1400" dirty="0" err="1" smtClean="0">
                <a:latin typeface="Times New Roman" pitchFamily="18" charset="0"/>
                <a:ea typeface="Times New Roman" pitchFamily="18" charset="0"/>
                <a:cs typeface="Times New Roman" pitchFamily="18" charset="0"/>
              </a:rPr>
              <a:t>чрез</a:t>
            </a:r>
            <a:r>
              <a:rPr lang="en-AU" sz="1400" dirty="0" smtClean="0">
                <a:latin typeface="Times New Roman" pitchFamily="18" charset="0"/>
                <a:ea typeface="Times New Roman" pitchFamily="18" charset="0"/>
                <a:cs typeface="Times New Roman" pitchFamily="18" charset="0"/>
              </a:rPr>
              <a:t> </a:t>
            </a:r>
            <a:r>
              <a:rPr lang="en-AU" sz="1400" dirty="0" err="1" smtClean="0">
                <a:latin typeface="Times New Roman" pitchFamily="18" charset="0"/>
                <a:ea typeface="Times New Roman" pitchFamily="18" charset="0"/>
                <a:cs typeface="Times New Roman" pitchFamily="18" charset="0"/>
              </a:rPr>
              <a:t>допълнителните</a:t>
            </a:r>
            <a:r>
              <a:rPr lang="en-AU" sz="1400" dirty="0" smtClean="0">
                <a:latin typeface="Times New Roman" pitchFamily="18" charset="0"/>
                <a:ea typeface="Times New Roman" pitchFamily="18" charset="0"/>
                <a:cs typeface="Times New Roman" pitchFamily="18" charset="0"/>
              </a:rPr>
              <a:t> </a:t>
            </a:r>
            <a:r>
              <a:rPr lang="en-AU" sz="1400" dirty="0" err="1" smtClean="0">
                <a:latin typeface="Times New Roman" pitchFamily="18" charset="0"/>
                <a:ea typeface="Times New Roman" pitchFamily="18" charset="0"/>
                <a:cs typeface="Times New Roman" pitchFamily="18" charset="0"/>
              </a:rPr>
              <a:t>форми</a:t>
            </a:r>
            <a:r>
              <a:rPr lang="en-AU" sz="1400" dirty="0" smtClean="0">
                <a:latin typeface="Times New Roman" pitchFamily="18" charset="0"/>
                <a:ea typeface="Times New Roman" pitchFamily="18" charset="0"/>
                <a:cs typeface="Times New Roman" pitchFamily="18" charset="0"/>
              </a:rPr>
              <a:t> </a:t>
            </a:r>
            <a:r>
              <a:rPr lang="en-AU" sz="1400" dirty="0" err="1" smtClean="0">
                <a:latin typeface="Times New Roman" pitchFamily="18" charset="0"/>
                <a:ea typeface="Times New Roman" pitchFamily="18" charset="0"/>
                <a:cs typeface="Times New Roman" pitchFamily="18" charset="0"/>
              </a:rPr>
              <a:t>на</a:t>
            </a:r>
            <a:endParaRPr lang="bg-BG" sz="1400" dirty="0" smtClean="0">
              <a:latin typeface="Times New Roman" pitchFamily="18" charset="0"/>
              <a:ea typeface="Times New Roman" pitchFamily="18" charset="0"/>
              <a:cs typeface="Times New Roman" pitchFamily="18" charset="0"/>
            </a:endParaRPr>
          </a:p>
          <a:p>
            <a:pPr lvl="0" algn="just" eaLnBrk="0" fontAlgn="base" hangingPunct="0">
              <a:spcBef>
                <a:spcPct val="0"/>
              </a:spcBef>
              <a:spcAft>
                <a:spcPct val="0"/>
              </a:spcAft>
              <a:tabLst>
                <a:tab pos="176213" algn="l"/>
              </a:tabLst>
            </a:pPr>
            <a:r>
              <a:rPr lang="en-AU" sz="1400" dirty="0" smtClean="0">
                <a:latin typeface="Times New Roman" pitchFamily="18" charset="0"/>
                <a:ea typeface="Times New Roman" pitchFamily="18" charset="0"/>
                <a:cs typeface="Times New Roman" pitchFamily="18" charset="0"/>
              </a:rPr>
              <a:t> </a:t>
            </a:r>
            <a:r>
              <a:rPr lang="en-AU" sz="1400" dirty="0" err="1" smtClean="0">
                <a:latin typeface="Times New Roman" pitchFamily="18" charset="0"/>
                <a:ea typeface="Times New Roman" pitchFamily="18" charset="0"/>
                <a:cs typeface="Times New Roman" pitchFamily="18" charset="0"/>
              </a:rPr>
              <a:t>педагогическо</a:t>
            </a:r>
            <a:r>
              <a:rPr lang="en-AU" sz="1400" dirty="0" smtClean="0">
                <a:latin typeface="Times New Roman" pitchFamily="18" charset="0"/>
                <a:ea typeface="Times New Roman" pitchFamily="18" charset="0"/>
                <a:cs typeface="Times New Roman" pitchFamily="18" charset="0"/>
              </a:rPr>
              <a:t> </a:t>
            </a:r>
            <a:r>
              <a:rPr lang="en-AU" sz="1400" dirty="0" err="1" smtClean="0">
                <a:latin typeface="Times New Roman" pitchFamily="18" charset="0"/>
                <a:ea typeface="Times New Roman" pitchFamily="18" charset="0"/>
                <a:cs typeface="Times New Roman" pitchFamily="18" charset="0"/>
              </a:rPr>
              <a:t>взаимодействие</a:t>
            </a:r>
            <a:r>
              <a:rPr lang="en-AU" sz="1400" dirty="0" smtClean="0">
                <a:latin typeface="Times New Roman" pitchFamily="18" charset="0"/>
                <a:ea typeface="Times New Roman" pitchFamily="18" charset="0"/>
                <a:cs typeface="Times New Roman" pitchFamily="18" charset="0"/>
              </a:rPr>
              <a:t>.</a:t>
            </a:r>
            <a:endParaRPr lang="bg-BG" sz="1400" dirty="0" smtClean="0">
              <a:latin typeface="Times New Roman" pitchFamily="18" charset="0"/>
              <a:cs typeface="Times New Roman" pitchFamily="18" charset="0"/>
            </a:endParaRPr>
          </a:p>
          <a:p>
            <a:pPr lvl="0" algn="just" eaLnBrk="0" fontAlgn="base" hangingPunct="0">
              <a:spcBef>
                <a:spcPct val="0"/>
              </a:spcBef>
              <a:spcAft>
                <a:spcPct val="0"/>
              </a:spcAft>
              <a:buFontTx/>
              <a:buChar char="•"/>
              <a:tabLst>
                <a:tab pos="176213" algn="l"/>
              </a:tabLst>
            </a:pPr>
            <a:r>
              <a:rPr lang="en-AU" sz="1400" dirty="0" err="1" smtClean="0">
                <a:latin typeface="Times New Roman" pitchFamily="18" charset="0"/>
                <a:ea typeface="Times New Roman" pitchFamily="18" charset="0"/>
                <a:cs typeface="Times New Roman" pitchFamily="18" charset="0"/>
              </a:rPr>
              <a:t>Качество</a:t>
            </a:r>
            <a:r>
              <a:rPr lang="en-AU" sz="1400" dirty="0" smtClean="0">
                <a:latin typeface="Times New Roman" pitchFamily="18" charset="0"/>
                <a:ea typeface="Times New Roman" pitchFamily="18" charset="0"/>
                <a:cs typeface="Times New Roman" pitchFamily="18" charset="0"/>
              </a:rPr>
              <a:t> </a:t>
            </a:r>
            <a:r>
              <a:rPr lang="en-AU" sz="1400" dirty="0" err="1" smtClean="0">
                <a:latin typeface="Times New Roman" pitchFamily="18" charset="0"/>
                <a:ea typeface="Times New Roman" pitchFamily="18" charset="0"/>
                <a:cs typeface="Times New Roman" pitchFamily="18" charset="0"/>
              </a:rPr>
              <a:t>на</a:t>
            </a:r>
            <a:r>
              <a:rPr lang="en-AU" sz="1400" dirty="0" smtClean="0">
                <a:latin typeface="Times New Roman" pitchFamily="18" charset="0"/>
                <a:ea typeface="Times New Roman" pitchFamily="18" charset="0"/>
                <a:cs typeface="Times New Roman" pitchFamily="18" charset="0"/>
              </a:rPr>
              <a:t> </a:t>
            </a:r>
            <a:r>
              <a:rPr lang="en-AU" sz="1400" dirty="0" err="1" smtClean="0">
                <a:latin typeface="Times New Roman" pitchFamily="18" charset="0"/>
                <a:ea typeface="Times New Roman" pitchFamily="18" charset="0"/>
                <a:cs typeface="Times New Roman" pitchFamily="18" charset="0"/>
              </a:rPr>
              <a:t>педагогическото</a:t>
            </a:r>
            <a:r>
              <a:rPr lang="en-AU" sz="1400" dirty="0" smtClean="0">
                <a:latin typeface="Times New Roman" pitchFamily="18" charset="0"/>
                <a:ea typeface="Times New Roman" pitchFamily="18" charset="0"/>
                <a:cs typeface="Times New Roman" pitchFamily="18" charset="0"/>
              </a:rPr>
              <a:t> </a:t>
            </a:r>
            <a:r>
              <a:rPr lang="en-AU" sz="1400" dirty="0" err="1" smtClean="0">
                <a:latin typeface="Times New Roman" pitchFamily="18" charset="0"/>
                <a:ea typeface="Times New Roman" pitchFamily="18" charset="0"/>
                <a:cs typeface="Times New Roman" pitchFamily="18" charset="0"/>
              </a:rPr>
              <a:t>взаимодействие</a:t>
            </a:r>
            <a:r>
              <a:rPr lang="en-AU" sz="1400" dirty="0" smtClean="0">
                <a:latin typeface="Times New Roman" pitchFamily="18" charset="0"/>
                <a:ea typeface="Times New Roman" pitchFamily="18" charset="0"/>
                <a:cs typeface="Times New Roman" pitchFamily="18" charset="0"/>
              </a:rPr>
              <a:t> </a:t>
            </a:r>
            <a:r>
              <a:rPr lang="en-AU" sz="1400" dirty="0" err="1" smtClean="0">
                <a:latin typeface="Times New Roman" pitchFamily="18" charset="0"/>
                <a:ea typeface="Times New Roman" pitchFamily="18" charset="0"/>
                <a:cs typeface="Times New Roman" pitchFamily="18" charset="0"/>
              </a:rPr>
              <a:t>за</a:t>
            </a:r>
            <a:r>
              <a:rPr lang="en-AU" sz="1400" dirty="0" smtClean="0">
                <a:latin typeface="Times New Roman" pitchFamily="18" charset="0"/>
                <a:ea typeface="Times New Roman" pitchFamily="18" charset="0"/>
                <a:cs typeface="Times New Roman" pitchFamily="18" charset="0"/>
              </a:rPr>
              <a:t> </a:t>
            </a:r>
            <a:r>
              <a:rPr lang="en-AU" sz="1400" dirty="0" err="1" smtClean="0">
                <a:latin typeface="Times New Roman" pitchFamily="18" charset="0"/>
                <a:ea typeface="Times New Roman" pitchFamily="18" charset="0"/>
                <a:cs typeface="Times New Roman" pitchFamily="18" charset="0"/>
              </a:rPr>
              <a:t>подкрепа</a:t>
            </a:r>
            <a:r>
              <a:rPr lang="en-AU" sz="1400" dirty="0" smtClean="0">
                <a:latin typeface="Times New Roman" pitchFamily="18" charset="0"/>
                <a:ea typeface="Times New Roman" pitchFamily="18" charset="0"/>
                <a:cs typeface="Times New Roman" pitchFamily="18" charset="0"/>
              </a:rPr>
              <a:t> </a:t>
            </a:r>
            <a:r>
              <a:rPr lang="en-AU" sz="1400" dirty="0" err="1" smtClean="0">
                <a:latin typeface="Times New Roman" pitchFamily="18" charset="0"/>
                <a:ea typeface="Times New Roman" pitchFamily="18" charset="0"/>
                <a:cs typeface="Times New Roman" pitchFamily="18" charset="0"/>
              </a:rPr>
              <a:t>на</a:t>
            </a:r>
            <a:r>
              <a:rPr lang="en-AU" sz="1400" dirty="0" smtClean="0">
                <a:latin typeface="Times New Roman" pitchFamily="18" charset="0"/>
                <a:ea typeface="Times New Roman" pitchFamily="18" charset="0"/>
                <a:cs typeface="Times New Roman" pitchFamily="18" charset="0"/>
              </a:rPr>
              <a:t> </a:t>
            </a:r>
            <a:r>
              <a:rPr lang="en-AU" sz="1400" dirty="0" err="1" smtClean="0">
                <a:latin typeface="Times New Roman" pitchFamily="18" charset="0"/>
                <a:ea typeface="Times New Roman" pitchFamily="18" charset="0"/>
                <a:cs typeface="Times New Roman" pitchFamily="18" charset="0"/>
              </a:rPr>
              <a:t>личностно</a:t>
            </a:r>
            <a:r>
              <a:rPr lang="en-AU" sz="1400" dirty="0" smtClean="0">
                <a:latin typeface="Times New Roman" pitchFamily="18" charset="0"/>
                <a:ea typeface="Times New Roman" pitchFamily="18" charset="0"/>
                <a:cs typeface="Times New Roman" pitchFamily="18" charset="0"/>
              </a:rPr>
              <a:t> </a:t>
            </a:r>
            <a:r>
              <a:rPr lang="en-AU" sz="1400" dirty="0" err="1" smtClean="0">
                <a:latin typeface="Times New Roman" pitchFamily="18" charset="0"/>
                <a:ea typeface="Times New Roman" pitchFamily="18" charset="0"/>
                <a:cs typeface="Times New Roman" pitchFamily="18" charset="0"/>
              </a:rPr>
              <a:t>развитие</a:t>
            </a:r>
            <a:r>
              <a:rPr lang="en-AU" sz="1400" dirty="0" smtClean="0">
                <a:latin typeface="Times New Roman" pitchFamily="18" charset="0"/>
                <a:ea typeface="Times New Roman" pitchFamily="18" charset="0"/>
                <a:cs typeface="Times New Roman" pitchFamily="18" charset="0"/>
              </a:rPr>
              <a:t> </a:t>
            </a:r>
            <a:r>
              <a:rPr lang="en-AU" sz="1400" dirty="0" err="1" smtClean="0">
                <a:latin typeface="Times New Roman" pitchFamily="18" charset="0"/>
                <a:ea typeface="Times New Roman" pitchFamily="18" charset="0"/>
                <a:cs typeface="Times New Roman" pitchFamily="18" charset="0"/>
              </a:rPr>
              <a:t>на</a:t>
            </a:r>
            <a:r>
              <a:rPr lang="en-AU" sz="1400" dirty="0" smtClean="0">
                <a:latin typeface="Times New Roman" pitchFamily="18" charset="0"/>
                <a:ea typeface="Times New Roman" pitchFamily="18" charset="0"/>
                <a:cs typeface="Times New Roman" pitchFamily="18" charset="0"/>
              </a:rPr>
              <a:t> </a:t>
            </a:r>
            <a:r>
              <a:rPr lang="en-AU" sz="1400" dirty="0" err="1" smtClean="0">
                <a:latin typeface="Times New Roman" pitchFamily="18" charset="0"/>
                <a:ea typeface="Times New Roman" pitchFamily="18" charset="0"/>
                <a:cs typeface="Times New Roman" pitchFamily="18" charset="0"/>
              </a:rPr>
              <a:t>децата</a:t>
            </a:r>
            <a:endParaRPr lang="bg-BG" sz="1400" dirty="0" smtClean="0">
              <a:latin typeface="Times New Roman" pitchFamily="18" charset="0"/>
              <a:ea typeface="Times New Roman" pitchFamily="18" charset="0"/>
              <a:cs typeface="Times New Roman" pitchFamily="18" charset="0"/>
            </a:endParaRPr>
          </a:p>
          <a:p>
            <a:pPr lvl="0" algn="just" eaLnBrk="0" fontAlgn="base" hangingPunct="0">
              <a:spcBef>
                <a:spcPct val="0"/>
              </a:spcBef>
              <a:spcAft>
                <a:spcPct val="0"/>
              </a:spcAft>
              <a:tabLst>
                <a:tab pos="176213" algn="l"/>
              </a:tabLst>
            </a:pPr>
            <a:r>
              <a:rPr lang="en-AU" sz="1400" dirty="0" smtClean="0">
                <a:latin typeface="Times New Roman" pitchFamily="18" charset="0"/>
                <a:ea typeface="Times New Roman" pitchFamily="18" charset="0"/>
                <a:cs typeface="Times New Roman" pitchFamily="18" charset="0"/>
              </a:rPr>
              <a:t> (</a:t>
            </a:r>
            <a:r>
              <a:rPr lang="en-AU" sz="1400" dirty="0" err="1" smtClean="0">
                <a:latin typeface="Times New Roman" pitchFamily="18" charset="0"/>
                <a:ea typeface="Times New Roman" pitchFamily="18" charset="0"/>
                <a:cs typeface="Times New Roman" pitchFamily="18" charset="0"/>
              </a:rPr>
              <a:t>развитие</a:t>
            </a:r>
            <a:r>
              <a:rPr lang="en-AU" sz="1400" dirty="0" smtClean="0">
                <a:latin typeface="Times New Roman" pitchFamily="18" charset="0"/>
                <a:ea typeface="Times New Roman" pitchFamily="18" charset="0"/>
                <a:cs typeface="Times New Roman" pitchFamily="18" charset="0"/>
              </a:rPr>
              <a:t> </a:t>
            </a:r>
            <a:r>
              <a:rPr lang="en-AU" sz="1400" dirty="0" err="1" smtClean="0">
                <a:latin typeface="Times New Roman" pitchFamily="18" charset="0"/>
                <a:ea typeface="Times New Roman" pitchFamily="18" charset="0"/>
                <a:cs typeface="Times New Roman" pitchFamily="18" charset="0"/>
              </a:rPr>
              <a:t>на</a:t>
            </a:r>
            <a:r>
              <a:rPr lang="en-AU" sz="1400" dirty="0" smtClean="0">
                <a:latin typeface="Times New Roman" pitchFamily="18" charset="0"/>
                <a:ea typeface="Times New Roman" pitchFamily="18" charset="0"/>
                <a:cs typeface="Times New Roman" pitchFamily="18" charset="0"/>
              </a:rPr>
              <a:t> </a:t>
            </a:r>
            <a:r>
              <a:rPr lang="en-AU" sz="1400" dirty="0" err="1" smtClean="0">
                <a:latin typeface="Times New Roman" pitchFamily="18" charset="0"/>
                <a:ea typeface="Times New Roman" pitchFamily="18" charset="0"/>
                <a:cs typeface="Times New Roman" pitchFamily="18" charset="0"/>
              </a:rPr>
              <a:t>умения</a:t>
            </a:r>
            <a:r>
              <a:rPr lang="en-AU" sz="1400" dirty="0" smtClean="0">
                <a:latin typeface="Times New Roman" pitchFamily="18" charset="0"/>
                <a:ea typeface="Times New Roman" pitchFamily="18" charset="0"/>
                <a:cs typeface="Times New Roman" pitchFamily="18" charset="0"/>
              </a:rPr>
              <a:t> </a:t>
            </a:r>
            <a:r>
              <a:rPr lang="en-AU" sz="1400" dirty="0" err="1" smtClean="0">
                <a:latin typeface="Times New Roman" pitchFamily="18" charset="0"/>
                <a:ea typeface="Times New Roman" pitchFamily="18" charset="0"/>
                <a:cs typeface="Times New Roman" pitchFamily="18" charset="0"/>
              </a:rPr>
              <a:t>за</a:t>
            </a:r>
            <a:r>
              <a:rPr lang="en-AU" sz="1400" dirty="0" smtClean="0">
                <a:latin typeface="Times New Roman" pitchFamily="18" charset="0"/>
                <a:ea typeface="Times New Roman" pitchFamily="18" charset="0"/>
                <a:cs typeface="Times New Roman" pitchFamily="18" charset="0"/>
              </a:rPr>
              <a:t> </a:t>
            </a:r>
            <a:r>
              <a:rPr lang="en-AU" sz="1400" dirty="0" err="1" smtClean="0">
                <a:latin typeface="Times New Roman" pitchFamily="18" charset="0"/>
                <a:ea typeface="Times New Roman" pitchFamily="18" charset="0"/>
                <a:cs typeface="Times New Roman" pitchFamily="18" charset="0"/>
              </a:rPr>
              <a:t>учене</a:t>
            </a:r>
            <a:r>
              <a:rPr lang="en-AU" sz="1400" dirty="0" smtClean="0">
                <a:latin typeface="Times New Roman" pitchFamily="18" charset="0"/>
                <a:ea typeface="Times New Roman" pitchFamily="18" charset="0"/>
                <a:cs typeface="Times New Roman" pitchFamily="18" charset="0"/>
              </a:rPr>
              <a:t>, </a:t>
            </a:r>
            <a:r>
              <a:rPr lang="en-AU" sz="1400" dirty="0" err="1" smtClean="0">
                <a:latin typeface="Times New Roman" pitchFamily="18" charset="0"/>
                <a:ea typeface="Times New Roman" pitchFamily="18" charset="0"/>
                <a:cs typeface="Times New Roman" pitchFamily="18" charset="0"/>
              </a:rPr>
              <a:t>за</a:t>
            </a:r>
            <a:r>
              <a:rPr lang="en-AU" sz="1400" dirty="0" smtClean="0">
                <a:latin typeface="Times New Roman" pitchFamily="18" charset="0"/>
                <a:ea typeface="Times New Roman" pitchFamily="18" charset="0"/>
                <a:cs typeface="Times New Roman" pitchFamily="18" charset="0"/>
              </a:rPr>
              <a:t> </a:t>
            </a:r>
            <a:r>
              <a:rPr lang="en-AU" sz="1400" dirty="0" err="1" smtClean="0">
                <a:latin typeface="Times New Roman" pitchFamily="18" charset="0"/>
                <a:ea typeface="Times New Roman" pitchFamily="18" charset="0"/>
                <a:cs typeface="Times New Roman" pitchFamily="18" charset="0"/>
              </a:rPr>
              <a:t>работа</a:t>
            </a:r>
            <a:r>
              <a:rPr lang="en-AU" sz="1400" dirty="0" smtClean="0">
                <a:latin typeface="Times New Roman" pitchFamily="18" charset="0"/>
                <a:ea typeface="Times New Roman" pitchFamily="18" charset="0"/>
                <a:cs typeface="Times New Roman" pitchFamily="18" charset="0"/>
              </a:rPr>
              <a:t> в </a:t>
            </a:r>
            <a:r>
              <a:rPr lang="en-AU" sz="1400" dirty="0" err="1" smtClean="0">
                <a:latin typeface="Times New Roman" pitchFamily="18" charset="0"/>
                <a:ea typeface="Times New Roman" pitchFamily="18" charset="0"/>
                <a:cs typeface="Times New Roman" pitchFamily="18" charset="0"/>
              </a:rPr>
              <a:t>екип</a:t>
            </a:r>
            <a:r>
              <a:rPr lang="en-AU" sz="1400" dirty="0" smtClean="0">
                <a:latin typeface="Times New Roman" pitchFamily="18" charset="0"/>
                <a:ea typeface="Times New Roman" pitchFamily="18" charset="0"/>
                <a:cs typeface="Times New Roman" pitchFamily="18" charset="0"/>
              </a:rPr>
              <a:t>, </a:t>
            </a:r>
            <a:r>
              <a:rPr lang="en-AU" sz="1400" dirty="0" err="1" smtClean="0">
                <a:latin typeface="Times New Roman" pitchFamily="18" charset="0"/>
                <a:ea typeface="Times New Roman" pitchFamily="18" charset="0"/>
                <a:cs typeface="Times New Roman" pitchFamily="18" charset="0"/>
              </a:rPr>
              <a:t>обща</a:t>
            </a:r>
            <a:r>
              <a:rPr lang="en-AU" sz="1400" dirty="0" smtClean="0">
                <a:latin typeface="Times New Roman" pitchFamily="18" charset="0"/>
                <a:ea typeface="Times New Roman" pitchFamily="18" charset="0"/>
                <a:cs typeface="Times New Roman" pitchFamily="18" charset="0"/>
              </a:rPr>
              <a:t> и </a:t>
            </a:r>
            <a:r>
              <a:rPr lang="en-AU" sz="1400" dirty="0" err="1" smtClean="0">
                <a:latin typeface="Times New Roman" pitchFamily="18" charset="0"/>
                <a:ea typeface="Times New Roman" pitchFamily="18" charset="0"/>
                <a:cs typeface="Times New Roman" pitchFamily="18" charset="0"/>
              </a:rPr>
              <a:t>допълнителна</a:t>
            </a:r>
            <a:r>
              <a:rPr lang="en-AU" sz="1400" dirty="0" smtClean="0">
                <a:latin typeface="Times New Roman" pitchFamily="18" charset="0"/>
                <a:ea typeface="Times New Roman" pitchFamily="18" charset="0"/>
                <a:cs typeface="Times New Roman" pitchFamily="18" charset="0"/>
              </a:rPr>
              <a:t> </a:t>
            </a:r>
            <a:r>
              <a:rPr lang="en-AU" sz="1400" dirty="0" err="1" smtClean="0">
                <a:latin typeface="Times New Roman" pitchFamily="18" charset="0"/>
                <a:ea typeface="Times New Roman" pitchFamily="18" charset="0"/>
                <a:cs typeface="Times New Roman" pitchFamily="18" charset="0"/>
              </a:rPr>
              <a:t>подкрепа</a:t>
            </a:r>
            <a:r>
              <a:rPr lang="en-AU" sz="1400" dirty="0" smtClean="0">
                <a:latin typeface="Times New Roman" pitchFamily="18" charset="0"/>
                <a:ea typeface="Times New Roman" pitchFamily="18" charset="0"/>
                <a:cs typeface="Times New Roman" pitchFamily="18" charset="0"/>
              </a:rPr>
              <a:t>);</a:t>
            </a:r>
            <a:endParaRPr lang="bg-BG" sz="1400" dirty="0" smtClean="0">
              <a:latin typeface="Times New Roman" pitchFamily="18" charset="0"/>
              <a:cs typeface="Times New Roman" pitchFamily="18" charset="0"/>
            </a:endParaRPr>
          </a:p>
          <a:p>
            <a:pPr lvl="0" algn="just" eaLnBrk="0" fontAlgn="base" hangingPunct="0">
              <a:spcBef>
                <a:spcPct val="0"/>
              </a:spcBef>
              <a:spcAft>
                <a:spcPct val="0"/>
              </a:spcAft>
              <a:buFontTx/>
              <a:buChar char="•"/>
              <a:tabLst>
                <a:tab pos="176213" algn="l"/>
              </a:tabLst>
            </a:pPr>
            <a:r>
              <a:rPr lang="en-AU" sz="1400" dirty="0" err="1" smtClean="0">
                <a:latin typeface="Times New Roman" pitchFamily="18" charset="0"/>
                <a:ea typeface="Times New Roman" pitchFamily="18" charset="0"/>
                <a:cs typeface="Times New Roman" pitchFamily="18" charset="0"/>
              </a:rPr>
              <a:t>Осигуреност</a:t>
            </a:r>
            <a:r>
              <a:rPr lang="en-AU" sz="1400" dirty="0" smtClean="0">
                <a:latin typeface="Times New Roman" pitchFamily="18" charset="0"/>
                <a:ea typeface="Times New Roman" pitchFamily="18" charset="0"/>
                <a:cs typeface="Times New Roman" pitchFamily="18" charset="0"/>
              </a:rPr>
              <a:t> </a:t>
            </a:r>
            <a:r>
              <a:rPr lang="en-AU" sz="1400" dirty="0" err="1" smtClean="0">
                <a:latin typeface="Times New Roman" pitchFamily="18" charset="0"/>
                <a:ea typeface="Times New Roman" pitchFamily="18" charset="0"/>
                <a:cs typeface="Times New Roman" pitchFamily="18" charset="0"/>
              </a:rPr>
              <a:t>на</a:t>
            </a:r>
            <a:r>
              <a:rPr lang="en-AU" sz="1400" dirty="0" smtClean="0">
                <a:latin typeface="Times New Roman" pitchFamily="18" charset="0"/>
                <a:ea typeface="Times New Roman" pitchFamily="18" charset="0"/>
                <a:cs typeface="Times New Roman" pitchFamily="18" charset="0"/>
              </a:rPr>
              <a:t> </a:t>
            </a:r>
            <a:r>
              <a:rPr lang="en-AU" sz="1400" dirty="0" err="1" smtClean="0">
                <a:latin typeface="Times New Roman" pitchFamily="18" charset="0"/>
                <a:ea typeface="Times New Roman" pitchFamily="18" charset="0"/>
                <a:cs typeface="Times New Roman" pitchFamily="18" charset="0"/>
              </a:rPr>
              <a:t>учене</a:t>
            </a:r>
            <a:r>
              <a:rPr lang="en-AU" sz="1400" dirty="0" smtClean="0">
                <a:latin typeface="Times New Roman" pitchFamily="18" charset="0"/>
                <a:ea typeface="Times New Roman" pitchFamily="18" charset="0"/>
                <a:cs typeface="Times New Roman" pitchFamily="18" charset="0"/>
              </a:rPr>
              <a:t> </a:t>
            </a:r>
            <a:r>
              <a:rPr lang="en-AU" sz="1400" dirty="0" err="1" smtClean="0">
                <a:latin typeface="Times New Roman" pitchFamily="18" charset="0"/>
                <a:ea typeface="Times New Roman" pitchFamily="18" charset="0"/>
                <a:cs typeface="Times New Roman" pitchFamily="18" charset="0"/>
              </a:rPr>
              <a:t>чрез</a:t>
            </a:r>
            <a:r>
              <a:rPr lang="en-AU" sz="1400" dirty="0" smtClean="0">
                <a:latin typeface="Times New Roman" pitchFamily="18" charset="0"/>
                <a:ea typeface="Times New Roman" pitchFamily="18" charset="0"/>
                <a:cs typeface="Times New Roman" pitchFamily="18" charset="0"/>
              </a:rPr>
              <a:t> </a:t>
            </a:r>
            <a:r>
              <a:rPr lang="en-AU" sz="1400" dirty="0" err="1" smtClean="0">
                <a:latin typeface="Times New Roman" pitchFamily="18" charset="0"/>
                <a:ea typeface="Times New Roman" pitchFamily="18" charset="0"/>
                <a:cs typeface="Times New Roman" pitchFamily="18" charset="0"/>
              </a:rPr>
              <a:t>игра</a:t>
            </a:r>
            <a:r>
              <a:rPr lang="en-AU" sz="1400" dirty="0" smtClean="0">
                <a:latin typeface="Times New Roman" pitchFamily="18" charset="0"/>
                <a:ea typeface="Times New Roman" pitchFamily="18" charset="0"/>
                <a:cs typeface="Times New Roman" pitchFamily="18" charset="0"/>
              </a:rPr>
              <a:t>, </a:t>
            </a:r>
            <a:r>
              <a:rPr lang="en-AU" sz="1400" dirty="0" err="1" smtClean="0">
                <a:latin typeface="Times New Roman" pitchFamily="18" charset="0"/>
                <a:ea typeface="Times New Roman" pitchFamily="18" charset="0"/>
                <a:cs typeface="Times New Roman" pitchFamily="18" charset="0"/>
              </a:rPr>
              <a:t>съобразена</a:t>
            </a:r>
            <a:r>
              <a:rPr lang="en-AU" sz="1400" dirty="0" smtClean="0">
                <a:latin typeface="Times New Roman" pitchFamily="18" charset="0"/>
                <a:ea typeface="Times New Roman" pitchFamily="18" charset="0"/>
                <a:cs typeface="Times New Roman" pitchFamily="18" charset="0"/>
              </a:rPr>
              <a:t> с </a:t>
            </a:r>
            <a:r>
              <a:rPr lang="en-AU" sz="1400" dirty="0" err="1" smtClean="0">
                <a:latin typeface="Times New Roman" pitchFamily="18" charset="0"/>
                <a:ea typeface="Times New Roman" pitchFamily="18" charset="0"/>
                <a:cs typeface="Times New Roman" pitchFamily="18" charset="0"/>
              </a:rPr>
              <a:t>възрастовите</a:t>
            </a:r>
            <a:r>
              <a:rPr lang="en-AU" sz="1400" dirty="0" smtClean="0">
                <a:latin typeface="Times New Roman" pitchFamily="18" charset="0"/>
                <a:ea typeface="Times New Roman" pitchFamily="18" charset="0"/>
                <a:cs typeface="Times New Roman" pitchFamily="18" charset="0"/>
              </a:rPr>
              <a:t> </a:t>
            </a:r>
            <a:r>
              <a:rPr lang="en-AU" sz="1400" dirty="0" err="1" smtClean="0">
                <a:latin typeface="Times New Roman" pitchFamily="18" charset="0"/>
                <a:ea typeface="Times New Roman" pitchFamily="18" charset="0"/>
                <a:cs typeface="Times New Roman" pitchFamily="18" charset="0"/>
              </a:rPr>
              <a:t>особености</a:t>
            </a:r>
            <a:r>
              <a:rPr lang="en-AU" sz="1400" dirty="0" smtClean="0">
                <a:latin typeface="Times New Roman" pitchFamily="18" charset="0"/>
                <a:ea typeface="Times New Roman" pitchFamily="18" charset="0"/>
                <a:cs typeface="Times New Roman" pitchFamily="18" charset="0"/>
              </a:rPr>
              <a:t> и </a:t>
            </a:r>
            <a:r>
              <a:rPr lang="en-AU" sz="1400" dirty="0" err="1" smtClean="0">
                <a:latin typeface="Times New Roman" pitchFamily="18" charset="0"/>
                <a:ea typeface="Times New Roman" pitchFamily="18" charset="0"/>
                <a:cs typeface="Times New Roman" pitchFamily="18" charset="0"/>
              </a:rPr>
              <a:t>гарантираща</a:t>
            </a:r>
            <a:r>
              <a:rPr lang="en-AU" sz="1400" dirty="0" smtClean="0">
                <a:latin typeface="Times New Roman" pitchFamily="18" charset="0"/>
                <a:ea typeface="Times New Roman" pitchFamily="18" charset="0"/>
                <a:cs typeface="Times New Roman" pitchFamily="18" charset="0"/>
              </a:rPr>
              <a:t> </a:t>
            </a:r>
            <a:r>
              <a:rPr lang="en-AU" sz="1400" dirty="0" err="1" smtClean="0">
                <a:latin typeface="Times New Roman" pitchFamily="18" charset="0"/>
                <a:ea typeface="Times New Roman" pitchFamily="18" charset="0"/>
                <a:cs typeface="Times New Roman" pitchFamily="18" charset="0"/>
              </a:rPr>
              <a:t>цялостно</a:t>
            </a:r>
            <a:r>
              <a:rPr lang="en-AU" sz="1400" dirty="0" smtClean="0">
                <a:latin typeface="Times New Roman" pitchFamily="18" charset="0"/>
                <a:ea typeface="Times New Roman" pitchFamily="18" charset="0"/>
                <a:cs typeface="Times New Roman" pitchFamily="18" charset="0"/>
              </a:rPr>
              <a:t> </a:t>
            </a:r>
            <a:r>
              <a:rPr lang="en-AU" sz="1400" dirty="0" err="1" smtClean="0">
                <a:latin typeface="Times New Roman" pitchFamily="18" charset="0"/>
                <a:ea typeface="Times New Roman" pitchFamily="18" charset="0"/>
                <a:cs typeface="Times New Roman" pitchFamily="18" charset="0"/>
              </a:rPr>
              <a:t>развитие</a:t>
            </a:r>
            <a:r>
              <a:rPr lang="en-AU" sz="1400" dirty="0" smtClean="0">
                <a:latin typeface="Times New Roman" pitchFamily="18" charset="0"/>
                <a:ea typeface="Times New Roman" pitchFamily="18" charset="0"/>
                <a:cs typeface="Times New Roman" pitchFamily="18" charset="0"/>
              </a:rPr>
              <a:t> </a:t>
            </a:r>
            <a:r>
              <a:rPr lang="en-AU" sz="1400" dirty="0" err="1" smtClean="0">
                <a:latin typeface="Times New Roman" pitchFamily="18" charset="0"/>
                <a:ea typeface="Times New Roman" pitchFamily="18" charset="0"/>
                <a:cs typeface="Times New Roman" pitchFamily="18" charset="0"/>
              </a:rPr>
              <a:t>на</a:t>
            </a:r>
            <a:r>
              <a:rPr lang="en-AU" sz="1400" dirty="0" smtClean="0">
                <a:latin typeface="Times New Roman" pitchFamily="18" charset="0"/>
                <a:ea typeface="Times New Roman" pitchFamily="18" charset="0"/>
                <a:cs typeface="Times New Roman" pitchFamily="18" charset="0"/>
              </a:rPr>
              <a:t> </a:t>
            </a:r>
            <a:r>
              <a:rPr lang="en-AU" sz="1400" dirty="0" err="1" smtClean="0">
                <a:latin typeface="Times New Roman" pitchFamily="18" charset="0"/>
                <a:ea typeface="Times New Roman" pitchFamily="18" charset="0"/>
                <a:cs typeface="Times New Roman" pitchFamily="18" charset="0"/>
              </a:rPr>
              <a:t>детето</a:t>
            </a:r>
            <a:r>
              <a:rPr lang="en-AU" sz="1400" dirty="0" smtClean="0">
                <a:latin typeface="Times New Roman" pitchFamily="18" charset="0"/>
                <a:ea typeface="Times New Roman" pitchFamily="18" charset="0"/>
                <a:cs typeface="Times New Roman" pitchFamily="18" charset="0"/>
              </a:rPr>
              <a:t>;</a:t>
            </a:r>
            <a:endParaRPr lang="bg-BG" sz="1400" dirty="0" smtClean="0">
              <a:latin typeface="Times New Roman" pitchFamily="18" charset="0"/>
              <a:cs typeface="Times New Roman" pitchFamily="18" charset="0"/>
            </a:endParaRPr>
          </a:p>
          <a:p>
            <a:pPr lvl="0" algn="just" eaLnBrk="0" fontAlgn="base" hangingPunct="0">
              <a:spcBef>
                <a:spcPct val="0"/>
              </a:spcBef>
              <a:spcAft>
                <a:spcPct val="0"/>
              </a:spcAft>
              <a:buFontTx/>
              <a:buChar char="•"/>
              <a:tabLst>
                <a:tab pos="176213" algn="l"/>
              </a:tabLst>
            </a:pPr>
            <a:r>
              <a:rPr lang="en-AU" sz="1400" dirty="0" err="1" smtClean="0">
                <a:latin typeface="Times New Roman" pitchFamily="18" charset="0"/>
                <a:ea typeface="Times New Roman" pitchFamily="18" charset="0"/>
                <a:cs typeface="Times New Roman" pitchFamily="18" charset="0"/>
              </a:rPr>
              <a:t>Участие</a:t>
            </a:r>
            <a:r>
              <a:rPr lang="en-AU" sz="1400" dirty="0" smtClean="0">
                <a:latin typeface="Times New Roman" pitchFamily="18" charset="0"/>
                <a:ea typeface="Times New Roman" pitchFamily="18" charset="0"/>
                <a:cs typeface="Times New Roman" pitchFamily="18" charset="0"/>
              </a:rPr>
              <a:t> в </a:t>
            </a:r>
            <a:r>
              <a:rPr lang="en-AU" sz="1400" dirty="0" err="1" smtClean="0">
                <a:latin typeface="Times New Roman" pitchFamily="18" charset="0"/>
                <a:ea typeface="Times New Roman" pitchFamily="18" charset="0"/>
                <a:cs typeface="Times New Roman" pitchFamily="18" charset="0"/>
              </a:rPr>
              <a:t>обучения</a:t>
            </a:r>
            <a:r>
              <a:rPr lang="en-AU" sz="1400" dirty="0" smtClean="0">
                <a:latin typeface="Times New Roman" pitchFamily="18" charset="0"/>
                <a:ea typeface="Times New Roman" pitchFamily="18" charset="0"/>
                <a:cs typeface="Times New Roman" pitchFamily="18" charset="0"/>
              </a:rPr>
              <a:t> </a:t>
            </a:r>
            <a:r>
              <a:rPr lang="en-AU" sz="1400" dirty="0" err="1" smtClean="0">
                <a:latin typeface="Times New Roman" pitchFamily="18" charset="0"/>
                <a:ea typeface="Times New Roman" pitchFamily="18" charset="0"/>
                <a:cs typeface="Times New Roman" pitchFamily="18" charset="0"/>
              </a:rPr>
              <a:t>на</a:t>
            </a:r>
            <a:r>
              <a:rPr lang="en-AU" sz="1400" dirty="0" smtClean="0">
                <a:latin typeface="Times New Roman" pitchFamily="18" charset="0"/>
                <a:ea typeface="Times New Roman" pitchFamily="18" charset="0"/>
                <a:cs typeface="Times New Roman" pitchFamily="18" charset="0"/>
              </a:rPr>
              <a:t> </a:t>
            </a:r>
            <a:r>
              <a:rPr lang="en-AU" sz="1400" dirty="0" err="1" smtClean="0">
                <a:latin typeface="Times New Roman" pitchFamily="18" charset="0"/>
                <a:ea typeface="Times New Roman" pitchFamily="18" charset="0"/>
                <a:cs typeface="Times New Roman" pitchFamily="18" charset="0"/>
              </a:rPr>
              <a:t>педагогическите</a:t>
            </a:r>
            <a:r>
              <a:rPr lang="en-AU" sz="1400" dirty="0" smtClean="0">
                <a:latin typeface="Times New Roman" pitchFamily="18" charset="0"/>
                <a:ea typeface="Times New Roman" pitchFamily="18" charset="0"/>
                <a:cs typeface="Times New Roman" pitchFamily="18" charset="0"/>
              </a:rPr>
              <a:t> </a:t>
            </a:r>
            <a:r>
              <a:rPr lang="en-AU" sz="1400" dirty="0" err="1" smtClean="0">
                <a:latin typeface="Times New Roman" pitchFamily="18" charset="0"/>
                <a:ea typeface="Times New Roman" pitchFamily="18" charset="0"/>
                <a:cs typeface="Times New Roman" pitchFamily="18" charset="0"/>
              </a:rPr>
              <a:t>специалисти</a:t>
            </a:r>
            <a:r>
              <a:rPr lang="en-AU" sz="1400" dirty="0" smtClean="0">
                <a:latin typeface="Times New Roman" pitchFamily="18" charset="0"/>
                <a:ea typeface="Times New Roman" pitchFamily="18" charset="0"/>
                <a:cs typeface="Times New Roman" pitchFamily="18" charset="0"/>
              </a:rPr>
              <a:t> </a:t>
            </a:r>
            <a:r>
              <a:rPr lang="en-AU" sz="1400" dirty="0" err="1" smtClean="0">
                <a:latin typeface="Times New Roman" pitchFamily="18" charset="0"/>
                <a:ea typeface="Times New Roman" pitchFamily="18" charset="0"/>
                <a:cs typeface="Times New Roman" pitchFamily="18" charset="0"/>
              </a:rPr>
              <a:t>по</a:t>
            </a:r>
            <a:r>
              <a:rPr lang="en-AU" sz="1400" dirty="0" smtClean="0">
                <a:latin typeface="Times New Roman" pitchFamily="18" charset="0"/>
                <a:ea typeface="Times New Roman" pitchFamily="18" charset="0"/>
                <a:cs typeface="Times New Roman" pitchFamily="18" charset="0"/>
              </a:rPr>
              <a:t> </a:t>
            </a:r>
            <a:r>
              <a:rPr lang="en-AU" sz="1400" dirty="0" err="1" smtClean="0">
                <a:latin typeface="Times New Roman" pitchFamily="18" charset="0"/>
                <a:ea typeface="Times New Roman" pitchFamily="18" charset="0"/>
                <a:cs typeface="Times New Roman" pitchFamily="18" charset="0"/>
              </a:rPr>
              <a:t>теми</a:t>
            </a:r>
            <a:r>
              <a:rPr lang="en-AU" sz="1400" dirty="0" smtClean="0">
                <a:latin typeface="Times New Roman" pitchFamily="18" charset="0"/>
                <a:ea typeface="Times New Roman" pitchFamily="18" charset="0"/>
                <a:cs typeface="Times New Roman" pitchFamily="18" charset="0"/>
              </a:rPr>
              <a:t>, </a:t>
            </a:r>
            <a:r>
              <a:rPr lang="en-AU" sz="1400" dirty="0" err="1" smtClean="0">
                <a:latin typeface="Times New Roman" pitchFamily="18" charset="0"/>
                <a:ea typeface="Times New Roman" pitchFamily="18" charset="0"/>
                <a:cs typeface="Times New Roman" pitchFamily="18" charset="0"/>
              </a:rPr>
              <a:t>свързани</a:t>
            </a:r>
            <a:r>
              <a:rPr lang="en-AU" sz="1400" dirty="0" smtClean="0">
                <a:latin typeface="Times New Roman" pitchFamily="18" charset="0"/>
                <a:ea typeface="Times New Roman" pitchFamily="18" charset="0"/>
                <a:cs typeface="Times New Roman" pitchFamily="18" charset="0"/>
              </a:rPr>
              <a:t> с </a:t>
            </a:r>
            <a:r>
              <a:rPr lang="en-AU" sz="1400" dirty="0" err="1" smtClean="0">
                <a:latin typeface="Times New Roman" pitchFamily="18" charset="0"/>
                <a:ea typeface="Times New Roman" pitchFamily="18" charset="0"/>
                <a:cs typeface="Times New Roman" pitchFamily="18" charset="0"/>
              </a:rPr>
              <a:t>повишаване</a:t>
            </a:r>
            <a:r>
              <a:rPr lang="en-AU" sz="1400" dirty="0" smtClean="0">
                <a:latin typeface="Times New Roman" pitchFamily="18" charset="0"/>
                <a:ea typeface="Times New Roman" pitchFamily="18" charset="0"/>
                <a:cs typeface="Times New Roman" pitchFamily="18" charset="0"/>
              </a:rPr>
              <a:t> </a:t>
            </a:r>
            <a:r>
              <a:rPr lang="en-AU" sz="1400" dirty="0" err="1" smtClean="0">
                <a:latin typeface="Times New Roman" pitchFamily="18" charset="0"/>
                <a:ea typeface="Times New Roman" pitchFamily="18" charset="0"/>
                <a:cs typeface="Times New Roman" pitchFamily="18" charset="0"/>
              </a:rPr>
              <a:t>на</a:t>
            </a:r>
            <a:r>
              <a:rPr lang="en-AU" sz="1400" dirty="0" smtClean="0">
                <a:latin typeface="Times New Roman" pitchFamily="18" charset="0"/>
                <a:ea typeface="Times New Roman" pitchFamily="18" charset="0"/>
                <a:cs typeface="Times New Roman" pitchFamily="18" charset="0"/>
              </a:rPr>
              <a:t> </a:t>
            </a:r>
            <a:r>
              <a:rPr kumimoji="0" lang="en-A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качеството</a:t>
            </a:r>
            <a:endParaRPr kumimoji="0" lang="bg-BG"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lvl="0" algn="just" eaLnBrk="0" fontAlgn="base" hangingPunct="0">
              <a:spcBef>
                <a:spcPct val="0"/>
              </a:spcBef>
              <a:spcAft>
                <a:spcPct val="0"/>
              </a:spcAft>
              <a:tabLst>
                <a:tab pos="176213" algn="l"/>
              </a:tabLst>
            </a:pPr>
            <a:r>
              <a:rPr kumimoji="0" lang="en-A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в </a:t>
            </a:r>
            <a:r>
              <a:rPr kumimoji="0" lang="en-A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предучилищното</a:t>
            </a:r>
            <a:r>
              <a:rPr kumimoji="0" lang="en-A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A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образование</a:t>
            </a:r>
            <a:r>
              <a:rPr kumimoji="0" lang="en-A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n-AU" sz="14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38418795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тема">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тема">
  <a:themeElements>
    <a:clrScheme name="О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О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О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5365</TotalTime>
  <Words>5532</Words>
  <Application>Microsoft Office PowerPoint</Application>
  <PresentationFormat>Презентация на цял екран (4:3)</PresentationFormat>
  <Paragraphs>285</Paragraphs>
  <Slides>69</Slides>
  <Notes>0</Notes>
  <HiddenSlides>0</HiddenSlides>
  <MMClips>0</MMClips>
  <ScaleCrop>false</ScaleCrop>
  <HeadingPairs>
    <vt:vector size="4" baseType="variant">
      <vt:variant>
        <vt:lpstr>Тема</vt:lpstr>
      </vt:variant>
      <vt:variant>
        <vt:i4>1</vt:i4>
      </vt:variant>
      <vt:variant>
        <vt:lpstr>Заглавия на слайдовете</vt:lpstr>
      </vt:variant>
      <vt:variant>
        <vt:i4>69</vt:i4>
      </vt:variant>
    </vt:vector>
  </HeadingPairs>
  <TitlesOfParts>
    <vt:vector size="70" baseType="lpstr">
      <vt:lpstr>Office тема</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SILVIA</dc:creator>
  <cp:lastModifiedBy>User</cp:lastModifiedBy>
  <cp:revision>389</cp:revision>
  <cp:lastPrinted>2023-12-11T11:47:09Z</cp:lastPrinted>
  <dcterms:created xsi:type="dcterms:W3CDTF">2019-09-22T21:06:54Z</dcterms:created>
  <dcterms:modified xsi:type="dcterms:W3CDTF">2023-12-11T12:12:40Z</dcterms:modified>
</cp:coreProperties>
</file>