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6" r:id="rId1"/>
  </p:sldMasterIdLst>
  <p:notesMasterIdLst>
    <p:notesMasterId r:id="rId22"/>
  </p:notesMasterIdLst>
  <p:sldIdLst>
    <p:sldId id="256" r:id="rId2"/>
    <p:sldId id="257" r:id="rId3"/>
    <p:sldId id="273" r:id="rId4"/>
    <p:sldId id="260" r:id="rId5"/>
    <p:sldId id="258" r:id="rId6"/>
    <p:sldId id="289" r:id="rId7"/>
    <p:sldId id="262" r:id="rId8"/>
    <p:sldId id="284" r:id="rId9"/>
    <p:sldId id="290" r:id="rId10"/>
    <p:sldId id="285" r:id="rId11"/>
    <p:sldId id="286" r:id="rId12"/>
    <p:sldId id="287" r:id="rId13"/>
    <p:sldId id="259" r:id="rId14"/>
    <p:sldId id="268" r:id="rId15"/>
    <p:sldId id="291" r:id="rId16"/>
    <p:sldId id="281" r:id="rId17"/>
    <p:sldId id="279" r:id="rId18"/>
    <p:sldId id="276" r:id="rId19"/>
    <p:sldId id="293" r:id="rId20"/>
    <p:sldId id="292"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4D15E8F-7FB0-4509-B60D-8896479808B5}" type="datetimeFigureOut">
              <a:rPr lang="bg-BG" smtClean="0"/>
              <a:pPr/>
              <a:t>1.2.2023 г.</a:t>
            </a:fld>
            <a:endParaRPr lang="bg-BG"/>
          </a:p>
        </p:txBody>
      </p:sp>
      <p:sp>
        <p:nvSpPr>
          <p:cNvPr id="4" name="Контейнер за изображение на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0A2DFEA-62F3-48A2-8892-CDB5F6759379}" type="slidenum">
              <a:rPr lang="bg-BG" smtClean="0"/>
              <a:pPr/>
              <a:t>‹#›</a:t>
            </a:fld>
            <a:endParaRPr lang="bg-BG"/>
          </a:p>
        </p:txBody>
      </p:sp>
    </p:spTree>
    <p:extLst>
      <p:ext uri="{BB962C8B-B14F-4D97-AF65-F5344CB8AC3E}">
        <p14:creationId xmlns:p14="http://schemas.microsoft.com/office/powerpoint/2010/main" val="119047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D0A2DFEA-62F3-48A2-8892-CDB5F6759379}" type="slidenum">
              <a:rPr lang="bg-BG" smtClean="0"/>
              <a:pPr/>
              <a:t>3</a:t>
            </a:fld>
            <a:endParaRPr lang="bg-BG"/>
          </a:p>
        </p:txBody>
      </p:sp>
    </p:spTree>
    <p:extLst>
      <p:ext uri="{BB962C8B-B14F-4D97-AF65-F5344CB8AC3E}">
        <p14:creationId xmlns:p14="http://schemas.microsoft.com/office/powerpoint/2010/main" val="29489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bg-BG"/>
              <a:t>Редакт. стил загл. образец</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5" name="Footer Placeholder 4"/>
          <p:cNvSpPr>
            <a:spLocks noGrp="1"/>
          </p:cNvSpPr>
          <p:nvPr>
            <p:ph type="ftr" sz="quarter" idx="11"/>
          </p:nvPr>
        </p:nvSpPr>
        <p:spPr/>
        <p:txBody>
          <a:bodyPr/>
          <a:lstStyle/>
          <a:p>
            <a:endParaRPr lang="bg-BG"/>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16013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5" name="Footer Placeholder 4"/>
          <p:cNvSpPr>
            <a:spLocks noGrp="1"/>
          </p:cNvSpPr>
          <p:nvPr>
            <p:ph type="ftr" sz="quarter" idx="11"/>
          </p:nvPr>
        </p:nvSpPr>
        <p:spPr/>
        <p:txBody>
          <a:bodyPr/>
          <a:lstStyle/>
          <a:p>
            <a:endParaRPr lang="bg-BG"/>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288746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bg-BG"/>
              <a:t>Редакт. стил загл. образец</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5" name="Footer Placeholder 4"/>
          <p:cNvSpPr>
            <a:spLocks noGrp="1"/>
          </p:cNvSpPr>
          <p:nvPr>
            <p:ph type="ftr" sz="quarter" idx="11"/>
          </p:nvPr>
        </p:nvSpPr>
        <p:spPr/>
        <p:txBody>
          <a:bodyPr/>
          <a:lstStyle/>
          <a:p>
            <a:endParaRPr lang="bg-BG"/>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EF21A37-B4EE-4192-B22B-62A66A64081C}" type="slidenum">
              <a:rPr lang="bg-BG" smtClean="0"/>
              <a:pPr/>
              <a:t>‹#›</a:t>
            </a:fld>
            <a:endParaRPr lang="bg-BG"/>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7530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bg-BG"/>
              <a:t>Редакт. стил загл. образец</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6" name="Footer Placeholder 5"/>
          <p:cNvSpPr>
            <a:spLocks noGrp="1"/>
          </p:cNvSpPr>
          <p:nvPr>
            <p:ph type="ftr" sz="quarter" idx="11"/>
          </p:nvPr>
        </p:nvSpPr>
        <p:spPr/>
        <p:txBody>
          <a:bodyPr/>
          <a:lstStyle/>
          <a:p>
            <a:endParaRPr lang="bg-BG"/>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32763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bg-BG"/>
              <a:t>Редакт. стил загл. образец</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6" name="Footer Placeholder 5"/>
          <p:cNvSpPr>
            <a:spLocks noGrp="1"/>
          </p:cNvSpPr>
          <p:nvPr>
            <p:ph type="ftr" sz="quarter" idx="11"/>
          </p:nvPr>
        </p:nvSpPr>
        <p:spPr/>
        <p:txBody>
          <a:bodyPr/>
          <a:lstStyle/>
          <a:p>
            <a:endParaRPr lang="bg-BG"/>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EF21A37-B4EE-4192-B22B-62A66A64081C}" type="slidenum">
              <a:rPr lang="bg-BG" smtClean="0"/>
              <a:pPr/>
              <a:t>‹#›</a:t>
            </a:fld>
            <a:endParaRPr lang="bg-BG"/>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1003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bg-BG"/>
              <a:t>Редакт. стил загл. образец</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6" name="Footer Placeholder 5"/>
          <p:cNvSpPr>
            <a:spLocks noGrp="1"/>
          </p:cNvSpPr>
          <p:nvPr>
            <p:ph type="ftr" sz="quarter" idx="11"/>
          </p:nvPr>
        </p:nvSpPr>
        <p:spPr/>
        <p:txBody>
          <a:bodyPr/>
          <a:lstStyle/>
          <a:p>
            <a:endParaRPr lang="bg-BG"/>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1944168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5" name="Footer Placeholder 4"/>
          <p:cNvSpPr>
            <a:spLocks noGrp="1"/>
          </p:cNvSpPr>
          <p:nvPr>
            <p:ph type="ftr" sz="quarter" idx="11"/>
          </p:nvPr>
        </p:nvSpPr>
        <p:spPr/>
        <p:txBody>
          <a:bodyPr/>
          <a:lstStyle/>
          <a:p>
            <a:endParaRPr lang="bg-BG"/>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3551858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5" name="Footer Placeholder 4"/>
          <p:cNvSpPr>
            <a:spLocks noGrp="1"/>
          </p:cNvSpPr>
          <p:nvPr>
            <p:ph type="ftr" sz="quarter" idx="11"/>
          </p:nvPr>
        </p:nvSpPr>
        <p:spPr/>
        <p:txBody>
          <a:bodyPr/>
          <a:lstStyle/>
          <a:p>
            <a:endParaRPr lang="bg-BG"/>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187847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bg-BG"/>
              <a:t>Редакт. стил загл. образец</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5" name="Footer Placeholder 4"/>
          <p:cNvSpPr>
            <a:spLocks noGrp="1"/>
          </p:cNvSpPr>
          <p:nvPr>
            <p:ph type="ftr" sz="quarter" idx="11"/>
          </p:nvPr>
        </p:nvSpPr>
        <p:spPr/>
        <p:txBody>
          <a:bodyPr/>
          <a:lstStyle/>
          <a:p>
            <a:endParaRPr lang="bg-BG"/>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345368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5" name="Footer Placeholder 4"/>
          <p:cNvSpPr>
            <a:spLocks noGrp="1"/>
          </p:cNvSpPr>
          <p:nvPr>
            <p:ph type="ftr" sz="quarter" idx="11"/>
          </p:nvPr>
        </p:nvSpPr>
        <p:spPr/>
        <p:txBody>
          <a:bodyPr/>
          <a:lstStyle/>
          <a:p>
            <a:endParaRPr lang="bg-BG"/>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18922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6" name="Footer Placeholder 5"/>
          <p:cNvSpPr>
            <a:spLocks noGrp="1"/>
          </p:cNvSpPr>
          <p:nvPr>
            <p:ph type="ftr" sz="quarter" idx="11"/>
          </p:nvPr>
        </p:nvSpPr>
        <p:spPr/>
        <p:txBody>
          <a:bodyPr/>
          <a:lstStyle/>
          <a:p>
            <a:endParaRPr lang="bg-BG"/>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292161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8" name="Footer Placeholder 7"/>
          <p:cNvSpPr>
            <a:spLocks noGrp="1"/>
          </p:cNvSpPr>
          <p:nvPr>
            <p:ph type="ftr" sz="quarter" idx="11"/>
          </p:nvPr>
        </p:nvSpPr>
        <p:spPr/>
        <p:txBody>
          <a:bodyPr/>
          <a:lstStyle/>
          <a:p>
            <a:endParaRPr lang="bg-BG"/>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30559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4" name="Footer Placeholder 3"/>
          <p:cNvSpPr>
            <a:spLocks noGrp="1"/>
          </p:cNvSpPr>
          <p:nvPr>
            <p:ph type="ftr" sz="quarter" idx="11"/>
          </p:nvPr>
        </p:nvSpPr>
        <p:spPr/>
        <p:txBody>
          <a:bodyPr/>
          <a:lstStyle/>
          <a:p>
            <a:endParaRPr lang="bg-BG"/>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222765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3" name="Footer Placeholder 2"/>
          <p:cNvSpPr>
            <a:spLocks noGrp="1"/>
          </p:cNvSpPr>
          <p:nvPr>
            <p:ph type="ftr" sz="quarter" idx="11"/>
          </p:nvPr>
        </p:nvSpPr>
        <p:spPr/>
        <p:txBody>
          <a:bodyPr/>
          <a:lstStyle/>
          <a:p>
            <a:endParaRPr lang="bg-BG"/>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259741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bg-BG"/>
              <a:t>Редакт. стил загл. образец</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6" name="Footer Placeholder 5"/>
          <p:cNvSpPr>
            <a:spLocks noGrp="1"/>
          </p:cNvSpPr>
          <p:nvPr>
            <p:ph type="ftr" sz="quarter" idx="11"/>
          </p:nvPr>
        </p:nvSpPr>
        <p:spPr/>
        <p:txBody>
          <a:bodyPr/>
          <a:lstStyle/>
          <a:p>
            <a:endParaRPr lang="bg-BG"/>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406920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14D74BA9-BC4D-4731-9833-8DF3B9300983}" type="datetimeFigureOut">
              <a:rPr lang="bg-BG" smtClean="0"/>
              <a:pPr/>
              <a:t>1.2.2023 г.</a:t>
            </a:fld>
            <a:endParaRPr lang="bg-BG"/>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EF21A37-B4EE-4192-B22B-62A66A64081C}" type="slidenum">
              <a:rPr lang="bg-BG" smtClean="0"/>
              <a:pPr/>
              <a:t>‹#›</a:t>
            </a:fld>
            <a:endParaRPr lang="bg-BG"/>
          </a:p>
        </p:txBody>
      </p:sp>
    </p:spTree>
    <p:extLst>
      <p:ext uri="{BB962C8B-B14F-4D97-AF65-F5344CB8AC3E}">
        <p14:creationId xmlns:p14="http://schemas.microsoft.com/office/powerpoint/2010/main" val="355083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4D74BA9-BC4D-4731-9833-8DF3B9300983}" type="datetimeFigureOut">
              <a:rPr lang="bg-BG" smtClean="0"/>
              <a:pPr/>
              <a:t>1.2.2023 г.</a:t>
            </a:fld>
            <a:endParaRPr lang="bg-BG"/>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bg-BG"/>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EF21A37-B4EE-4192-B22B-62A66A64081C}" type="slidenum">
              <a:rPr lang="bg-BG" smtClean="0"/>
              <a:pPr/>
              <a:t>‹#›</a:t>
            </a:fld>
            <a:endParaRPr lang="bg-BG"/>
          </a:p>
        </p:txBody>
      </p:sp>
    </p:spTree>
    <p:extLst>
      <p:ext uri="{BB962C8B-B14F-4D97-AF65-F5344CB8AC3E}">
        <p14:creationId xmlns:p14="http://schemas.microsoft.com/office/powerpoint/2010/main" val="4181033928"/>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 id="2147484550" r:id="rId14"/>
    <p:sldLayoutId id="2147484551" r:id="rId15"/>
    <p:sldLayoutId id="214748455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image" Target="../media/image41.jp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 поле 3">
            <a:extLst>
              <a:ext uri="{FF2B5EF4-FFF2-40B4-BE49-F238E27FC236}">
                <a16:creationId xmlns:a16="http://schemas.microsoft.com/office/drawing/2014/main" id="{4DCA7E59-4892-4715-AD83-6A214EBD1702}"/>
              </a:ext>
            </a:extLst>
          </p:cNvPr>
          <p:cNvSpPr txBox="1"/>
          <p:nvPr/>
        </p:nvSpPr>
        <p:spPr>
          <a:xfrm>
            <a:off x="0" y="4067677"/>
            <a:ext cx="9144000" cy="2554545"/>
          </a:xfrm>
          <a:prstGeom prst="rect">
            <a:avLst/>
          </a:prstGeom>
          <a:noFill/>
        </p:spPr>
        <p:txBody>
          <a:bodyPr wrap="square" rtlCol="0">
            <a:spAutoFit/>
          </a:bodyPr>
          <a:lstStyle/>
          <a:p>
            <a:pPr algn="ctr"/>
            <a:r>
              <a:rPr lang="bg-BG" sz="4000" b="1" dirty="0">
                <a:solidFill>
                  <a:schemeClr val="accent2">
                    <a:lumMod val="75000"/>
                  </a:schemeClr>
                </a:solidFill>
                <a:latin typeface="Times New Roman" panose="02020603050405020304" pitchFamily="18" charset="0"/>
                <a:cs typeface="Times New Roman" panose="02020603050405020304" pitchFamily="18" charset="0"/>
              </a:rPr>
              <a:t>ДОБРИ ПРАКТИКИ В ПРИЛАГАНЕТО</a:t>
            </a:r>
          </a:p>
          <a:p>
            <a:pPr algn="ctr"/>
            <a:r>
              <a:rPr lang="bg-BG" sz="4000" b="1" dirty="0">
                <a:solidFill>
                  <a:schemeClr val="accent2">
                    <a:lumMod val="75000"/>
                  </a:schemeClr>
                </a:solidFill>
                <a:latin typeface="Times New Roman" panose="02020603050405020304" pitchFamily="18" charset="0"/>
                <a:cs typeface="Times New Roman" panose="02020603050405020304" pitchFamily="18" charset="0"/>
              </a:rPr>
              <a:t>НА АДАПТАЦИОННИЯ МОДЕЛ</a:t>
            </a:r>
          </a:p>
          <a:p>
            <a:pPr algn="ctr"/>
            <a:r>
              <a:rPr lang="bg-BG" sz="4000" b="1" dirty="0">
                <a:solidFill>
                  <a:schemeClr val="accent2">
                    <a:lumMod val="75000"/>
                  </a:schemeClr>
                </a:solidFill>
                <a:latin typeface="Times New Roman" panose="02020603050405020304" pitchFamily="18" charset="0"/>
                <a:cs typeface="Times New Roman" panose="02020603050405020304" pitchFamily="18" charset="0"/>
              </a:rPr>
              <a:t>СЕМЕЙСТВО- ДЕТСКА ГРАДИНА</a:t>
            </a:r>
          </a:p>
        </p:txBody>
      </p:sp>
      <p:sp>
        <p:nvSpPr>
          <p:cNvPr id="7" name="Правоъгълник 6">
            <a:extLst>
              <a:ext uri="{FF2B5EF4-FFF2-40B4-BE49-F238E27FC236}">
                <a16:creationId xmlns:a16="http://schemas.microsoft.com/office/drawing/2014/main" id="{9D1E375C-E41D-45F8-A1B1-D5F5F160FD35}"/>
              </a:ext>
            </a:extLst>
          </p:cNvPr>
          <p:cNvSpPr/>
          <p:nvPr/>
        </p:nvSpPr>
        <p:spPr>
          <a:xfrm>
            <a:off x="253218" y="235778"/>
            <a:ext cx="9144000" cy="2308324"/>
          </a:xfrm>
          <a:prstGeom prst="rect">
            <a:avLst/>
          </a:prstGeom>
        </p:spPr>
        <p:txBody>
          <a:bodyPr wrap="square">
            <a:spAutoFit/>
          </a:bodyPr>
          <a:lstStyle/>
          <a:p>
            <a:pPr algn="ctr"/>
            <a:r>
              <a:rPr lang="bg-BG" sz="48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ДЕТСКА ГРАДИНА </a:t>
            </a:r>
          </a:p>
          <a:p>
            <a:pPr algn="ctr"/>
            <a:r>
              <a:rPr lang="bg-BG" sz="48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„ЕДЕЛВАЙС“ </a:t>
            </a:r>
          </a:p>
          <a:p>
            <a:pPr algn="ctr"/>
            <a:r>
              <a:rPr lang="bg-BG" sz="48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ГРАД КЮСТЕНДИЛ</a:t>
            </a:r>
            <a:endParaRPr lang="bg-BG" sz="48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Картина 9">
            <a:extLst>
              <a:ext uri="{FF2B5EF4-FFF2-40B4-BE49-F238E27FC236}">
                <a16:creationId xmlns:a16="http://schemas.microsoft.com/office/drawing/2014/main" id="{9E8B98B4-855C-4876-A660-CFAEF7F40FAF}"/>
              </a:ext>
            </a:extLst>
          </p:cNvPr>
          <p:cNvPicPr>
            <a:picLocks noChangeAspect="1"/>
          </p:cNvPicPr>
          <p:nvPr/>
        </p:nvPicPr>
        <p:blipFill>
          <a:blip r:embed="rId2" cstate="print"/>
          <a:stretch>
            <a:fillRect/>
          </a:stretch>
        </p:blipFill>
        <p:spPr>
          <a:xfrm>
            <a:off x="3529183" y="2272758"/>
            <a:ext cx="2085634" cy="2041141"/>
          </a:xfrm>
          <a:prstGeom prst="rect">
            <a:avLst/>
          </a:prstGeom>
        </p:spPr>
      </p:pic>
    </p:spTree>
    <p:extLst>
      <p:ext uri="{BB962C8B-B14F-4D97-AF65-F5344CB8AC3E}">
        <p14:creationId xmlns:p14="http://schemas.microsoft.com/office/powerpoint/2010/main" val="2509288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156" y="453614"/>
            <a:ext cx="7799832" cy="1477328"/>
          </a:xfrm>
          <a:prstGeom prst="rect">
            <a:avLst/>
          </a:prstGeom>
        </p:spPr>
        <p:txBody>
          <a:bodyPr wrap="square">
            <a:spAutoFit/>
          </a:bodyPr>
          <a:lstStyle/>
          <a:p>
            <a:pPr algn="just">
              <a:spcAft>
                <a:spcPts val="10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Утринна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приказка</a:t>
            </a:r>
            <a:r>
              <a:rPr lang="ru-RU" dirty="0">
                <a:latin typeface="Times New Roman" panose="02020603050405020304" pitchFamily="18" charset="0"/>
                <a:ea typeface="Times New Roman" panose="02020603050405020304" pitchFamily="18" charset="0"/>
                <a:cs typeface="Times New Roman" panose="02020603050405020304" pitchFamily="18" charset="0"/>
              </a:rPr>
              <a:t>» е практико- приложен модел за съвместна работа на учителите и представители на семейната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общност</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Родителите</a:t>
            </a:r>
            <a:r>
              <a:rPr lang="ru-RU" dirty="0">
                <a:latin typeface="Times New Roman" panose="02020603050405020304" pitchFamily="18" charset="0"/>
                <a:ea typeface="Times New Roman" panose="02020603050405020304" pitchFamily="18" charset="0"/>
                <a:cs typeface="Times New Roman" panose="02020603050405020304" pitchFamily="18" charset="0"/>
              </a:rPr>
              <a:t> в ДГ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Еделвайс</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участват</a:t>
            </a:r>
            <a:r>
              <a:rPr lang="ru-RU" dirty="0">
                <a:latin typeface="Times New Roman" panose="02020603050405020304" pitchFamily="18" charset="0"/>
                <a:ea typeface="Times New Roman" panose="02020603050405020304" pitchFamily="18" charset="0"/>
                <a:cs typeface="Times New Roman" panose="02020603050405020304" pitchFamily="18" charset="0"/>
              </a:rPr>
              <a:t> с желание в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иновативната</a:t>
            </a:r>
            <a:r>
              <a:rPr lang="ru-RU" dirty="0">
                <a:latin typeface="Times New Roman" panose="02020603050405020304" pitchFamily="18" charset="0"/>
                <a:ea typeface="Times New Roman" panose="02020603050405020304" pitchFamily="18" charset="0"/>
                <a:cs typeface="Times New Roman" panose="02020603050405020304" pitchFamily="18" charset="0"/>
              </a:rPr>
              <a:t> практика "Утринна приказка"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влизат</a:t>
            </a:r>
            <a:r>
              <a:rPr lang="ru-RU" dirty="0">
                <a:latin typeface="Times New Roman" panose="02020603050405020304" pitchFamily="18" charset="0"/>
                <a:ea typeface="Times New Roman" panose="02020603050405020304" pitchFamily="18" charset="0"/>
                <a:cs typeface="Times New Roman" panose="02020603050405020304" pitchFamily="18" charset="0"/>
              </a:rPr>
              <a:t> в ролята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приказни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разказвачи</a:t>
            </a:r>
            <a:r>
              <a:rPr lang="ru-RU" dirty="0">
                <a:latin typeface="Times New Roman" panose="02020603050405020304" pitchFamily="18" charset="0"/>
                <a:ea typeface="Times New Roman" panose="02020603050405020304" pitchFamily="18" charset="0"/>
                <a:cs typeface="Times New Roman" panose="02020603050405020304" pitchFamily="18" charset="0"/>
              </a:rPr>
              <a:t>. Децата слушат любими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приказки</a:t>
            </a:r>
            <a:r>
              <a:rPr lang="ru-RU" dirty="0">
                <a:latin typeface="Times New Roman" panose="02020603050405020304" pitchFamily="18" charset="0"/>
                <a:ea typeface="Times New Roman" panose="02020603050405020304" pitchFamily="18" charset="0"/>
                <a:cs typeface="Times New Roman" panose="02020603050405020304" pitchFamily="18" charset="0"/>
              </a:rPr>
              <a:t>, отгатват гатанки, стихотворения и др.</a:t>
            </a:r>
            <a:endParaRPr lang="bg-BG"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Картина 3">
            <a:extLst>
              <a:ext uri="{FF2B5EF4-FFF2-40B4-BE49-F238E27FC236}">
                <a16:creationId xmlns:a16="http://schemas.microsoft.com/office/drawing/2014/main" id="{1C15F108-99ED-C18C-6277-41A8EE3A0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032" y="4708398"/>
            <a:ext cx="2866136" cy="2149602"/>
          </a:xfrm>
          <a:prstGeom prst="rect">
            <a:avLst/>
          </a:prstGeom>
          <a:effectLst>
            <a:softEdge rad="127000"/>
          </a:effectLst>
        </p:spPr>
      </p:pic>
      <p:pic>
        <p:nvPicPr>
          <p:cNvPr id="6" name="Картина 5">
            <a:extLst>
              <a:ext uri="{FF2B5EF4-FFF2-40B4-BE49-F238E27FC236}">
                <a16:creationId xmlns:a16="http://schemas.microsoft.com/office/drawing/2014/main" id="{1C822D0E-5DEC-012F-9E77-5B6FC0930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14" y="1894366"/>
            <a:ext cx="3624072" cy="2718054"/>
          </a:xfrm>
          <a:prstGeom prst="rect">
            <a:avLst/>
          </a:prstGeom>
          <a:effectLst>
            <a:softEdge rad="127000"/>
          </a:effectLst>
        </p:spPr>
      </p:pic>
      <p:pic>
        <p:nvPicPr>
          <p:cNvPr id="8" name="Картина 7">
            <a:extLst>
              <a:ext uri="{FF2B5EF4-FFF2-40B4-BE49-F238E27FC236}">
                <a16:creationId xmlns:a16="http://schemas.microsoft.com/office/drawing/2014/main" id="{B0DC65B6-D9A3-BFF1-D5BF-99FB6CF6D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100" y="1835692"/>
            <a:ext cx="2055114" cy="2740152"/>
          </a:xfrm>
          <a:prstGeom prst="rect">
            <a:avLst/>
          </a:prstGeom>
          <a:effectLst>
            <a:softEdge rad="127000"/>
          </a:effectLst>
        </p:spPr>
      </p:pic>
      <p:pic>
        <p:nvPicPr>
          <p:cNvPr id="10" name="Картина 9">
            <a:extLst>
              <a:ext uri="{FF2B5EF4-FFF2-40B4-BE49-F238E27FC236}">
                <a16:creationId xmlns:a16="http://schemas.microsoft.com/office/drawing/2014/main" id="{0575C4BF-3055-5937-D9A1-064409574F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1968" y="4708398"/>
            <a:ext cx="2866136" cy="2149602"/>
          </a:xfrm>
          <a:prstGeom prst="rect">
            <a:avLst/>
          </a:prstGeom>
          <a:effectLst>
            <a:softEdge rad="127000"/>
          </a:effectLst>
        </p:spPr>
      </p:pic>
      <p:pic>
        <p:nvPicPr>
          <p:cNvPr id="12" name="Картина 11">
            <a:extLst>
              <a:ext uri="{FF2B5EF4-FFF2-40B4-BE49-F238E27FC236}">
                <a16:creationId xmlns:a16="http://schemas.microsoft.com/office/drawing/2014/main" id="{81B47996-517D-FA75-AF8C-2EED6A0D9A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3136" y="1835692"/>
            <a:ext cx="2055114" cy="2740152"/>
          </a:xfrm>
          <a:prstGeom prst="rect">
            <a:avLst/>
          </a:prstGeom>
          <a:effectLst>
            <a:softEdge rad="127000"/>
          </a:effectLst>
        </p:spPr>
      </p:pic>
    </p:spTree>
    <p:extLst>
      <p:ext uri="{BB962C8B-B14F-4D97-AF65-F5344CB8AC3E}">
        <p14:creationId xmlns:p14="http://schemas.microsoft.com/office/powerpoint/2010/main" val="1475134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206378"/>
            <a:ext cx="8412480" cy="2713563"/>
          </a:xfrm>
          <a:prstGeom prst="rect">
            <a:avLst/>
          </a:prstGeom>
        </p:spPr>
        <p:txBody>
          <a:bodyPr wrap="square">
            <a:spAutoFit/>
          </a:bodyPr>
          <a:lstStyle/>
          <a:p>
            <a:pPr algn="just">
              <a:spcAft>
                <a:spcPts val="1000"/>
              </a:spcAft>
            </a:pPr>
            <a:r>
              <a:rPr lang="bg-BG" dirty="0">
                <a:latin typeface="Times New Roman" panose="02020603050405020304" pitchFamily="18" charset="0"/>
                <a:ea typeface="Times New Roman" panose="02020603050405020304" pitchFamily="18" charset="0"/>
                <a:cs typeface="Times New Roman" panose="02020603050405020304" pitchFamily="18" charset="0"/>
              </a:rPr>
              <a:t>   В ДГ „Еделвайс“ се извършва обмен на добри педагогически практики между учителите и другите педагогически специалисти. В тази връзка родителите присъстват по време на  педагогическите ситуации по различни образователни направления и децата показват наученото до момента. Те виждат значението на играта, която е широко застъпена в процеса на педагогическото взаимодействие. </a:t>
            </a:r>
          </a:p>
          <a:p>
            <a:pPr algn="just">
              <a:spcAft>
                <a:spcPts val="1000"/>
              </a:spcAft>
            </a:pPr>
            <a:r>
              <a:rPr lang="bg-BG" dirty="0">
                <a:latin typeface="Times New Roman" panose="02020603050405020304" pitchFamily="18" charset="0"/>
                <a:ea typeface="Times New Roman" panose="02020603050405020304" pitchFamily="18" charset="0"/>
                <a:cs typeface="Times New Roman" panose="02020603050405020304" pitchFamily="18" charset="0"/>
              </a:rPr>
              <a:t>   Родителите с удоволствие се включват в творческата дейност на децата, във викторини по БДП, участват в игрите заедно с децата, с цел да не бъдат само зрители. Това е момент, в който едновременно и учители, и родители получават удовлетвореност от знанията и уменията на своите деца.</a:t>
            </a:r>
            <a:endParaRPr lang="bg-BG" sz="16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Картина 5">
            <a:extLst>
              <a:ext uri="{FF2B5EF4-FFF2-40B4-BE49-F238E27FC236}">
                <a16:creationId xmlns:a16="http://schemas.microsoft.com/office/drawing/2014/main" id="{A6A819C4-410A-B871-2CF5-9FA61ABD8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364" y="4785273"/>
            <a:ext cx="2763636" cy="2072727"/>
          </a:xfrm>
          <a:prstGeom prst="rect">
            <a:avLst/>
          </a:prstGeom>
          <a:effectLst>
            <a:softEdge rad="127000"/>
          </a:effectLst>
        </p:spPr>
      </p:pic>
      <p:pic>
        <p:nvPicPr>
          <p:cNvPr id="10" name="Картина 9">
            <a:extLst>
              <a:ext uri="{FF2B5EF4-FFF2-40B4-BE49-F238E27FC236}">
                <a16:creationId xmlns:a16="http://schemas.microsoft.com/office/drawing/2014/main" id="{947F554C-6ED5-EAA8-CE73-BA6087AEE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64" y="4658802"/>
            <a:ext cx="2812288" cy="2109216"/>
          </a:xfrm>
          <a:prstGeom prst="rect">
            <a:avLst/>
          </a:prstGeom>
          <a:ln>
            <a:noFill/>
          </a:ln>
          <a:effectLst>
            <a:softEdge rad="127000"/>
          </a:effectLst>
        </p:spPr>
      </p:pic>
      <p:pic>
        <p:nvPicPr>
          <p:cNvPr id="12" name="Картина 11">
            <a:extLst>
              <a:ext uri="{FF2B5EF4-FFF2-40B4-BE49-F238E27FC236}">
                <a16:creationId xmlns:a16="http://schemas.microsoft.com/office/drawing/2014/main" id="{F4C7265F-B69D-F9FF-157B-1DE17E8C1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752" y="2882895"/>
            <a:ext cx="1568646" cy="2091528"/>
          </a:xfrm>
          <a:prstGeom prst="rect">
            <a:avLst/>
          </a:prstGeom>
          <a:effectLst>
            <a:softEdge rad="127000"/>
          </a:effectLst>
        </p:spPr>
      </p:pic>
      <p:pic>
        <p:nvPicPr>
          <p:cNvPr id="14" name="Картина 13">
            <a:extLst>
              <a:ext uri="{FF2B5EF4-FFF2-40B4-BE49-F238E27FC236}">
                <a16:creationId xmlns:a16="http://schemas.microsoft.com/office/drawing/2014/main" id="{25F8D4E7-B49F-770E-1072-9818F93D836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19416" y="2864649"/>
            <a:ext cx="1568647" cy="2091529"/>
          </a:xfrm>
          <a:prstGeom prst="rect">
            <a:avLst/>
          </a:prstGeom>
          <a:effectLst>
            <a:softEdge rad="127000"/>
          </a:effectLst>
        </p:spPr>
      </p:pic>
      <p:pic>
        <p:nvPicPr>
          <p:cNvPr id="16" name="Картина 15">
            <a:extLst>
              <a:ext uri="{FF2B5EF4-FFF2-40B4-BE49-F238E27FC236}">
                <a16:creationId xmlns:a16="http://schemas.microsoft.com/office/drawing/2014/main" id="{DDEB51E1-3A94-D4AB-EB3D-FBE387D0D4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597" y="4974423"/>
            <a:ext cx="1746460" cy="1746460"/>
          </a:xfrm>
          <a:prstGeom prst="rect">
            <a:avLst/>
          </a:prstGeom>
          <a:effectLst>
            <a:softEdge rad="127000"/>
          </a:effectLst>
        </p:spPr>
      </p:pic>
      <p:pic>
        <p:nvPicPr>
          <p:cNvPr id="19" name="Картина 18">
            <a:extLst>
              <a:ext uri="{FF2B5EF4-FFF2-40B4-BE49-F238E27FC236}">
                <a16:creationId xmlns:a16="http://schemas.microsoft.com/office/drawing/2014/main" id="{FA76BEF8-7A70-EA42-1509-A586DCF20FD7}"/>
              </a:ext>
            </a:extLst>
          </p:cNvPr>
          <p:cNvPicPr>
            <a:picLocks noChangeAspect="1"/>
          </p:cNvPicPr>
          <p:nvPr/>
        </p:nvPicPr>
        <p:blipFill>
          <a:blip r:embed="rId7" cstate="print"/>
          <a:stretch>
            <a:fillRect/>
          </a:stretch>
        </p:blipFill>
        <p:spPr>
          <a:xfrm>
            <a:off x="4919416" y="4956178"/>
            <a:ext cx="1381580" cy="1842107"/>
          </a:xfrm>
          <a:prstGeom prst="rect">
            <a:avLst/>
          </a:prstGeom>
          <a:ln>
            <a:noFill/>
          </a:ln>
          <a:effectLst>
            <a:softEdge rad="112500"/>
          </a:effectLst>
        </p:spPr>
      </p:pic>
      <p:pic>
        <p:nvPicPr>
          <p:cNvPr id="20" name="Картина 19">
            <a:extLst>
              <a:ext uri="{FF2B5EF4-FFF2-40B4-BE49-F238E27FC236}">
                <a16:creationId xmlns:a16="http://schemas.microsoft.com/office/drawing/2014/main" id="{27794298-C585-1E91-3317-265CBAB41ACD}"/>
              </a:ext>
            </a:extLst>
          </p:cNvPr>
          <p:cNvPicPr>
            <a:picLocks noChangeAspect="1"/>
          </p:cNvPicPr>
          <p:nvPr/>
        </p:nvPicPr>
        <p:blipFill>
          <a:blip r:embed="rId8" cstate="print"/>
          <a:stretch>
            <a:fillRect/>
          </a:stretch>
        </p:blipFill>
        <p:spPr>
          <a:xfrm>
            <a:off x="713894" y="3032813"/>
            <a:ext cx="2064199" cy="1548149"/>
          </a:xfrm>
          <a:prstGeom prst="rect">
            <a:avLst/>
          </a:prstGeom>
          <a:ln>
            <a:noFill/>
          </a:ln>
          <a:effectLst>
            <a:softEdge rad="112500"/>
          </a:effectLst>
        </p:spPr>
      </p:pic>
      <p:pic>
        <p:nvPicPr>
          <p:cNvPr id="22" name="Картина 21">
            <a:extLst>
              <a:ext uri="{FF2B5EF4-FFF2-40B4-BE49-F238E27FC236}">
                <a16:creationId xmlns:a16="http://schemas.microsoft.com/office/drawing/2014/main" id="{7AF79159-4AE2-69C1-F410-E0E4F1238A8E}"/>
              </a:ext>
            </a:extLst>
          </p:cNvPr>
          <p:cNvPicPr>
            <a:picLocks noChangeAspect="1"/>
          </p:cNvPicPr>
          <p:nvPr/>
        </p:nvPicPr>
        <p:blipFill>
          <a:blip r:embed="rId9" cstate="print"/>
          <a:stretch>
            <a:fillRect/>
          </a:stretch>
        </p:blipFill>
        <p:spPr>
          <a:xfrm>
            <a:off x="7035510" y="2566094"/>
            <a:ext cx="1664385" cy="2219179"/>
          </a:xfrm>
          <a:prstGeom prst="rect">
            <a:avLst/>
          </a:prstGeom>
          <a:ln>
            <a:noFill/>
          </a:ln>
          <a:effectLst>
            <a:softEdge rad="112500"/>
          </a:effectLst>
        </p:spPr>
      </p:pic>
    </p:spTree>
    <p:extLst>
      <p:ext uri="{BB962C8B-B14F-4D97-AF65-F5344CB8AC3E}">
        <p14:creationId xmlns:p14="http://schemas.microsoft.com/office/powerpoint/2010/main" val="2521603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728" y="314004"/>
            <a:ext cx="7827264" cy="1754326"/>
          </a:xfrm>
          <a:prstGeom prst="rect">
            <a:avLst/>
          </a:prstGeom>
        </p:spPr>
        <p:txBody>
          <a:bodyPr wrap="square">
            <a:spAutoFit/>
          </a:bodyPr>
          <a:lstStyle/>
          <a:p>
            <a:pPr algn="just"/>
            <a:r>
              <a:rPr lang="bg-BG" dirty="0">
                <a:latin typeface="Times New Roman" panose="02020603050405020304" pitchFamily="18" charset="0"/>
                <a:ea typeface="Times New Roman" panose="02020603050405020304" pitchFamily="18" charset="0"/>
              </a:rPr>
              <a:t>    Друга форма на съвместна инициатива с родители е ,,Ден на отворени врати”. В този ден е възможно родителите, които имат желание  да посетят групата да представят на децата своята професия и т.н. В групите се канят и спортисти, музиканти и др. Така се разнообразява образователния процес и се разширяват знанията на децата по интересен и атрактивен начин.</a:t>
            </a:r>
          </a:p>
          <a:p>
            <a:pPr algn="just"/>
            <a:r>
              <a:rPr lang="bg-BG" dirty="0">
                <a:latin typeface="Times New Roman" panose="02020603050405020304" pitchFamily="18" charset="0"/>
                <a:ea typeface="Times New Roman" panose="02020603050405020304" pitchFamily="18" charset="0"/>
              </a:rPr>
              <a:t> </a:t>
            </a:r>
          </a:p>
        </p:txBody>
      </p:sp>
      <p:pic>
        <p:nvPicPr>
          <p:cNvPr id="4" name="Картина 3">
            <a:extLst>
              <a:ext uri="{FF2B5EF4-FFF2-40B4-BE49-F238E27FC236}">
                <a16:creationId xmlns:a16="http://schemas.microsoft.com/office/drawing/2014/main" id="{131DFC39-3F5F-E6A0-C6C8-DEF5B8D52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352" y="1828800"/>
            <a:ext cx="2552192" cy="1914144"/>
          </a:xfrm>
          <a:prstGeom prst="rect">
            <a:avLst/>
          </a:prstGeom>
          <a:effectLst>
            <a:softEdge rad="127000"/>
          </a:effectLst>
        </p:spPr>
      </p:pic>
      <p:pic>
        <p:nvPicPr>
          <p:cNvPr id="6" name="Картина 5">
            <a:extLst>
              <a:ext uri="{FF2B5EF4-FFF2-40B4-BE49-F238E27FC236}">
                <a16:creationId xmlns:a16="http://schemas.microsoft.com/office/drawing/2014/main" id="{F15EC541-4170-CC40-EE53-F4C43EC5A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912" y="1828800"/>
            <a:ext cx="2552192" cy="1914144"/>
          </a:xfrm>
          <a:prstGeom prst="rect">
            <a:avLst/>
          </a:prstGeom>
          <a:effectLst>
            <a:softEdge rad="127000"/>
          </a:effectLst>
        </p:spPr>
      </p:pic>
      <p:pic>
        <p:nvPicPr>
          <p:cNvPr id="10" name="Картина 9">
            <a:extLst>
              <a:ext uri="{FF2B5EF4-FFF2-40B4-BE49-F238E27FC236}">
                <a16:creationId xmlns:a16="http://schemas.microsoft.com/office/drawing/2014/main" id="{CFEE48D6-2647-E71D-2952-99DCB35F9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 y="1706566"/>
            <a:ext cx="1632204" cy="2459375"/>
          </a:xfrm>
          <a:prstGeom prst="rect">
            <a:avLst/>
          </a:prstGeom>
          <a:effectLst>
            <a:softEdge rad="127000"/>
          </a:effectLst>
        </p:spPr>
      </p:pic>
      <p:pic>
        <p:nvPicPr>
          <p:cNvPr id="12" name="Картина 11">
            <a:extLst>
              <a:ext uri="{FF2B5EF4-FFF2-40B4-BE49-F238E27FC236}">
                <a16:creationId xmlns:a16="http://schemas.microsoft.com/office/drawing/2014/main" id="{842B64AE-516D-B1ED-53FE-4275A28D68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7432" y="4203132"/>
            <a:ext cx="3121152" cy="2340864"/>
          </a:xfrm>
          <a:prstGeom prst="rect">
            <a:avLst/>
          </a:prstGeom>
          <a:effectLst>
            <a:softEdge rad="127000"/>
          </a:effectLst>
        </p:spPr>
      </p:pic>
      <p:pic>
        <p:nvPicPr>
          <p:cNvPr id="14" name="Картина 13">
            <a:extLst>
              <a:ext uri="{FF2B5EF4-FFF2-40B4-BE49-F238E27FC236}">
                <a16:creationId xmlns:a16="http://schemas.microsoft.com/office/drawing/2014/main" id="{F987C5FE-628D-C659-D8B5-BAC6F544F5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8784" y="4203132"/>
            <a:ext cx="2909824" cy="2182368"/>
          </a:xfrm>
          <a:prstGeom prst="rect">
            <a:avLst/>
          </a:prstGeom>
          <a:effectLst>
            <a:softEdge rad="127000"/>
          </a:effectLst>
        </p:spPr>
      </p:pic>
      <p:pic>
        <p:nvPicPr>
          <p:cNvPr id="16" name="Картина 15">
            <a:extLst>
              <a:ext uri="{FF2B5EF4-FFF2-40B4-BE49-F238E27FC236}">
                <a16:creationId xmlns:a16="http://schemas.microsoft.com/office/drawing/2014/main" id="{130C01C7-FE9C-103B-D17A-B3792D82BE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856" y="4203132"/>
            <a:ext cx="1865376" cy="2487168"/>
          </a:xfrm>
          <a:prstGeom prst="rect">
            <a:avLst/>
          </a:prstGeom>
          <a:effectLst>
            <a:softEdge rad="127000"/>
          </a:effectLst>
        </p:spPr>
      </p:pic>
    </p:spTree>
    <p:extLst>
      <p:ext uri="{BB962C8B-B14F-4D97-AF65-F5344CB8AC3E}">
        <p14:creationId xmlns:p14="http://schemas.microsoft.com/office/powerpoint/2010/main" val="318729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a:extLst>
              <a:ext uri="{FF2B5EF4-FFF2-40B4-BE49-F238E27FC236}">
                <a16:creationId xmlns:a16="http://schemas.microsoft.com/office/drawing/2014/main" id="{4DF1D8BB-16AB-4DDB-B00A-87FCF6610E17}"/>
              </a:ext>
            </a:extLst>
          </p:cNvPr>
          <p:cNvSpPr/>
          <p:nvPr/>
        </p:nvSpPr>
        <p:spPr>
          <a:xfrm>
            <a:off x="1547446" y="743300"/>
            <a:ext cx="6907237" cy="276999"/>
          </a:xfrm>
          <a:prstGeom prst="rect">
            <a:avLst/>
          </a:prstGeom>
        </p:spPr>
        <p:txBody>
          <a:bodyPr wrap="square">
            <a:spAutoFit/>
          </a:bodyPr>
          <a:lstStyle/>
          <a:p>
            <a:pPr marL="342900" indent="-342900" algn="just">
              <a:buFont typeface="Wingdings" panose="05000000000000000000" pitchFamily="2" charset="2"/>
              <a:buChar char="v"/>
            </a:pPr>
            <a:endParaRPr lang="bg-BG" sz="12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3" name="Картина 2">
            <a:extLst>
              <a:ext uri="{FF2B5EF4-FFF2-40B4-BE49-F238E27FC236}">
                <a16:creationId xmlns:a16="http://schemas.microsoft.com/office/drawing/2014/main" id="{D73E232A-E4EF-4C69-8668-548116FB0EAA}"/>
              </a:ext>
            </a:extLst>
          </p:cNvPr>
          <p:cNvPicPr>
            <a:picLocks noChangeAspect="1"/>
          </p:cNvPicPr>
          <p:nvPr/>
        </p:nvPicPr>
        <p:blipFill>
          <a:blip r:embed="rId2" cstate="print"/>
          <a:stretch>
            <a:fillRect/>
          </a:stretch>
        </p:blipFill>
        <p:spPr>
          <a:xfrm>
            <a:off x="2495962" y="2412460"/>
            <a:ext cx="2860726" cy="1904171"/>
          </a:xfrm>
          <a:prstGeom prst="rect">
            <a:avLst/>
          </a:prstGeom>
          <a:ln>
            <a:noFill/>
          </a:ln>
          <a:effectLst>
            <a:softEdge rad="112500"/>
          </a:effectLst>
        </p:spPr>
      </p:pic>
      <p:pic>
        <p:nvPicPr>
          <p:cNvPr id="4" name="Картина 3">
            <a:extLst>
              <a:ext uri="{FF2B5EF4-FFF2-40B4-BE49-F238E27FC236}">
                <a16:creationId xmlns:a16="http://schemas.microsoft.com/office/drawing/2014/main" id="{8529677C-BAF6-4869-AB4B-476E473F3358}"/>
              </a:ext>
            </a:extLst>
          </p:cNvPr>
          <p:cNvPicPr>
            <a:picLocks noChangeAspect="1"/>
          </p:cNvPicPr>
          <p:nvPr/>
        </p:nvPicPr>
        <p:blipFill>
          <a:blip r:embed="rId3" cstate="print"/>
          <a:stretch>
            <a:fillRect/>
          </a:stretch>
        </p:blipFill>
        <p:spPr>
          <a:xfrm>
            <a:off x="6046005" y="4356252"/>
            <a:ext cx="3097995" cy="2062103"/>
          </a:xfrm>
          <a:prstGeom prst="rect">
            <a:avLst/>
          </a:prstGeom>
          <a:ln>
            <a:noFill/>
          </a:ln>
          <a:effectLst>
            <a:softEdge rad="112500"/>
          </a:effectLst>
        </p:spPr>
      </p:pic>
      <p:sp>
        <p:nvSpPr>
          <p:cNvPr id="5" name="Правоъгълник 1">
            <a:extLst>
              <a:ext uri="{FF2B5EF4-FFF2-40B4-BE49-F238E27FC236}">
                <a16:creationId xmlns:a16="http://schemas.microsoft.com/office/drawing/2014/main" id="{4DF1D8BB-16AB-4DDB-B00A-87FCF6610E17}"/>
              </a:ext>
            </a:extLst>
          </p:cNvPr>
          <p:cNvSpPr/>
          <p:nvPr/>
        </p:nvSpPr>
        <p:spPr>
          <a:xfrm>
            <a:off x="1747972" y="439645"/>
            <a:ext cx="6907237" cy="276999"/>
          </a:xfrm>
          <a:prstGeom prst="rect">
            <a:avLst/>
          </a:prstGeom>
        </p:spPr>
        <p:txBody>
          <a:bodyPr wrap="square">
            <a:spAutoFit/>
          </a:bodyPr>
          <a:lstStyle/>
          <a:p>
            <a:pPr marL="342900" indent="-342900" algn="just">
              <a:buFont typeface="Wingdings" panose="05000000000000000000" pitchFamily="2" charset="2"/>
              <a:buChar char="v"/>
            </a:pPr>
            <a:endParaRPr lang="bg-BG" sz="12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Правоъгълник 1">
            <a:extLst>
              <a:ext uri="{FF2B5EF4-FFF2-40B4-BE49-F238E27FC236}">
                <a16:creationId xmlns:a16="http://schemas.microsoft.com/office/drawing/2014/main" id="{4DF1D8BB-16AB-4DDB-B00A-87FCF6610E17}"/>
              </a:ext>
            </a:extLst>
          </p:cNvPr>
          <p:cNvSpPr/>
          <p:nvPr/>
        </p:nvSpPr>
        <p:spPr>
          <a:xfrm>
            <a:off x="1349326" y="255645"/>
            <a:ext cx="7434540" cy="2062103"/>
          </a:xfrm>
          <a:prstGeom prst="rect">
            <a:avLst/>
          </a:prstGeom>
        </p:spPr>
        <p:txBody>
          <a:bodyPr wrap="square">
            <a:spAutoFit/>
          </a:bodyPr>
          <a:lstStyle/>
          <a:p>
            <a:pPr algn="just"/>
            <a:r>
              <a:rPr lang="bg-BG" sz="1600" dirty="0">
                <a:latin typeface="Times New Roman" panose="02020603050405020304" pitchFamily="18" charset="0"/>
                <a:cs typeface="Times New Roman" panose="02020603050405020304" pitchFamily="18" charset="0"/>
              </a:rPr>
              <a:t>    В детската градина вече са традиция ,,Работилници за родители“, в които се включват родители на децата от всички възрастови групи. Провеждат се ,,Коледна работилница“, ,,Работилница на баба Марта“, ,,Великденска работилница”. Със сигурност това е инициатива, в която родителите участват и се забавляват. Обстановката е наситена с положителни преживявания и приятни емоции за трите страни на педагогическото взаимодействие. Родителите имат възможност да общуват с други родители и по този начин тези моменти сплотяват родителския колектив на групата. </a:t>
            </a:r>
          </a:p>
        </p:txBody>
      </p:sp>
      <p:pic>
        <p:nvPicPr>
          <p:cNvPr id="8" name="Картина 7">
            <a:extLst>
              <a:ext uri="{FF2B5EF4-FFF2-40B4-BE49-F238E27FC236}">
                <a16:creationId xmlns:a16="http://schemas.microsoft.com/office/drawing/2014/main" id="{E9C468F8-A6DA-1D4D-8157-05C5B711CE82}"/>
              </a:ext>
            </a:extLst>
          </p:cNvPr>
          <p:cNvPicPr>
            <a:picLocks noChangeAspect="1"/>
          </p:cNvPicPr>
          <p:nvPr/>
        </p:nvPicPr>
        <p:blipFill>
          <a:blip r:embed="rId4" cstate="print"/>
          <a:stretch>
            <a:fillRect/>
          </a:stretch>
        </p:blipFill>
        <p:spPr>
          <a:xfrm>
            <a:off x="108939" y="4468427"/>
            <a:ext cx="3498771" cy="1700183"/>
          </a:xfrm>
          <a:prstGeom prst="rect">
            <a:avLst/>
          </a:prstGeom>
          <a:ln>
            <a:noFill/>
          </a:ln>
          <a:effectLst>
            <a:softEdge rad="112500"/>
          </a:effectLst>
        </p:spPr>
      </p:pic>
      <p:pic>
        <p:nvPicPr>
          <p:cNvPr id="9" name="Картина 8">
            <a:extLst>
              <a:ext uri="{FF2B5EF4-FFF2-40B4-BE49-F238E27FC236}">
                <a16:creationId xmlns:a16="http://schemas.microsoft.com/office/drawing/2014/main" id="{40DCCC8A-1B5E-4E77-9CD5-B72A4E9367E0}"/>
              </a:ext>
            </a:extLst>
          </p:cNvPr>
          <p:cNvPicPr>
            <a:picLocks noChangeAspect="1"/>
          </p:cNvPicPr>
          <p:nvPr/>
        </p:nvPicPr>
        <p:blipFill>
          <a:blip r:embed="rId5" cstate="print"/>
          <a:stretch>
            <a:fillRect/>
          </a:stretch>
        </p:blipFill>
        <p:spPr>
          <a:xfrm>
            <a:off x="5356688" y="2344404"/>
            <a:ext cx="3427178" cy="1945571"/>
          </a:xfrm>
          <a:prstGeom prst="rect">
            <a:avLst/>
          </a:prstGeom>
          <a:ln>
            <a:noFill/>
          </a:ln>
          <a:effectLst>
            <a:softEdge rad="112500"/>
          </a:effectLst>
        </p:spPr>
      </p:pic>
      <p:pic>
        <p:nvPicPr>
          <p:cNvPr id="10" name="Картина 9">
            <a:extLst>
              <a:ext uri="{FF2B5EF4-FFF2-40B4-BE49-F238E27FC236}">
                <a16:creationId xmlns:a16="http://schemas.microsoft.com/office/drawing/2014/main" id="{E08887C6-123D-FCC0-43BA-AA79AB538F4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8939" y="2456050"/>
            <a:ext cx="2480774" cy="1860581"/>
          </a:xfrm>
          <a:prstGeom prst="rect">
            <a:avLst/>
          </a:prstGeom>
          <a:ln>
            <a:noFill/>
          </a:ln>
          <a:effectLst>
            <a:softEdge rad="112500"/>
          </a:effectLst>
        </p:spPr>
      </p:pic>
      <p:pic>
        <p:nvPicPr>
          <p:cNvPr id="11" name="Картина 10">
            <a:extLst>
              <a:ext uri="{FF2B5EF4-FFF2-40B4-BE49-F238E27FC236}">
                <a16:creationId xmlns:a16="http://schemas.microsoft.com/office/drawing/2014/main" id="{DB805985-D259-1AA0-8076-C7340C028E1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779095" y="4468427"/>
            <a:ext cx="2266910" cy="1700183"/>
          </a:xfrm>
          <a:prstGeom prst="rect">
            <a:avLst/>
          </a:prstGeom>
          <a:ln>
            <a:noFill/>
          </a:ln>
          <a:effectLst>
            <a:softEdge rad="112500"/>
          </a:effectLst>
        </p:spPr>
      </p:pic>
    </p:spTree>
    <p:extLst>
      <p:ext uri="{BB962C8B-B14F-4D97-AF65-F5344CB8AC3E}">
        <p14:creationId xmlns:p14="http://schemas.microsoft.com/office/powerpoint/2010/main" val="304066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a:extLst>
              <a:ext uri="{FF2B5EF4-FFF2-40B4-BE49-F238E27FC236}">
                <a16:creationId xmlns:a16="http://schemas.microsoft.com/office/drawing/2014/main" id="{A45C719D-33A0-45B1-846B-59763FE74C67}"/>
              </a:ext>
            </a:extLst>
          </p:cNvPr>
          <p:cNvSpPr/>
          <p:nvPr/>
        </p:nvSpPr>
        <p:spPr>
          <a:xfrm>
            <a:off x="626375" y="131975"/>
            <a:ext cx="8436989" cy="2308324"/>
          </a:xfrm>
          <a:prstGeom prst="rect">
            <a:avLst/>
          </a:prstGeom>
        </p:spPr>
        <p:txBody>
          <a:bodyPr wrap="square">
            <a:spAutoFit/>
          </a:bodyPr>
          <a:lstStyle/>
          <a:p>
            <a:pPr algn="just"/>
            <a:r>
              <a:rPr lang="ru-RU" dirty="0"/>
              <a:t> </a:t>
            </a:r>
            <a:r>
              <a:rPr lang="bg-BG" dirty="0"/>
              <a:t>   </a:t>
            </a:r>
            <a:r>
              <a:rPr lang="bg-BG" dirty="0">
                <a:latin typeface="Times New Roman" panose="02020603050405020304" pitchFamily="18" charset="0"/>
                <a:cs typeface="Times New Roman" panose="02020603050405020304" pitchFamily="18" charset="0"/>
              </a:rPr>
              <a:t>Родителите  и персонала на ДГ полагат  много труд  за облагородяване дворовете на двете сгради чрез </a:t>
            </a:r>
            <a:r>
              <a:rPr lang="ru-RU" dirty="0" smtClean="0">
                <a:latin typeface="Times New Roman" panose="02020603050405020304" pitchFamily="18" charset="0"/>
                <a:cs typeface="Times New Roman" panose="02020603050405020304" pitchFamily="18" charset="0"/>
              </a:rPr>
              <a:t>инициативата </a:t>
            </a:r>
            <a:r>
              <a:rPr lang="ru-RU" dirty="0">
                <a:latin typeface="Times New Roman" panose="02020603050405020304" pitchFamily="18" charset="0"/>
                <a:cs typeface="Times New Roman" panose="02020603050405020304" pitchFamily="18" charset="0"/>
              </a:rPr>
              <a:t>"Заедно да посадим дърво и цвете"</a:t>
            </a:r>
            <a:r>
              <a:rPr lang="bg-BG" dirty="0">
                <a:latin typeface="Times New Roman" panose="02020603050405020304" pitchFamily="18" charset="0"/>
                <a:cs typeface="Times New Roman" panose="02020603050405020304" pitchFamily="18" charset="0"/>
              </a:rPr>
              <a:t>. Целта е </a:t>
            </a:r>
            <a:r>
              <a:rPr lang="ru-RU" dirty="0">
                <a:latin typeface="Times New Roman" panose="02020603050405020304" pitchFamily="18" charset="0"/>
                <a:cs typeface="Times New Roman" panose="02020603050405020304" pitchFamily="18" charset="0"/>
              </a:rPr>
              <a:t>разбиране, подкрепа и споделена отговорност между детската градина и семейството за успешна адаптация и социализация на всяко дете, за подкрепа на личностното развитие и за постигане на стратегическите цели и приоритети на политиката за учене през целия живот</a:t>
            </a:r>
            <a:r>
              <a:rPr lang="bg-BG" dirty="0">
                <a:latin typeface="Times New Roman" panose="02020603050405020304" pitchFamily="18" charset="0"/>
                <a:cs typeface="Times New Roman" panose="02020603050405020304" pitchFamily="18" charset="0"/>
              </a:rPr>
              <a:t>. Резултатите, които се постигат са</a:t>
            </a:r>
            <a:r>
              <a:rPr lang="bg-BG"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a:t>
            </a:r>
            <a:r>
              <a:rPr lang="bg-BG" dirty="0">
                <a:latin typeface="Times New Roman" panose="02020603050405020304" pitchFamily="18" charset="0"/>
                <a:cs typeface="Times New Roman" panose="02020603050405020304" pitchFamily="18" charset="0"/>
              </a:rPr>
              <a:t>заимно познаване и разбирателство между детската градина и семейството, работещо партньорство в интерес на детето.</a:t>
            </a:r>
          </a:p>
        </p:txBody>
      </p:sp>
      <p:pic>
        <p:nvPicPr>
          <p:cNvPr id="5" name="Картина 4">
            <a:extLst>
              <a:ext uri="{FF2B5EF4-FFF2-40B4-BE49-F238E27FC236}">
                <a16:creationId xmlns:a16="http://schemas.microsoft.com/office/drawing/2014/main" id="{B1340F11-B549-4273-AAA1-C7DF0F06A4A2}"/>
              </a:ext>
            </a:extLst>
          </p:cNvPr>
          <p:cNvPicPr>
            <a:picLocks noChangeAspect="1"/>
          </p:cNvPicPr>
          <p:nvPr/>
        </p:nvPicPr>
        <p:blipFill>
          <a:blip r:embed="rId2" cstate="print"/>
          <a:stretch>
            <a:fillRect/>
          </a:stretch>
        </p:blipFill>
        <p:spPr>
          <a:xfrm>
            <a:off x="179893" y="2345921"/>
            <a:ext cx="3951382" cy="2930718"/>
          </a:xfrm>
          <a:prstGeom prst="rect">
            <a:avLst/>
          </a:prstGeom>
          <a:ln>
            <a:noFill/>
          </a:ln>
          <a:effectLst>
            <a:softEdge rad="112500"/>
          </a:effectLst>
        </p:spPr>
      </p:pic>
      <p:pic>
        <p:nvPicPr>
          <p:cNvPr id="7" name="Картина 6">
            <a:extLst>
              <a:ext uri="{FF2B5EF4-FFF2-40B4-BE49-F238E27FC236}">
                <a16:creationId xmlns:a16="http://schemas.microsoft.com/office/drawing/2014/main" id="{F3F72F56-8215-4387-9F8B-76C6B4F161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4448" y="3968378"/>
            <a:ext cx="3723250" cy="2792437"/>
          </a:xfrm>
          <a:prstGeom prst="rect">
            <a:avLst/>
          </a:prstGeom>
          <a:ln>
            <a:noFill/>
          </a:ln>
          <a:effectLst>
            <a:softEdge rad="112500"/>
          </a:effectLst>
        </p:spPr>
      </p:pic>
      <p:pic>
        <p:nvPicPr>
          <p:cNvPr id="9" name="Картина 8">
            <a:extLst>
              <a:ext uri="{FF2B5EF4-FFF2-40B4-BE49-F238E27FC236}">
                <a16:creationId xmlns:a16="http://schemas.microsoft.com/office/drawing/2014/main" id="{178A6976-1A0A-48FF-AA04-81621B257E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698" y="2196760"/>
            <a:ext cx="2907583" cy="2203990"/>
          </a:xfrm>
          <a:prstGeom prst="rect">
            <a:avLst/>
          </a:prstGeom>
          <a:ln>
            <a:noFill/>
          </a:ln>
          <a:effectLst>
            <a:softEdge rad="112500"/>
          </a:effectLst>
        </p:spPr>
      </p:pic>
      <p:sp>
        <p:nvSpPr>
          <p:cNvPr id="3" name="Rectangle 2"/>
          <p:cNvSpPr/>
          <p:nvPr/>
        </p:nvSpPr>
        <p:spPr>
          <a:xfrm>
            <a:off x="2286000" y="1660054"/>
            <a:ext cx="4572000" cy="292259"/>
          </a:xfrm>
          <a:prstGeom prst="rect">
            <a:avLst/>
          </a:prstGeom>
        </p:spPr>
        <p:txBody>
          <a:bodyPr>
            <a:spAutoFit/>
          </a:bodyPr>
          <a:lstStyle/>
          <a:p>
            <a:pPr algn="just">
              <a:lnSpc>
                <a:spcPct val="115000"/>
              </a:lnSpc>
              <a:spcAft>
                <a:spcPts val="1000"/>
              </a:spcAft>
            </a:pPr>
            <a:r>
              <a:rPr lang="ru-RU" sz="1200" dirty="0">
                <a:latin typeface="Calibri" panose="020F0502020204030204" pitchFamily="34" charset="0"/>
                <a:ea typeface="Times New Roman" panose="02020603050405020304" pitchFamily="18" charset="0"/>
                <a:cs typeface="Times New Roman" panose="02020603050405020304" pitchFamily="18" charset="0"/>
              </a:rPr>
              <a:t> </a:t>
            </a:r>
            <a:endParaRPr lang="bg-BG" sz="12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704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a:extLst>
              <a:ext uri="{FF2B5EF4-FFF2-40B4-BE49-F238E27FC236}">
                <a16:creationId xmlns:a16="http://schemas.microsoft.com/office/drawing/2014/main" id="{BDFC89C9-5F21-CF33-4DC1-9CB5CBE3A161}"/>
              </a:ext>
            </a:extLst>
          </p:cNvPr>
          <p:cNvSpPr txBox="1"/>
          <p:nvPr/>
        </p:nvSpPr>
        <p:spPr>
          <a:xfrm>
            <a:off x="1252728" y="228600"/>
            <a:ext cx="7690104" cy="2620526"/>
          </a:xfrm>
          <a:prstGeom prst="rect">
            <a:avLst/>
          </a:prstGeom>
          <a:noFill/>
        </p:spPr>
        <p:txBody>
          <a:bodyPr wrap="square" rtlCol="0">
            <a:spAutoFit/>
          </a:bodyPr>
          <a:lstStyle/>
          <a:p>
            <a:pPr algn="just">
              <a:lnSpc>
                <a:spcPct val="115000"/>
              </a:lnSpc>
              <a:spcAft>
                <a:spcPts val="1000"/>
              </a:spcAft>
            </a:pPr>
            <a:r>
              <a:rPr lang="bg-BG"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детската градина настава пролетно оживление при децата, когато техните родители донесат красиви саксийни цветя и дръвчета, които се засаждат с цел да разберат необходимостта от  грижи за растенията.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Заедно</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с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децата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се припомнят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какви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са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потребностите</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за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растежа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на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растенията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през</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различните</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сезони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как да се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окопават</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поливат</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С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тези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наши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дейности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показваме</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какво</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означава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да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бъдем</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добри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към</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природата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какво</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е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природнозащитна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дейност</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и как всеки може да полага </a:t>
            </a: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грижи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за чиста природна среда.</a:t>
            </a:r>
            <a:endParaRPr lang="bg-BG"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Картина 3">
            <a:extLst>
              <a:ext uri="{FF2B5EF4-FFF2-40B4-BE49-F238E27FC236}">
                <a16:creationId xmlns:a16="http://schemas.microsoft.com/office/drawing/2014/main" id="{AC4B4A64-F55F-DCF5-A5E7-512C0608D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75" y="2576314"/>
            <a:ext cx="1965395" cy="2620526"/>
          </a:xfrm>
          <a:prstGeom prst="rect">
            <a:avLst/>
          </a:prstGeom>
          <a:effectLst>
            <a:softEdge rad="127000"/>
          </a:effectLst>
        </p:spPr>
      </p:pic>
      <p:pic>
        <p:nvPicPr>
          <p:cNvPr id="6" name="Картина 5">
            <a:extLst>
              <a:ext uri="{FF2B5EF4-FFF2-40B4-BE49-F238E27FC236}">
                <a16:creationId xmlns:a16="http://schemas.microsoft.com/office/drawing/2014/main" id="{822C9917-BABA-D16A-9583-5FD61C397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63" y="2849126"/>
            <a:ext cx="1896237" cy="3965986"/>
          </a:xfrm>
          <a:prstGeom prst="rect">
            <a:avLst/>
          </a:prstGeom>
          <a:effectLst>
            <a:softEdge rad="127000"/>
          </a:effectLst>
        </p:spPr>
      </p:pic>
      <p:pic>
        <p:nvPicPr>
          <p:cNvPr id="8" name="Картина 7">
            <a:extLst>
              <a:ext uri="{FF2B5EF4-FFF2-40B4-BE49-F238E27FC236}">
                <a16:creationId xmlns:a16="http://schemas.microsoft.com/office/drawing/2014/main" id="{00EA2D51-45E1-0CA3-5196-D927BDB92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625" y="2849126"/>
            <a:ext cx="2114550" cy="2819400"/>
          </a:xfrm>
          <a:prstGeom prst="rect">
            <a:avLst/>
          </a:prstGeom>
          <a:effectLst>
            <a:softEdge rad="127000"/>
          </a:effectLst>
        </p:spPr>
      </p:pic>
      <p:pic>
        <p:nvPicPr>
          <p:cNvPr id="10" name="Картина 9">
            <a:extLst>
              <a:ext uri="{FF2B5EF4-FFF2-40B4-BE49-F238E27FC236}">
                <a16:creationId xmlns:a16="http://schemas.microsoft.com/office/drawing/2014/main" id="{270C35AD-73BD-63E6-7A65-BD6C74DAA8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3750" y="3886577"/>
            <a:ext cx="2114550" cy="2819400"/>
          </a:xfrm>
          <a:prstGeom prst="rect">
            <a:avLst/>
          </a:prstGeom>
          <a:effectLst>
            <a:softEdge rad="127000"/>
          </a:effectLst>
        </p:spPr>
      </p:pic>
    </p:spTree>
    <p:extLst>
      <p:ext uri="{BB962C8B-B14F-4D97-AF65-F5344CB8AC3E}">
        <p14:creationId xmlns:p14="http://schemas.microsoft.com/office/powerpoint/2010/main" val="122970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a:extLst>
              <a:ext uri="{FF2B5EF4-FFF2-40B4-BE49-F238E27FC236}">
                <a16:creationId xmlns:a16="http://schemas.microsoft.com/office/drawing/2014/main" id="{D59E5154-A56A-4E9E-A03E-44D64BB803F5}"/>
              </a:ext>
            </a:extLst>
          </p:cNvPr>
          <p:cNvPicPr>
            <a:picLocks noChangeAspect="1"/>
          </p:cNvPicPr>
          <p:nvPr/>
        </p:nvPicPr>
        <p:blipFill>
          <a:blip r:embed="rId2" cstate="print"/>
          <a:stretch>
            <a:fillRect/>
          </a:stretch>
        </p:blipFill>
        <p:spPr>
          <a:xfrm>
            <a:off x="511468" y="2175166"/>
            <a:ext cx="3095333" cy="4127110"/>
          </a:xfrm>
          <a:prstGeom prst="rect">
            <a:avLst/>
          </a:prstGeom>
          <a:ln>
            <a:noFill/>
          </a:ln>
          <a:effectLst>
            <a:softEdge rad="112500"/>
          </a:effectLst>
        </p:spPr>
      </p:pic>
      <p:pic>
        <p:nvPicPr>
          <p:cNvPr id="3" name="Картина 2">
            <a:extLst>
              <a:ext uri="{FF2B5EF4-FFF2-40B4-BE49-F238E27FC236}">
                <a16:creationId xmlns:a16="http://schemas.microsoft.com/office/drawing/2014/main" id="{81D4E0D5-1B27-4FED-B729-4EB9F34E7D99}"/>
              </a:ext>
            </a:extLst>
          </p:cNvPr>
          <p:cNvPicPr>
            <a:picLocks noChangeAspect="1"/>
          </p:cNvPicPr>
          <p:nvPr/>
        </p:nvPicPr>
        <p:blipFill>
          <a:blip r:embed="rId3" cstate="print"/>
          <a:stretch>
            <a:fillRect/>
          </a:stretch>
        </p:blipFill>
        <p:spPr>
          <a:xfrm>
            <a:off x="4083128" y="2438056"/>
            <a:ext cx="4801772" cy="3601329"/>
          </a:xfrm>
          <a:prstGeom prst="rect">
            <a:avLst/>
          </a:prstGeom>
          <a:ln>
            <a:noFill/>
          </a:ln>
          <a:effectLst>
            <a:softEdge rad="112500"/>
          </a:effectLst>
        </p:spPr>
      </p:pic>
      <p:sp>
        <p:nvSpPr>
          <p:cNvPr id="4" name="Правоъгълник 3">
            <a:extLst>
              <a:ext uri="{FF2B5EF4-FFF2-40B4-BE49-F238E27FC236}">
                <a16:creationId xmlns:a16="http://schemas.microsoft.com/office/drawing/2014/main" id="{BA94DF2F-6956-435C-AC18-65368D1C75D6}"/>
              </a:ext>
            </a:extLst>
          </p:cNvPr>
          <p:cNvSpPr/>
          <p:nvPr/>
        </p:nvSpPr>
        <p:spPr>
          <a:xfrm>
            <a:off x="1060704" y="226256"/>
            <a:ext cx="7982712" cy="1754326"/>
          </a:xfrm>
          <a:prstGeom prst="rect">
            <a:avLst/>
          </a:prstGeom>
        </p:spPr>
        <p:txBody>
          <a:bodyPr wrap="square">
            <a:spAutoFit/>
          </a:bodyPr>
          <a:lstStyle/>
          <a:p>
            <a:pPr algn="just"/>
            <a:r>
              <a:rPr lang="bg-BG" dirty="0">
                <a:latin typeface="Times New Roman" panose="02020603050405020304" pitchFamily="18" charset="0"/>
                <a:cs typeface="Times New Roman" panose="02020603050405020304" pitchFamily="18" charset="0"/>
              </a:rPr>
              <a:t>   В детската градина заедно с родителите се осъществяват разходки до Лесопарк Хисарлъка. Дейността, свързана с разходките и непосредствения контакт с природата, зарежда с положителни емоции деца, родители и учители. Природата, приятните емоции от споделеното време, разговорите между родители, деца и учители, двигателната активност- необходима и здравословна, - всичко това прави разходкат</a:t>
            </a:r>
            <a:r>
              <a:rPr lang="en-US" dirty="0">
                <a:latin typeface="Times New Roman" panose="02020603050405020304" pitchFamily="18" charset="0"/>
                <a:cs typeface="Times New Roman" panose="02020603050405020304" pitchFamily="18" charset="0"/>
              </a:rPr>
              <a:t>a</a:t>
            </a:r>
            <a:r>
              <a:rPr lang="bg-BG" dirty="0">
                <a:latin typeface="Times New Roman" panose="02020603050405020304" pitchFamily="18" charset="0"/>
                <a:cs typeface="Times New Roman" panose="02020603050405020304" pitchFamily="18" charset="0"/>
              </a:rPr>
              <a:t> запомняща се.</a:t>
            </a:r>
          </a:p>
        </p:txBody>
      </p:sp>
    </p:spTree>
    <p:extLst>
      <p:ext uri="{BB962C8B-B14F-4D97-AF65-F5344CB8AC3E}">
        <p14:creationId xmlns:p14="http://schemas.microsoft.com/office/powerpoint/2010/main" val="128085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a:extLst>
              <a:ext uri="{FF2B5EF4-FFF2-40B4-BE49-F238E27FC236}">
                <a16:creationId xmlns:a16="http://schemas.microsoft.com/office/drawing/2014/main" id="{F7DC128F-48EC-55D7-5E9C-E90087272876}"/>
              </a:ext>
            </a:extLst>
          </p:cNvPr>
          <p:cNvSpPr txBox="1"/>
          <p:nvPr/>
        </p:nvSpPr>
        <p:spPr>
          <a:xfrm>
            <a:off x="210312" y="82296"/>
            <a:ext cx="8823960" cy="2092881"/>
          </a:xfrm>
          <a:prstGeom prst="rect">
            <a:avLst/>
          </a:prstGeom>
          <a:noFill/>
        </p:spPr>
        <p:txBody>
          <a:bodyPr wrap="square" rtlCol="0">
            <a:spAutoFit/>
          </a:bodyPr>
          <a:lstStyle/>
          <a:p>
            <a:pPr algn="just"/>
            <a:r>
              <a:rPr lang="bg-BG" sz="18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Празниците</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развлеченията</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като</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допълнителна</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форма на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педагогическо</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взаимодействие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са</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широко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застъпени</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в живота на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децата</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в ДГ. Чрез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тях</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детето</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се ориентира в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съвременната</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морално</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ценностна</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система на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възрастните</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има</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възможност</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за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приобщаване</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към</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традициите</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От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голямо</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значение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са</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интериорът</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костюмите</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реквизитът</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bg-BG" sz="1600" dirty="0">
                <a:effectLst/>
                <a:latin typeface="Times New Roman" panose="02020603050405020304" pitchFamily="18" charset="0"/>
                <a:ea typeface="Times New Roman" panose="02020603050405020304" pitchFamily="18" charset="0"/>
                <a:cs typeface="Times New Roman" panose="02020603050405020304" pitchFamily="18" charset="0"/>
              </a:rPr>
              <a:t> Родителите активно участват в Празничния календар на детската градина, в работата на Обществения съвет и Настоятелството на ДГ.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Много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са</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празниците</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развлеченията</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детската</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градина- от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първия</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ден в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детската</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градина,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Коледните</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Новогодишните</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празници</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Баба Марта,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рождени</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дни и много др. </a:t>
            </a:r>
            <a:r>
              <a:rPr lang="bg-BG" sz="1600" dirty="0">
                <a:effectLst/>
                <a:latin typeface="Times New Roman" panose="02020603050405020304" pitchFamily="18" charset="0"/>
                <a:ea typeface="Times New Roman" panose="02020603050405020304" pitchFamily="18" charset="0"/>
                <a:cs typeface="Times New Roman" panose="02020603050405020304" pitchFamily="18" charset="0"/>
              </a:rPr>
              <a:t>Те са повод за събиране на учители, родители и деца. Родителите са доволни да видят изявите  на своите деца.</a:t>
            </a:r>
            <a:endParaRPr lang="bg-BG"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Картина 4">
            <a:extLst>
              <a:ext uri="{FF2B5EF4-FFF2-40B4-BE49-F238E27FC236}">
                <a16:creationId xmlns:a16="http://schemas.microsoft.com/office/drawing/2014/main" id="{471E24F7-7646-216A-F208-88BAA6F95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173" y="2175177"/>
            <a:ext cx="1783081" cy="2377441"/>
          </a:xfrm>
          <a:prstGeom prst="rect">
            <a:avLst/>
          </a:prstGeom>
          <a:effectLst>
            <a:softEdge rad="127000"/>
          </a:effectLst>
        </p:spPr>
      </p:pic>
      <p:pic>
        <p:nvPicPr>
          <p:cNvPr id="8" name="Картина 7">
            <a:extLst>
              <a:ext uri="{FF2B5EF4-FFF2-40B4-BE49-F238E27FC236}">
                <a16:creationId xmlns:a16="http://schemas.microsoft.com/office/drawing/2014/main" id="{98E3E8ED-E2C0-17F3-4976-96B49EFEF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753165"/>
            <a:ext cx="3595624" cy="2022539"/>
          </a:xfrm>
          <a:prstGeom prst="rect">
            <a:avLst/>
          </a:prstGeom>
          <a:effectLst>
            <a:softEdge rad="127000"/>
          </a:effectLst>
        </p:spPr>
      </p:pic>
      <p:pic>
        <p:nvPicPr>
          <p:cNvPr id="12" name="Картина 11">
            <a:extLst>
              <a:ext uri="{FF2B5EF4-FFF2-40B4-BE49-F238E27FC236}">
                <a16:creationId xmlns:a16="http://schemas.microsoft.com/office/drawing/2014/main" id="{CAEAEDAE-CCD4-25CB-7210-E2474CB70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440" y="2175178"/>
            <a:ext cx="1783080" cy="2377440"/>
          </a:xfrm>
          <a:prstGeom prst="rect">
            <a:avLst/>
          </a:prstGeom>
          <a:effectLst>
            <a:softEdge rad="127000"/>
          </a:effectLst>
        </p:spPr>
      </p:pic>
      <p:pic>
        <p:nvPicPr>
          <p:cNvPr id="14" name="Картина 13">
            <a:extLst>
              <a:ext uri="{FF2B5EF4-FFF2-40B4-BE49-F238E27FC236}">
                <a16:creationId xmlns:a16="http://schemas.microsoft.com/office/drawing/2014/main" id="{192B4F37-FCE1-29CD-18BF-15C268F777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29" y="2175177"/>
            <a:ext cx="2367571" cy="2092881"/>
          </a:xfrm>
          <a:prstGeom prst="rect">
            <a:avLst/>
          </a:prstGeom>
          <a:effectLst>
            <a:softEdge rad="127000"/>
          </a:effectLst>
        </p:spPr>
      </p:pic>
      <p:pic>
        <p:nvPicPr>
          <p:cNvPr id="16" name="Картина 15">
            <a:extLst>
              <a:ext uri="{FF2B5EF4-FFF2-40B4-BE49-F238E27FC236}">
                <a16:creationId xmlns:a16="http://schemas.microsoft.com/office/drawing/2014/main" id="{654E996B-C003-E6CD-7384-A2C1DC7F85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6993" y="2175177"/>
            <a:ext cx="2139696" cy="2139696"/>
          </a:xfrm>
          <a:prstGeom prst="rect">
            <a:avLst/>
          </a:prstGeom>
          <a:effectLst>
            <a:softEdge rad="127000"/>
          </a:effectLst>
        </p:spPr>
      </p:pic>
      <p:pic>
        <p:nvPicPr>
          <p:cNvPr id="18" name="Картина 17">
            <a:extLst>
              <a:ext uri="{FF2B5EF4-FFF2-40B4-BE49-F238E27FC236}">
                <a16:creationId xmlns:a16="http://schemas.microsoft.com/office/drawing/2014/main" id="{6095F4AD-98E2-5852-0422-27E7A9FF6C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2720" y="4904898"/>
            <a:ext cx="2361552" cy="1773936"/>
          </a:xfrm>
          <a:prstGeom prst="rect">
            <a:avLst/>
          </a:prstGeom>
          <a:effectLst>
            <a:softEdge rad="127000"/>
          </a:effectLst>
        </p:spPr>
      </p:pic>
      <p:pic>
        <p:nvPicPr>
          <p:cNvPr id="20" name="Картина 19">
            <a:extLst>
              <a:ext uri="{FF2B5EF4-FFF2-40B4-BE49-F238E27FC236}">
                <a16:creationId xmlns:a16="http://schemas.microsoft.com/office/drawing/2014/main" id="{0C9654B4-D9D2-E558-174B-E8B35D0CA9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705" y="4413100"/>
            <a:ext cx="2696719" cy="2022539"/>
          </a:xfrm>
          <a:prstGeom prst="rect">
            <a:avLst/>
          </a:prstGeom>
          <a:effectLst>
            <a:softEdge rad="127000"/>
          </a:effectLst>
        </p:spPr>
      </p:pic>
    </p:spTree>
    <p:extLst>
      <p:ext uri="{BB962C8B-B14F-4D97-AF65-F5344CB8AC3E}">
        <p14:creationId xmlns:p14="http://schemas.microsoft.com/office/powerpoint/2010/main" val="3175113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авоъгълник 2">
            <a:extLst>
              <a:ext uri="{FF2B5EF4-FFF2-40B4-BE49-F238E27FC236}">
                <a16:creationId xmlns:a16="http://schemas.microsoft.com/office/drawing/2014/main" id="{AC95BCA1-3D2E-4C3E-AF06-1A953E8396F1}"/>
              </a:ext>
            </a:extLst>
          </p:cNvPr>
          <p:cNvSpPr/>
          <p:nvPr/>
        </p:nvSpPr>
        <p:spPr>
          <a:xfrm>
            <a:off x="566929" y="1163918"/>
            <a:ext cx="8577071" cy="4978094"/>
          </a:xfrm>
          <a:prstGeom prst="rect">
            <a:avLst/>
          </a:prstGeom>
        </p:spPr>
        <p:txBody>
          <a:bodyPr wrap="square">
            <a:spAutoFit/>
          </a:bodyPr>
          <a:lstStyle/>
          <a:p>
            <a:pPr lvl="0" algn="just"/>
            <a:r>
              <a:rPr lang="ru-RU" sz="2400"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Днес</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ролята</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на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детската</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градина е не само да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възпитава</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обучава</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децата</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а да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даде</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модел</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на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възпитание</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който</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да се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усвоява</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семейството</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и в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обществото</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bg-BG" sz="2000" dirty="0">
              <a:latin typeface="Calibri" panose="020F0502020204030204" pitchFamily="34" charset="0"/>
              <a:ea typeface="Times New Roman" panose="02020603050405020304" pitchFamily="18" charset="0"/>
              <a:cs typeface="Times New Roman" panose="02020603050405020304" pitchFamily="18" charset="0"/>
            </a:endParaRPr>
          </a:p>
          <a:p>
            <a:pPr lvl="0" algn="just"/>
            <a:r>
              <a:rPr lang="bg-BG" sz="2000" b="1"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bg-BG" sz="2000" dirty="0">
                <a:effectLst/>
                <a:latin typeface="Times New Roman" panose="02020603050405020304" pitchFamily="18" charset="0"/>
                <a:ea typeface="Arial Unicode MS" panose="020B0604020202020204" pitchFamily="34" charset="-128"/>
                <a:cs typeface="Times New Roman" panose="02020603050405020304" pitchFamily="18" charset="0"/>
              </a:rPr>
              <a:t>В заключение ще посочим позитивите от съвместните инициативи с родителите, а именно:</a:t>
            </a:r>
          </a:p>
          <a:p>
            <a:pPr marL="914400">
              <a:lnSpc>
                <a:spcPct val="115000"/>
              </a:lnSpc>
            </a:pPr>
            <a:r>
              <a:rPr lang="bg-BG" sz="2000" b="1" dirty="0">
                <a:effectLst/>
                <a:latin typeface="Times New Roman" panose="02020603050405020304" pitchFamily="18" charset="0"/>
                <a:ea typeface="Arial Unicode MS" panose="020B0604020202020204" pitchFamily="34" charset="-128"/>
                <a:cs typeface="Times New Roman" panose="02020603050405020304" pitchFamily="18" charset="0"/>
              </a:rPr>
              <a:t>За учителя: </a:t>
            </a:r>
          </a:p>
          <a:p>
            <a:pPr marL="914400">
              <a:lnSpc>
                <a:spcPct val="115000"/>
              </a:lnSpc>
            </a:pPr>
            <a:r>
              <a:rPr lang="bg-BG" sz="2000" dirty="0">
                <a:effectLst/>
                <a:latin typeface="Times New Roman" panose="02020603050405020304" pitchFamily="18" charset="0"/>
                <a:ea typeface="Arial Unicode MS" panose="020B0604020202020204" pitchFamily="34" charset="-128"/>
                <a:cs typeface="Times New Roman" panose="02020603050405020304" pitchFamily="18" charset="0"/>
              </a:rPr>
              <a:t>- повишава своя авторитет, доразвива идеи на родителите и ги прилага в практиката си.</a:t>
            </a:r>
            <a:endParaRPr lang="bg-BG"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a:lnSpc>
                <a:spcPct val="115000"/>
              </a:lnSpc>
            </a:pPr>
            <a:r>
              <a:rPr lang="bg-BG" sz="2000" b="1" dirty="0">
                <a:effectLst/>
                <a:latin typeface="Times New Roman" panose="02020603050405020304" pitchFamily="18" charset="0"/>
                <a:ea typeface="Arial Unicode MS" panose="020B0604020202020204" pitchFamily="34" charset="-128"/>
                <a:cs typeface="Times New Roman" panose="02020603050405020304" pitchFamily="18" charset="0"/>
              </a:rPr>
              <a:t>За родителя:</a:t>
            </a:r>
          </a:p>
          <a:p>
            <a:pPr marL="914400">
              <a:lnSpc>
                <a:spcPct val="115000"/>
              </a:lnSpc>
            </a:pPr>
            <a:r>
              <a:rPr lang="bg-BG" sz="2000" dirty="0">
                <a:effectLst/>
                <a:latin typeface="Times New Roman" panose="02020603050405020304" pitchFamily="18" charset="0"/>
                <a:ea typeface="Arial Unicode MS" panose="020B0604020202020204" pitchFamily="34" charset="-128"/>
                <a:cs typeface="Times New Roman" panose="02020603050405020304" pitchFamily="18" charset="0"/>
              </a:rPr>
              <a:t>- съпричастен към живота на детето в групата, споделя мнения и идеи.</a:t>
            </a:r>
            <a:endParaRPr lang="bg-BG"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a:lnSpc>
                <a:spcPct val="115000"/>
              </a:lnSpc>
              <a:spcAft>
                <a:spcPts val="1000"/>
              </a:spcAft>
            </a:pPr>
            <a:r>
              <a:rPr lang="bg-BG" sz="2000" b="1" dirty="0">
                <a:effectLst/>
                <a:latin typeface="Times New Roman" panose="02020603050405020304" pitchFamily="18" charset="0"/>
                <a:ea typeface="Arial Unicode MS" panose="020B0604020202020204" pitchFamily="34" charset="-128"/>
                <a:cs typeface="Times New Roman" panose="02020603050405020304" pitchFamily="18" charset="0"/>
              </a:rPr>
              <a:t>За детето:</a:t>
            </a:r>
          </a:p>
          <a:p>
            <a:pPr marL="914400">
              <a:lnSpc>
                <a:spcPct val="115000"/>
              </a:lnSpc>
              <a:spcAft>
                <a:spcPts val="1000"/>
              </a:spcAft>
            </a:pPr>
            <a:r>
              <a:rPr lang="bg-BG" sz="2000" dirty="0">
                <a:effectLst/>
                <a:latin typeface="Times New Roman" panose="02020603050405020304" pitchFamily="18" charset="0"/>
                <a:ea typeface="Arial Unicode MS" panose="020B0604020202020204" pitchFamily="34" charset="-128"/>
                <a:cs typeface="Times New Roman" panose="02020603050405020304" pitchFamily="18" charset="0"/>
              </a:rPr>
              <a:t>- лесна адаптация, свидетел на градивна комуникация между възрастните.</a:t>
            </a:r>
            <a:endParaRPr lang="ru-RU" sz="2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Правоъгълник 4">
            <a:extLst>
              <a:ext uri="{FF2B5EF4-FFF2-40B4-BE49-F238E27FC236}">
                <a16:creationId xmlns:a16="http://schemas.microsoft.com/office/drawing/2014/main" id="{B6EFCDCD-8BD9-4457-9F4A-90BCA17C42BF}"/>
              </a:ext>
            </a:extLst>
          </p:cNvPr>
          <p:cNvSpPr/>
          <p:nvPr/>
        </p:nvSpPr>
        <p:spPr>
          <a:xfrm>
            <a:off x="-3270739" y="2171447"/>
            <a:ext cx="4572000" cy="369332"/>
          </a:xfrm>
          <a:prstGeom prst="rect">
            <a:avLst/>
          </a:prstGeom>
        </p:spPr>
        <p:txBody>
          <a:bodyPr>
            <a:spAutoFit/>
          </a:bodyPr>
          <a:lstStyle/>
          <a:p>
            <a:r>
              <a:rPr lang="ru-RU" dirty="0"/>
              <a:t>. </a:t>
            </a:r>
          </a:p>
        </p:txBody>
      </p:sp>
    </p:spTree>
    <p:extLst>
      <p:ext uri="{BB962C8B-B14F-4D97-AF65-F5344CB8AC3E}">
        <p14:creationId xmlns:p14="http://schemas.microsoft.com/office/powerpoint/2010/main" val="3458925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ово поле 5">
            <a:extLst>
              <a:ext uri="{FF2B5EF4-FFF2-40B4-BE49-F238E27FC236}">
                <a16:creationId xmlns:a16="http://schemas.microsoft.com/office/drawing/2014/main" id="{771551BE-6813-2633-4474-1E56C07068F6}"/>
              </a:ext>
            </a:extLst>
          </p:cNvPr>
          <p:cNvSpPr txBox="1"/>
          <p:nvPr/>
        </p:nvSpPr>
        <p:spPr>
          <a:xfrm>
            <a:off x="265176" y="137160"/>
            <a:ext cx="8814816" cy="2350387"/>
          </a:xfrm>
          <a:prstGeom prst="rect">
            <a:avLst/>
          </a:prstGeom>
          <a:noFill/>
        </p:spPr>
        <p:txBody>
          <a:bodyPr wrap="square" rtlCol="0">
            <a:spAutoFit/>
          </a:bodyPr>
          <a:lstStyle/>
          <a:p>
            <a:pPr algn="ctr">
              <a:lnSpc>
                <a:spcPct val="115000"/>
              </a:lnSpc>
              <a:spcAft>
                <a:spcPts val="1000"/>
              </a:spcAft>
            </a:pPr>
            <a:r>
              <a:rPr lang="bg-BG" sz="1200" b="1" kern="1800" dirty="0">
                <a:effectLst/>
                <a:latin typeface="Times New Roman" panose="02020603050405020304" pitchFamily="18" charset="0"/>
                <a:ea typeface="Times New Roman" panose="02020603050405020304" pitchFamily="18" charset="0"/>
                <a:cs typeface="Times New Roman" panose="02020603050405020304" pitchFamily="18" charset="0"/>
              </a:rPr>
              <a:t>                                                                                                                                                                                      Приложение 1</a:t>
            </a:r>
          </a:p>
          <a:p>
            <a:pPr algn="ctr">
              <a:lnSpc>
                <a:spcPct val="115000"/>
              </a:lnSpc>
              <a:spcAft>
                <a:spcPts val="1000"/>
              </a:spcAft>
            </a:pPr>
            <a:r>
              <a:rPr lang="bg-BG" sz="1200" b="1" kern="1800" dirty="0">
                <a:effectLst/>
                <a:latin typeface="Times New Roman" panose="02020603050405020304" pitchFamily="18" charset="0"/>
                <a:ea typeface="Times New Roman" panose="02020603050405020304" pitchFamily="18" charset="0"/>
                <a:cs typeface="Times New Roman" panose="02020603050405020304" pitchFamily="18" charset="0"/>
              </a:rPr>
              <a:t>ИНДИВИДУАЛЕН ПЛАН ЗА АДАПТАЦИЯ </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bg-BG" sz="1200" b="1" kern="1800" dirty="0">
                <a:effectLst/>
                <a:latin typeface="Times New Roman" panose="02020603050405020304" pitchFamily="18" charset="0"/>
                <a:ea typeface="Times New Roman" panose="02020603050405020304" pitchFamily="18" charset="0"/>
                <a:cs typeface="Times New Roman" panose="02020603050405020304" pitchFamily="18" charset="0"/>
              </a:rPr>
              <a:t>                                                     НА……………………………………………………………………………..</a:t>
            </a:r>
            <a:r>
              <a:rPr lang="bg-BG" sz="1200" dirty="0">
                <a:effectLst/>
                <a:latin typeface="Times New Roman" panose="02020603050405020304" pitchFamily="18" charset="0"/>
                <a:ea typeface="Times New Roman" panose="02020603050405020304" pitchFamily="18" charset="0"/>
              </a:rPr>
              <a:t> ( трите имена детето)</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bg-BG" sz="1200" dirty="0">
                <a:effectLst/>
                <a:latin typeface="Times New Roman" panose="02020603050405020304" pitchFamily="18" charset="0"/>
                <a:ea typeface="Times New Roman" panose="02020603050405020304" pitchFamily="18" charset="0"/>
                <a:cs typeface="Times New Roman" panose="02020603050405020304" pitchFamily="18" charset="0"/>
              </a:rPr>
              <a:t>   За детето  най-важното е да се създадат условия за адаптирането му към новата среда и да се намали максимално стресът, който преживява. Не бива да забравяме, че децата идват с известен моторен, езиков, емоционален и социален личен опит и способността за адаптиране е повлияна от него. </a:t>
            </a:r>
            <a:br>
              <a:rPr lang="bg-BG"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bg-BG" sz="1200" b="1" i="1" dirty="0">
                <a:effectLst/>
                <a:latin typeface="Times New Roman" panose="02020603050405020304" pitchFamily="18" charset="0"/>
                <a:ea typeface="Times New Roman" panose="02020603050405020304" pitchFamily="18" charset="0"/>
                <a:cs typeface="Times New Roman" panose="02020603050405020304" pitchFamily="18" charset="0"/>
              </a:rPr>
              <a:t>Цел :</a:t>
            </a:r>
            <a:r>
              <a:rPr lang="bg-BG" sz="1200" dirty="0">
                <a:effectLst/>
                <a:latin typeface="Times New Roman" panose="02020603050405020304" pitchFamily="18" charset="0"/>
                <a:ea typeface="Times New Roman" panose="02020603050405020304" pitchFamily="18" charset="0"/>
                <a:cs typeface="Times New Roman" panose="02020603050405020304" pitchFamily="18" charset="0"/>
              </a:rPr>
              <a:t> Да се намалят тревожните преживявания на детето в процеса на адаптиране към новите условия в детската градина.</a:t>
            </a:r>
            <a:endParaRPr lang="bg-BG" sz="12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bg-BG" sz="1200" b="1" i="1" dirty="0">
                <a:effectLst/>
                <a:latin typeface="Times New Roman" panose="02020603050405020304" pitchFamily="18" charset="0"/>
                <a:ea typeface="Times New Roman" panose="02020603050405020304" pitchFamily="18" charset="0"/>
                <a:cs typeface="Times New Roman" panose="02020603050405020304" pitchFamily="18" charset="0"/>
              </a:rPr>
              <a:t>Задача:</a:t>
            </a:r>
            <a:r>
              <a:rPr lang="bg-BG" sz="1200" b="1" i="1" dirty="0">
                <a:latin typeface="Calibri" panose="020F0502020204030204" pitchFamily="34" charset="0"/>
                <a:ea typeface="Times New Roman" panose="02020603050405020304" pitchFamily="18" charset="0"/>
                <a:cs typeface="Times New Roman" panose="02020603050405020304" pitchFamily="18" charset="0"/>
              </a:rPr>
              <a:t> </a:t>
            </a:r>
            <a:r>
              <a:rPr lang="bg-BG" sz="1200" dirty="0">
                <a:effectLst/>
                <a:latin typeface="Times New Roman" panose="02020603050405020304" pitchFamily="18" charset="0"/>
                <a:ea typeface="Times New Roman" panose="02020603050405020304" pitchFamily="18" charset="0"/>
                <a:cs typeface="Times New Roman" panose="02020603050405020304" pitchFamily="18" charset="0"/>
              </a:rPr>
              <a:t>Ефективност на работата и сътрудничеството с родителите за улесняване на адаптацията на децата.</a:t>
            </a:r>
            <a:br>
              <a:rPr lang="bg-BG"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bg-BG" sz="1200" b="1" i="1" dirty="0">
                <a:effectLst/>
                <a:latin typeface="Times New Roman" panose="02020603050405020304" pitchFamily="18" charset="0"/>
                <a:ea typeface="Times New Roman" panose="02020603050405020304" pitchFamily="18" charset="0"/>
                <a:cs typeface="Times New Roman" panose="02020603050405020304" pitchFamily="18" charset="0"/>
              </a:rPr>
              <a:t>Метод:</a:t>
            </a:r>
            <a:r>
              <a:rPr lang="bg-BG" sz="1200" dirty="0">
                <a:effectLst/>
                <a:latin typeface="Times New Roman" panose="02020603050405020304" pitchFamily="18" charset="0"/>
                <a:ea typeface="Times New Roman" panose="02020603050405020304" pitchFamily="18" charset="0"/>
                <a:cs typeface="Times New Roman" panose="02020603050405020304" pitchFamily="18" charset="0"/>
              </a:rPr>
              <a:t> Наблюдение.</a:t>
            </a:r>
          </a:p>
        </p:txBody>
      </p:sp>
      <p:graphicFrame>
        <p:nvGraphicFramePr>
          <p:cNvPr id="12" name="Таблица 11">
            <a:extLst>
              <a:ext uri="{FF2B5EF4-FFF2-40B4-BE49-F238E27FC236}">
                <a16:creationId xmlns:a16="http://schemas.microsoft.com/office/drawing/2014/main" id="{7B96DC36-55E2-482F-7C19-7916E7063B41}"/>
              </a:ext>
            </a:extLst>
          </p:cNvPr>
          <p:cNvGraphicFramePr>
            <a:graphicFrameLocks noGrp="1"/>
          </p:cNvGraphicFramePr>
          <p:nvPr>
            <p:extLst>
              <p:ext uri="{D42A27DB-BD31-4B8C-83A1-F6EECF244321}">
                <p14:modId xmlns:p14="http://schemas.microsoft.com/office/powerpoint/2010/main" val="3978928355"/>
              </p:ext>
            </p:extLst>
          </p:nvPr>
        </p:nvGraphicFramePr>
        <p:xfrm>
          <a:off x="1216660" y="2487547"/>
          <a:ext cx="6032500" cy="2944368"/>
        </p:xfrm>
        <a:graphic>
          <a:graphicData uri="http://schemas.openxmlformats.org/drawingml/2006/table">
            <a:tbl>
              <a:tblPr firstRow="1" firstCol="1" bandRow="1"/>
              <a:tblGrid>
                <a:gridCol w="5199380">
                  <a:extLst>
                    <a:ext uri="{9D8B030D-6E8A-4147-A177-3AD203B41FA5}">
                      <a16:colId xmlns:a16="http://schemas.microsoft.com/office/drawing/2014/main" val="503132898"/>
                    </a:ext>
                  </a:extLst>
                </a:gridCol>
                <a:gridCol w="450215">
                  <a:extLst>
                    <a:ext uri="{9D8B030D-6E8A-4147-A177-3AD203B41FA5}">
                      <a16:colId xmlns:a16="http://schemas.microsoft.com/office/drawing/2014/main" val="3090602850"/>
                    </a:ext>
                  </a:extLst>
                </a:gridCol>
                <a:gridCol w="382905">
                  <a:extLst>
                    <a:ext uri="{9D8B030D-6E8A-4147-A177-3AD203B41FA5}">
                      <a16:colId xmlns:a16="http://schemas.microsoft.com/office/drawing/2014/main" val="753178441"/>
                    </a:ext>
                  </a:extLst>
                </a:gridCol>
              </a:tblGrid>
              <a:tr h="50670">
                <a:tc>
                  <a:txBody>
                    <a:bodyPr/>
                    <a:lstStyle/>
                    <a:p>
                      <a:pPr>
                        <a:lnSpc>
                          <a:spcPct val="115000"/>
                        </a:lnSpc>
                        <a:spcAft>
                          <a:spcPts val="1000"/>
                        </a:spcAft>
                      </a:pPr>
                      <a:r>
                        <a:rPr lang="bg-BG" sz="1200" b="1" dirty="0">
                          <a:effectLst/>
                          <a:latin typeface="Times New Roman" panose="02020603050405020304" pitchFamily="18" charset="0"/>
                          <a:ea typeface="Calibri" panose="020F0502020204030204" pitchFamily="34" charset="0"/>
                          <a:cs typeface="Times New Roman" panose="02020603050405020304" pitchFamily="18" charset="0"/>
                        </a:rPr>
                        <a:t>Показатели </a:t>
                      </a:r>
                      <a:endParaRPr lang="bg-BG"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bg-BG" sz="1200" b="1">
                          <a:effectLst/>
                          <a:latin typeface="Times New Roman" panose="02020603050405020304" pitchFamily="18" charset="0"/>
                          <a:ea typeface="Calibri" panose="020F0502020204030204" pitchFamily="34" charset="0"/>
                          <a:cs typeface="Times New Roman" panose="02020603050405020304" pitchFamily="18" charset="0"/>
                        </a:rPr>
                        <a:t>Да </a:t>
                      </a:r>
                      <a:endParaRPr lang="bg-BG"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bg-BG" sz="1200" b="1" dirty="0">
                          <a:effectLst/>
                          <a:latin typeface="Times New Roman" panose="02020603050405020304" pitchFamily="18" charset="0"/>
                          <a:ea typeface="Calibri" panose="020F0502020204030204" pitchFamily="34" charset="0"/>
                          <a:cs typeface="Times New Roman" panose="02020603050405020304" pitchFamily="18" charset="0"/>
                        </a:rPr>
                        <a:t>Не </a:t>
                      </a:r>
                      <a:endParaRPr lang="bg-BG"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969592"/>
                  </a:ext>
                </a:extLst>
              </a:tr>
              <a:tr h="0">
                <a:tc>
                  <a:txBody>
                    <a:bodyPr/>
                    <a:lstStyle/>
                    <a:p>
                      <a:pPr>
                        <a:lnSpc>
                          <a:spcPct val="115000"/>
                        </a:lnSpc>
                        <a:spcAft>
                          <a:spcPts val="100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Краткосрочно</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присъствие</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на</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родителите</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в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детската</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bg-BG" sz="1200" smtClean="0">
                          <a:effectLst/>
                          <a:latin typeface="Times New Roman" panose="02020603050405020304" pitchFamily="18" charset="0"/>
                          <a:ea typeface="Calibri" panose="020F0502020204030204" pitchFamily="34" charset="0"/>
                          <a:cs typeface="Times New Roman" panose="02020603050405020304" pitchFamily="18" charset="0"/>
                        </a:rPr>
                        <a:t>група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35036"/>
                  </a:ext>
                </a:extLst>
              </a:tr>
              <a:tr h="0">
                <a:tc>
                  <a:txBody>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Детето има умения за самообслужване</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133360"/>
                  </a:ext>
                </a:extLst>
              </a:tr>
              <a:tr h="0">
                <a:tc>
                  <a:txBody>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Детето има добър апетит</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890223"/>
                  </a:ext>
                </a:extLst>
              </a:tr>
              <a:tr h="0">
                <a:tc>
                  <a:txBody>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Детето е активно и емоционално, спокойно по време на престоя в детската градина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389954"/>
                  </a:ext>
                </a:extLst>
              </a:tr>
              <a:tr h="0">
                <a:tc>
                  <a:txBody>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Детето е пасивно и потиснато по време на престоя в детската градина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527627"/>
                  </a:ext>
                </a:extLst>
              </a:tr>
              <a:tr h="0">
                <a:tc>
                  <a:txBody>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При сбогуване и през деня детето е неспокойно и чувствително, емоционално и зависимо привързано към родителя</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105918"/>
                  </a:ext>
                </a:extLst>
              </a:tr>
              <a:tr h="0">
                <a:tc>
                  <a:txBody>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Детето изразява ясно чувствата си: кога е тъжно, радостно, ядосано</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848799"/>
                  </a:ext>
                </a:extLst>
              </a:tr>
              <a:tr h="172085">
                <a:tc>
                  <a:txBody>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Детето инициира и  общува с връстници</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41071"/>
                  </a:ext>
                </a:extLst>
              </a:tr>
              <a:tr h="0">
                <a:tc>
                  <a:txBody>
                    <a:bodyPr/>
                    <a:lstStyle/>
                    <a:p>
                      <a:pPr>
                        <a:lnSpc>
                          <a:spcPct val="115000"/>
                        </a:lnSpc>
                        <a:spcAft>
                          <a:spcPts val="100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Детето</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играе</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самостоятелно</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с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играчка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09717"/>
                  </a:ext>
                </a:extLst>
              </a:tr>
              <a:tr h="0">
                <a:tc>
                  <a:txBody>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Детето играе паралелно (едно до друго), споделя лична играчка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083385"/>
                  </a:ext>
                </a:extLst>
              </a:tr>
              <a:tr h="0">
                <a:tc>
                  <a:txBody>
                    <a:bodyPr/>
                    <a:lstStyle/>
                    <a:p>
                      <a:pPr>
                        <a:lnSpc>
                          <a:spcPct val="115000"/>
                        </a:lnSpc>
                        <a:spcAft>
                          <a:spcPts val="100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Детето</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участва</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в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игри</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и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развлечения</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организирани</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от</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възрастните</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89348"/>
                  </a:ext>
                </a:extLst>
              </a:tr>
            </a:tbl>
          </a:graphicData>
        </a:graphic>
      </p:graphicFrame>
      <p:sp>
        <p:nvSpPr>
          <p:cNvPr id="13" name="Текстово поле 12">
            <a:extLst>
              <a:ext uri="{FF2B5EF4-FFF2-40B4-BE49-F238E27FC236}">
                <a16:creationId xmlns:a16="http://schemas.microsoft.com/office/drawing/2014/main" id="{76D93D13-67BB-9CA9-0555-606EBE33D6F6}"/>
              </a:ext>
            </a:extLst>
          </p:cNvPr>
          <p:cNvSpPr txBox="1"/>
          <p:nvPr/>
        </p:nvSpPr>
        <p:spPr>
          <a:xfrm>
            <a:off x="1372108" y="5343716"/>
            <a:ext cx="2706624" cy="1313116"/>
          </a:xfrm>
          <a:prstGeom prst="rect">
            <a:avLst/>
          </a:prstGeom>
          <a:noFill/>
        </p:spPr>
        <p:txBody>
          <a:bodyPr wrap="square" rtlCol="0">
            <a:spAutoFit/>
          </a:bodyPr>
          <a:lstStyle/>
          <a:p>
            <a:pPr>
              <a:lnSpc>
                <a:spcPct val="115000"/>
              </a:lnSpc>
              <a:spcAft>
                <a:spcPts val="1000"/>
              </a:spcAft>
            </a:pPr>
            <a:r>
              <a:rPr lang="bg-BG" sz="1200" dirty="0">
                <a:effectLst/>
                <a:latin typeface="Times New Roman" panose="02020603050405020304" pitchFamily="18" charset="0"/>
                <a:ea typeface="Calibri" panose="020F0502020204030204" pitchFamily="34" charset="0"/>
                <a:cs typeface="Times New Roman" panose="02020603050405020304" pitchFamily="18" charset="0"/>
              </a:rPr>
              <a:t>1.  ……………………………………….                                                    </a:t>
            </a:r>
            <a:endParaRPr lang="bg-BG"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bg-BG" sz="1200" dirty="0">
                <a:effectLst/>
                <a:latin typeface="Times New Roman" panose="02020603050405020304" pitchFamily="18" charset="0"/>
                <a:ea typeface="Calibri" panose="020F0502020204030204" pitchFamily="34" charset="0"/>
                <a:cs typeface="Times New Roman" panose="02020603050405020304" pitchFamily="18" charset="0"/>
              </a:rPr>
              <a:t>(име, фамилия,   длъжност, подпис)</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bg-BG" sz="1200" dirty="0">
                <a:effectLst/>
                <a:latin typeface="Times New Roman" panose="02020603050405020304" pitchFamily="18" charset="0"/>
                <a:ea typeface="Calibri" panose="020F0502020204030204" pitchFamily="34" charset="0"/>
                <a:cs typeface="Times New Roman" panose="02020603050405020304" pitchFamily="18" charset="0"/>
              </a:rPr>
              <a:t>2. ………………………………………..</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bg-BG" sz="1200" dirty="0">
                <a:effectLst/>
                <a:latin typeface="Times New Roman" panose="02020603050405020304" pitchFamily="18" charset="0"/>
                <a:ea typeface="Calibri" panose="020F0502020204030204" pitchFamily="34" charset="0"/>
                <a:cs typeface="Times New Roman" panose="02020603050405020304" pitchFamily="18" charset="0"/>
              </a:rPr>
              <a:t>(име, фамилия,   длъжност, подпис)</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751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a:extLst>
              <a:ext uri="{FF2B5EF4-FFF2-40B4-BE49-F238E27FC236}">
                <a16:creationId xmlns:a16="http://schemas.microsoft.com/office/drawing/2014/main" id="{145321F0-59FE-45D0-B46B-AEF761979FAF}"/>
              </a:ext>
            </a:extLst>
          </p:cNvPr>
          <p:cNvSpPr/>
          <p:nvPr/>
        </p:nvSpPr>
        <p:spPr>
          <a:xfrm>
            <a:off x="1222481" y="735955"/>
            <a:ext cx="7528327" cy="4832092"/>
          </a:xfrm>
          <a:prstGeom prst="rect">
            <a:avLst/>
          </a:prstGeom>
        </p:spPr>
        <p:txBody>
          <a:bodyPr wrap="square">
            <a:spAutoFit/>
          </a:bodyPr>
          <a:lstStyle/>
          <a:p>
            <a:pPr algn="just"/>
            <a:r>
              <a:rPr lang="bg-BG" dirty="0">
                <a:latin typeface="Times New Roman" panose="02020603050405020304" pitchFamily="18" charset="0"/>
                <a:cs typeface="Times New Roman" panose="02020603050405020304" pitchFamily="18" charset="0"/>
              </a:rPr>
              <a:t>       Постъпването на детето в детската градина най-често се свързва с първия преход от семейна среда към предучилищната институция. Светът на детето и светът на възрастния- два свята, съществуващи паралелно и двустранно обвързани. Адаптирането е строго индивидуален  процес, който е свързан с реакциите на трите страни: възрастните в детската градина – учители, помощник-възпитатели, семейството и детето.</a:t>
            </a:r>
          </a:p>
          <a:p>
            <a:pPr algn="just"/>
            <a:r>
              <a:rPr lang="bg-BG" dirty="0"/>
              <a:t>      </a:t>
            </a:r>
            <a:r>
              <a:rPr lang="bg-BG" dirty="0">
                <a:latin typeface="Times New Roman" panose="02020603050405020304" pitchFamily="18" charset="0"/>
                <a:cs typeface="Times New Roman" panose="02020603050405020304" pitchFamily="18" charset="0"/>
              </a:rPr>
              <a:t>Децата, които  не  са посещавали  детска градина, преживяват различен период на адаптация в зависимост от различни фактори – здравословно състояние на детето, характер, предварителна подготовка за детската градина. Децата, които са посещавали </a:t>
            </a:r>
            <a:r>
              <a:rPr lang="bg-BG" dirty="0" err="1">
                <a:latin typeface="Times New Roman" panose="02020603050405020304" pitchFamily="18" charset="0"/>
                <a:cs typeface="Times New Roman" panose="02020603050405020304" pitchFamily="18" charset="0"/>
              </a:rPr>
              <a:t>яслена</a:t>
            </a:r>
            <a:r>
              <a:rPr lang="bg-BG" dirty="0">
                <a:latin typeface="Times New Roman" panose="02020603050405020304" pitchFamily="18" charset="0"/>
                <a:cs typeface="Times New Roman" panose="02020603050405020304" pitchFamily="18" charset="0"/>
              </a:rPr>
              <a:t> група, нямат проблеми с адаптацията и подготовката за детска градина. </a:t>
            </a:r>
          </a:p>
          <a:p>
            <a:pPr algn="just"/>
            <a:r>
              <a:rPr lang="bg-BG" dirty="0">
                <a:latin typeface="Times New Roman" panose="02020603050405020304" pitchFamily="18" charset="0"/>
                <a:cs typeface="Times New Roman" panose="02020603050405020304" pitchFamily="18" charset="0"/>
              </a:rPr>
              <a:t>      В периода на адаптация се наблюдават различни признаци на стрес у детето, като отказ да се храни, потиснатост, тревожност, плач, напикаване, повишена температура, боледуване, при други – и агресия. Учителите и родителите трябва да имат търпение и да му помогнат да преодолее този период бързо и безболезнено.</a:t>
            </a:r>
          </a:p>
          <a:p>
            <a:endParaRPr lang="bg-BG" sz="20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971107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 поле 2">
            <a:extLst>
              <a:ext uri="{FF2B5EF4-FFF2-40B4-BE49-F238E27FC236}">
                <a16:creationId xmlns:a16="http://schemas.microsoft.com/office/drawing/2014/main" id="{A7CB9461-9A95-4E9F-2E5A-669FE0EEA52E}"/>
              </a:ext>
            </a:extLst>
          </p:cNvPr>
          <p:cNvSpPr txBox="1"/>
          <p:nvPr/>
        </p:nvSpPr>
        <p:spPr>
          <a:xfrm>
            <a:off x="192024" y="0"/>
            <a:ext cx="8951976" cy="7009611"/>
          </a:xfrm>
          <a:prstGeom prst="rect">
            <a:avLst/>
          </a:prstGeom>
          <a:noFill/>
        </p:spPr>
        <p:txBody>
          <a:bodyPr wrap="square" rtlCol="0">
            <a:spAutoFit/>
          </a:bodyPr>
          <a:lstStyle/>
          <a:p>
            <a:pPr>
              <a:lnSpc>
                <a:spcPct val="115000"/>
              </a:lnSpc>
              <a:spcAft>
                <a:spcPts val="1000"/>
              </a:spcAft>
            </a:pPr>
            <a:r>
              <a:rPr lang="bg-BG" sz="1000" b="1" dirty="0">
                <a:effectLst/>
                <a:latin typeface="Times New Roman" panose="02020603050405020304" pitchFamily="18" charset="0"/>
                <a:ea typeface="Times New Roman" panose="02020603050405020304" pitchFamily="18" charset="0"/>
                <a:cs typeface="Times New Roman" panose="02020603050405020304" pitchFamily="18" charset="0"/>
              </a:rPr>
              <a:t>                                                                                                                                                                                                                                                  Приложение 2</a:t>
            </a:r>
            <a:endParaRPr lang="bg-BG" sz="1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bg-BG" sz="1000" dirty="0">
                <a:effectLst/>
                <a:latin typeface="Times New Roman" panose="02020603050405020304" pitchFamily="18" charset="0"/>
                <a:ea typeface="Times New Roman" panose="02020603050405020304" pitchFamily="18" charset="0"/>
                <a:cs typeface="Times New Roman" panose="02020603050405020304" pitchFamily="18" charset="0"/>
              </a:rPr>
              <a:t>ИНФОРМАЦИОННА КАРТА ЗА ДЕТЕТО</a:t>
            </a:r>
            <a:endParaRPr lang="bg-BG"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bg-BG" sz="1000" dirty="0">
                <a:effectLst/>
                <a:latin typeface="Times New Roman" panose="02020603050405020304" pitchFamily="18" charset="0"/>
                <a:ea typeface="Times New Roman" panose="02020603050405020304" pitchFamily="18" charset="0"/>
                <a:cs typeface="Times New Roman" panose="02020603050405020304" pitchFamily="18" charset="0"/>
              </a:rPr>
              <a:t>                                                   на</a:t>
            </a:r>
            <a:r>
              <a:rPr lang="bg-BG" sz="1000" dirty="0">
                <a:effectLst/>
                <a:latin typeface="Calibri" panose="020F0502020204030204" pitchFamily="34" charset="0"/>
                <a:ea typeface="Times New Roman" panose="02020603050405020304" pitchFamily="18" charset="0"/>
                <a:cs typeface="Times New Roman" panose="02020603050405020304" pitchFamily="18" charset="0"/>
              </a:rPr>
              <a:t>…………………………………………………………………………………………………………………………………             </a:t>
            </a:r>
            <a:r>
              <a:rPr lang="bg-BG" sz="1000" dirty="0">
                <a:effectLst/>
                <a:latin typeface="Times New Roman" panose="02020603050405020304" pitchFamily="18" charset="0"/>
                <a:ea typeface="Times New Roman" panose="02020603050405020304" pitchFamily="18" charset="0"/>
              </a:rPr>
              <a:t>(трите имена детето)</a:t>
            </a:r>
          </a:p>
          <a:p>
            <a:pPr marL="342900" lvl="0" indent="-342900" algn="just">
              <a:buFont typeface="+mj-lt"/>
              <a:buAutoNum type="arabicPeriod"/>
            </a:pPr>
            <a:r>
              <a:rPr lang="bg-BG" sz="1000" dirty="0">
                <a:effectLst/>
                <a:latin typeface="Times New Roman" panose="02020603050405020304" pitchFamily="18" charset="0"/>
                <a:ea typeface="Times New Roman" panose="02020603050405020304" pitchFamily="18" charset="0"/>
              </a:rPr>
              <a:t>Дата на раждане……………………………..</a:t>
            </a:r>
          </a:p>
          <a:p>
            <a:pPr marL="342900" lvl="0" indent="-342900" algn="just">
              <a:buFont typeface="+mj-lt"/>
              <a:buAutoNum type="arabicPeriod"/>
            </a:pPr>
            <a:r>
              <a:rPr lang="bg-BG" sz="1000" dirty="0">
                <a:effectLst/>
                <a:latin typeface="Times New Roman" panose="02020603050405020304" pitchFamily="18" charset="0"/>
                <a:ea typeface="Times New Roman" panose="02020603050405020304" pitchFamily="18" charset="0"/>
              </a:rPr>
              <a:t>Брой на членовете в семейството………………</a:t>
            </a:r>
          </a:p>
          <a:p>
            <a:pPr marL="342900" lvl="0" indent="-342900" algn="just">
              <a:buFont typeface="+mj-lt"/>
              <a:buAutoNum type="arabicPeriod"/>
            </a:pPr>
            <a:r>
              <a:rPr lang="bg-BG" sz="1000" dirty="0">
                <a:effectLst/>
                <a:latin typeface="Times New Roman" panose="02020603050405020304" pitchFamily="18" charset="0"/>
                <a:ea typeface="Times New Roman" panose="02020603050405020304" pitchFamily="18" charset="0"/>
              </a:rPr>
              <a:t>Поредност между братята и сестрите( подчертайте отговора) първородно, второ, трето……</a:t>
            </a:r>
          </a:p>
          <a:p>
            <a:pPr marL="342900" lvl="0" indent="-342900" algn="just">
              <a:buFont typeface="+mj-lt"/>
              <a:buAutoNum type="arabicPeriod"/>
            </a:pPr>
            <a:r>
              <a:rPr lang="bg-BG" sz="1000" dirty="0">
                <a:effectLst/>
                <a:latin typeface="Times New Roman" panose="02020603050405020304" pitchFamily="18" charset="0"/>
                <a:ea typeface="Times New Roman" panose="02020603050405020304" pitchFamily="18" charset="0"/>
              </a:rPr>
              <a:t>Използване на галено име към детето ( подчертайте отговора) да, не. Ако отговорът е ,,да”, запишете името……………………</a:t>
            </a:r>
          </a:p>
          <a:p>
            <a:pPr marL="342900" lvl="0" indent="-342900" algn="just">
              <a:buFont typeface="+mj-lt"/>
              <a:buAutoNum type="arabicPeriod"/>
            </a:pPr>
            <a:r>
              <a:rPr lang="bg-BG" sz="1000" dirty="0">
                <a:effectLst/>
                <a:latin typeface="Times New Roman" panose="02020603050405020304" pitchFamily="18" charset="0"/>
                <a:ea typeface="Times New Roman" panose="02020603050405020304" pitchFamily="18" charset="0"/>
              </a:rPr>
              <a:t>Особености на детското хранене( подчертайте отговора)</a:t>
            </a:r>
          </a:p>
          <a:p>
            <a:pPr algn="just"/>
            <a:r>
              <a:rPr lang="bg-BG" sz="1000" dirty="0">
                <a:effectLst/>
                <a:latin typeface="Times New Roman" panose="02020603050405020304" pitchFamily="18" charset="0"/>
                <a:ea typeface="Times New Roman" panose="02020603050405020304" pitchFamily="18" charset="0"/>
              </a:rPr>
              <a:t> а) Поема ли течности? много , достатъчно, малко, често и малко, често и много</a:t>
            </a:r>
          </a:p>
          <a:p>
            <a:pPr algn="just"/>
            <a:r>
              <a:rPr lang="bg-BG" sz="1000" dirty="0">
                <a:effectLst/>
                <a:latin typeface="Times New Roman" panose="02020603050405020304" pitchFamily="18" charset="0"/>
                <a:ea typeface="Times New Roman" panose="02020603050405020304" pitchFamily="18" charset="0"/>
              </a:rPr>
              <a:t>б)Честота на хранене? често, нормално, рядко</a:t>
            </a:r>
          </a:p>
          <a:p>
            <a:pPr algn="just"/>
            <a:r>
              <a:rPr lang="bg-BG" sz="1000" dirty="0">
                <a:effectLst/>
                <a:latin typeface="Times New Roman" panose="02020603050405020304" pitchFamily="18" charset="0"/>
                <a:ea typeface="Times New Roman" panose="02020603050405020304" pitchFamily="18" charset="0"/>
              </a:rPr>
              <a:t>в)Начин на хранене? с усилие от страна на възрастните, с различни занимания за отвличане на вниманието, с игра, спокойно</a:t>
            </a:r>
          </a:p>
          <a:p>
            <a:pPr algn="just"/>
            <a:r>
              <a:rPr lang="bg-BG" sz="1000" dirty="0">
                <a:effectLst/>
                <a:latin typeface="Times New Roman" panose="02020603050405020304" pitchFamily="18" charset="0"/>
                <a:ea typeface="Times New Roman" panose="02020603050405020304" pitchFamily="18" charset="0"/>
              </a:rPr>
              <a:t>г) Има ли алергии към храни? да, не</a:t>
            </a:r>
          </a:p>
          <a:p>
            <a:pPr algn="just"/>
            <a:r>
              <a:rPr lang="bg-BG" sz="1000" dirty="0">
                <a:effectLst/>
                <a:latin typeface="Times New Roman" panose="02020603050405020304" pitchFamily="18" charset="0"/>
                <a:ea typeface="Times New Roman" panose="02020603050405020304" pitchFamily="18" charset="0"/>
              </a:rPr>
              <a:t>Ако отговорът е да, запишете към кои храни и хранителни продукти………………..</a:t>
            </a:r>
          </a:p>
          <a:p>
            <a:pPr marL="342900" lvl="0" indent="-342900" algn="just">
              <a:buFont typeface="+mj-lt"/>
              <a:buAutoNum type="arabicPeriod"/>
            </a:pPr>
            <a:r>
              <a:rPr lang="bg-BG" sz="1000" dirty="0">
                <a:effectLst/>
                <a:latin typeface="Times New Roman" panose="02020603050405020304" pitchFamily="18" charset="0"/>
                <a:ea typeface="Times New Roman" panose="02020603050405020304" pitchFamily="18" charset="0"/>
              </a:rPr>
              <a:t>Особености на хигиенните навици( подчертайте отговора)</a:t>
            </a:r>
          </a:p>
          <a:p>
            <a:pPr marL="457200" algn="just"/>
            <a:r>
              <a:rPr lang="bg-BG" sz="1000" dirty="0">
                <a:effectLst/>
                <a:latin typeface="Times New Roman" panose="02020603050405020304" pitchFamily="18" charset="0"/>
                <a:ea typeface="Times New Roman" panose="02020603050405020304" pitchFamily="18" charset="0"/>
              </a:rPr>
              <a:t>а) Измива ли си ръцете преди хранене? –да- самостоятелно без подсещане, с подсещане, с помощ, не</a:t>
            </a:r>
          </a:p>
          <a:p>
            <a:pPr marL="457200" algn="just"/>
            <a:r>
              <a:rPr lang="bg-BG" sz="1000" dirty="0">
                <a:effectLst/>
                <a:latin typeface="Times New Roman" panose="02020603050405020304" pitchFamily="18" charset="0"/>
                <a:ea typeface="Times New Roman" panose="02020603050405020304" pitchFamily="18" charset="0"/>
              </a:rPr>
              <a:t>б)Измива ли си ръцете след игри? –да- самостоятелно без подсещане, с подсещане, с помощ, не</a:t>
            </a:r>
          </a:p>
          <a:p>
            <a:pPr marL="457200" algn="just"/>
            <a:r>
              <a:rPr lang="bg-BG" sz="1000" dirty="0">
                <a:effectLst/>
                <a:latin typeface="Times New Roman" panose="02020603050405020304" pitchFamily="18" charset="0"/>
                <a:ea typeface="Times New Roman" panose="02020603050405020304" pitchFamily="18" charset="0"/>
              </a:rPr>
              <a:t>в)Измива ли си лицето сутрин? –да- самостоятелно без подсещане, с подсещане, с помощ, не</a:t>
            </a:r>
          </a:p>
          <a:p>
            <a:pPr marL="457200" algn="just"/>
            <a:r>
              <a:rPr lang="bg-BG" sz="1000" dirty="0">
                <a:effectLst/>
                <a:latin typeface="Times New Roman" panose="02020603050405020304" pitchFamily="18" charset="0"/>
                <a:ea typeface="Times New Roman" panose="02020603050405020304" pitchFamily="18" charset="0"/>
              </a:rPr>
              <a:t>7. Особености на детския сън( подчертайте отговора)</a:t>
            </a:r>
          </a:p>
          <a:p>
            <a:pPr marL="457200" algn="just"/>
            <a:r>
              <a:rPr lang="bg-BG" sz="1000" dirty="0">
                <a:effectLst/>
                <a:latin typeface="Times New Roman" panose="02020603050405020304" pitchFamily="18" charset="0"/>
                <a:ea typeface="Times New Roman" panose="02020603050405020304" pitchFamily="18" charset="0"/>
              </a:rPr>
              <a:t>а) Имали режим на съня? заспива в точни часове? през деня –да, не, вечерта –да, не</a:t>
            </a:r>
          </a:p>
          <a:p>
            <a:pPr marL="457200" algn="just"/>
            <a:r>
              <a:rPr lang="bg-BG" sz="1000" dirty="0">
                <a:effectLst/>
                <a:latin typeface="Times New Roman" panose="02020603050405020304" pitchFamily="18" charset="0"/>
                <a:ea typeface="Times New Roman" panose="02020603050405020304" pitchFamily="18" charset="0"/>
              </a:rPr>
              <a:t>б)Колко часа е сънят на детето ?...... спи спокойно, стряска се рядко, стряска се често, спи неспокойно, събужда се с плач, спи в присъствие на възрастен</a:t>
            </a:r>
          </a:p>
          <a:p>
            <a:pPr marL="457200" algn="just"/>
            <a:r>
              <a:rPr lang="bg-BG" sz="1000" dirty="0">
                <a:effectLst/>
                <a:latin typeface="Times New Roman" panose="02020603050405020304" pitchFamily="18" charset="0"/>
                <a:ea typeface="Times New Roman" panose="02020603050405020304" pitchFamily="18" charset="0"/>
              </a:rPr>
              <a:t>в) Начин на заспиване: самостоятелно и спокойно, в присъствието на възрастен, с уговорки, с любима играчка</a:t>
            </a:r>
          </a:p>
          <a:p>
            <a:pPr marL="457200" algn="just"/>
            <a:r>
              <a:rPr lang="bg-BG" sz="1000" dirty="0">
                <a:effectLst/>
                <a:latin typeface="Times New Roman" panose="02020603050405020304" pitchFamily="18" charset="0"/>
                <a:ea typeface="Times New Roman" panose="02020603050405020304" pitchFamily="18" charset="0"/>
              </a:rPr>
              <a:t>г) Особености след събуждане: събужда се спокойно и остава в леглото, събужда се и веднага става от леглото</a:t>
            </a:r>
          </a:p>
          <a:p>
            <a:pPr marL="457200" algn="just"/>
            <a:r>
              <a:rPr lang="bg-BG" sz="1000" dirty="0">
                <a:effectLst/>
                <a:latin typeface="Times New Roman" panose="02020603050405020304" pitchFamily="18" charset="0"/>
                <a:ea typeface="Times New Roman" panose="02020603050405020304" pitchFamily="18" charset="0"/>
              </a:rPr>
              <a:t>8.Умения за ползване на тоалетна/гърне ( подчертайте отговора)</a:t>
            </a:r>
          </a:p>
          <a:p>
            <a:pPr marL="457200" algn="just"/>
            <a:r>
              <a:rPr lang="bg-BG" sz="1000" dirty="0">
                <a:effectLst/>
                <a:latin typeface="Times New Roman" panose="02020603050405020304" pitchFamily="18" charset="0"/>
                <a:ea typeface="Times New Roman" panose="02020603050405020304" pitchFamily="18" charset="0"/>
              </a:rPr>
              <a:t>а) детето съобщава само за своите естествени нужди: да, не</a:t>
            </a:r>
          </a:p>
          <a:p>
            <a:pPr marL="457200" algn="just"/>
            <a:r>
              <a:rPr lang="bg-BG" sz="1000" dirty="0">
                <a:effectLst/>
                <a:latin typeface="Times New Roman" panose="02020603050405020304" pitchFamily="18" charset="0"/>
                <a:ea typeface="Times New Roman" panose="02020603050405020304" pitchFamily="18" charset="0"/>
              </a:rPr>
              <a:t>б) детето ползва самостоятелно тоалетна: да, не</a:t>
            </a:r>
          </a:p>
          <a:p>
            <a:pPr marL="457200" algn="just"/>
            <a:r>
              <a:rPr lang="bg-BG" sz="1000" dirty="0">
                <a:effectLst/>
                <a:latin typeface="Times New Roman" panose="02020603050405020304" pitchFamily="18" charset="0"/>
                <a:ea typeface="Times New Roman" panose="02020603050405020304" pitchFamily="18" charset="0"/>
              </a:rPr>
              <a:t>в) детето ползва самостоятелно гърне: да, не</a:t>
            </a:r>
          </a:p>
          <a:p>
            <a:pPr marL="457200" algn="just"/>
            <a:r>
              <a:rPr lang="bg-BG" sz="1000" dirty="0">
                <a:effectLst/>
                <a:latin typeface="Times New Roman" panose="02020603050405020304" pitchFamily="18" charset="0"/>
                <a:ea typeface="Times New Roman" panose="02020603050405020304" pitchFamily="18" charset="0"/>
              </a:rPr>
              <a:t>9. Игри и занимания:</a:t>
            </a:r>
          </a:p>
          <a:p>
            <a:pPr marL="457200" algn="just"/>
            <a:r>
              <a:rPr lang="bg-BG" sz="1000" dirty="0">
                <a:effectLst/>
                <a:latin typeface="Times New Roman" panose="02020603050405020304" pitchFamily="18" charset="0"/>
                <a:ea typeface="Times New Roman" panose="02020603050405020304" pitchFamily="18" charset="0"/>
              </a:rPr>
              <a:t>а) любима играчка на детето………………………..</a:t>
            </a:r>
          </a:p>
          <a:p>
            <a:pPr marL="457200" algn="just"/>
            <a:r>
              <a:rPr lang="bg-BG" sz="1000" dirty="0">
                <a:effectLst/>
                <a:latin typeface="Times New Roman" panose="02020603050405020304" pitchFamily="18" charset="0"/>
                <a:ea typeface="Times New Roman" panose="02020603050405020304" pitchFamily="18" charset="0"/>
              </a:rPr>
              <a:t>б) любима игра и занимание  на детето……………………………..</a:t>
            </a:r>
          </a:p>
          <a:p>
            <a:pPr marL="457200" algn="just"/>
            <a:r>
              <a:rPr lang="bg-BG" sz="1000" dirty="0">
                <a:effectLst/>
                <a:latin typeface="Times New Roman" panose="02020603050405020304" pitchFamily="18" charset="0"/>
                <a:ea typeface="Times New Roman" panose="02020603050405020304" pitchFamily="18" charset="0"/>
              </a:rPr>
              <a:t>в) играе е ли с други деца? да, не</a:t>
            </a:r>
          </a:p>
          <a:p>
            <a:pPr marL="457200" algn="just"/>
            <a:r>
              <a:rPr lang="bg-BG" sz="1000" dirty="0">
                <a:effectLst/>
                <a:latin typeface="Times New Roman" panose="02020603050405020304" pitchFamily="18" charset="0"/>
                <a:ea typeface="Times New Roman" panose="02020603050405020304" pitchFamily="18" charset="0"/>
              </a:rPr>
              <a:t>г) дава ли своите играчки на други деца? да, не</a:t>
            </a:r>
          </a:p>
          <a:p>
            <a:pPr marL="457200" algn="just"/>
            <a:r>
              <a:rPr lang="bg-BG" sz="1000" dirty="0">
                <a:effectLst/>
                <a:latin typeface="Times New Roman" panose="02020603050405020304" pitchFamily="18" charset="0"/>
                <a:ea typeface="Times New Roman" panose="02020603050405020304" pitchFamily="18" charset="0"/>
              </a:rPr>
              <a:t>10.Взаимоотношения с родителите, възрастните и връстниците( подчертайте отговора)</a:t>
            </a:r>
          </a:p>
          <a:p>
            <a:pPr marL="457200" algn="just"/>
            <a:r>
              <a:rPr lang="bg-BG" sz="1000" dirty="0">
                <a:effectLst/>
                <a:latin typeface="Times New Roman" panose="02020603050405020304" pitchFamily="18" charset="0"/>
                <a:ea typeface="Times New Roman" panose="02020603050405020304" pitchFamily="18" charset="0"/>
              </a:rPr>
              <a:t>а) среща ли се с други възрастни, освен членовете на семейството ? не, да-всеки ден, веднъж седмично , веднъж месечно</a:t>
            </a:r>
          </a:p>
          <a:p>
            <a:pPr marL="457200" algn="just"/>
            <a:r>
              <a:rPr lang="bg-BG" sz="1000" dirty="0">
                <a:effectLst/>
                <a:latin typeface="Times New Roman" panose="02020603050405020304" pitchFamily="18" charset="0"/>
                <a:ea typeface="Times New Roman" panose="02020603050405020304" pitchFamily="18" charset="0"/>
              </a:rPr>
              <a:t>б) общува ли с деца? да, не При отговор, ,да” уточнете: да- в семейството, роднини, съседи, приятели, непознати</a:t>
            </a:r>
          </a:p>
          <a:p>
            <a:pPr marL="457200" algn="just"/>
            <a:r>
              <a:rPr lang="bg-BG" sz="1000" dirty="0">
                <a:effectLst/>
                <a:latin typeface="Times New Roman" panose="02020603050405020304" pitchFamily="18" charset="0"/>
                <a:ea typeface="Times New Roman" panose="02020603050405020304" pitchFamily="18" charset="0"/>
              </a:rPr>
              <a:t>в) при неудовлетворена реакция пищи: да, не</a:t>
            </a:r>
          </a:p>
          <a:p>
            <a:pPr marL="457200" algn="just"/>
            <a:r>
              <a:rPr lang="bg-BG" sz="1000" dirty="0">
                <a:effectLst/>
                <a:latin typeface="Times New Roman" panose="02020603050405020304" pitchFamily="18" charset="0"/>
                <a:ea typeface="Times New Roman" panose="02020603050405020304" pitchFamily="18" charset="0"/>
              </a:rPr>
              <a:t>г) хвърляне на премети: да, не</a:t>
            </a:r>
          </a:p>
          <a:p>
            <a:pPr marL="457200" algn="just"/>
            <a:r>
              <a:rPr lang="bg-BG" sz="1000" dirty="0">
                <a:effectLst/>
                <a:latin typeface="Times New Roman" panose="02020603050405020304" pitchFamily="18" charset="0"/>
                <a:ea typeface="Times New Roman" panose="02020603050405020304" pitchFamily="18" charset="0"/>
              </a:rPr>
              <a:t> д) утешителни навици: смучене на пръст, биберон, други………………………</a:t>
            </a:r>
          </a:p>
          <a:p>
            <a:pPr marL="457200" algn="just"/>
            <a:r>
              <a:rPr lang="bg-BG" sz="1000" dirty="0">
                <a:effectLst/>
                <a:latin typeface="Times New Roman" panose="02020603050405020304" pitchFamily="18" charset="0"/>
                <a:ea typeface="Times New Roman" panose="02020603050405020304" pitchFamily="18" charset="0"/>
              </a:rPr>
              <a:t>11.Друга информация…………………………………………………………</a:t>
            </a:r>
          </a:p>
          <a:p>
            <a:pPr marL="457200" algn="just"/>
            <a:r>
              <a:rPr lang="bg-BG" sz="1000" dirty="0">
                <a:effectLst/>
                <a:latin typeface="Times New Roman" panose="02020603050405020304" pitchFamily="18" charset="0"/>
                <a:ea typeface="Times New Roman" panose="02020603050405020304" pitchFamily="18" charset="0"/>
              </a:rPr>
              <a:t> Родител: ………………………………………………………………………….</a:t>
            </a:r>
          </a:p>
          <a:p>
            <a:pPr marL="457200" algn="just"/>
            <a:r>
              <a:rPr lang="bg-BG" sz="1000" dirty="0">
                <a:effectLst/>
                <a:latin typeface="Times New Roman" panose="02020603050405020304" pitchFamily="18" charset="0"/>
                <a:ea typeface="Times New Roman" panose="02020603050405020304" pitchFamily="18" charset="0"/>
              </a:rPr>
              <a:t>( име, фамилия, подпис)</a:t>
            </a:r>
          </a:p>
          <a:p>
            <a:pPr marL="457200" algn="just"/>
            <a:r>
              <a:rPr lang="bg-BG" sz="10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032534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a:extLst>
              <a:ext uri="{FF2B5EF4-FFF2-40B4-BE49-F238E27FC236}">
                <a16:creationId xmlns:a16="http://schemas.microsoft.com/office/drawing/2014/main" id="{3728DBA0-4064-463B-9128-A35796952147}"/>
              </a:ext>
            </a:extLst>
          </p:cNvPr>
          <p:cNvSpPr/>
          <p:nvPr/>
        </p:nvSpPr>
        <p:spPr>
          <a:xfrm>
            <a:off x="1519310" y="820510"/>
            <a:ext cx="6921305" cy="1846659"/>
          </a:xfrm>
          <a:prstGeom prst="rect">
            <a:avLst/>
          </a:prstGeom>
        </p:spPr>
        <p:txBody>
          <a:bodyPr wrap="square">
            <a:spAutoFit/>
          </a:bodyPr>
          <a:lstStyle/>
          <a:p>
            <a:pPr lvl="0"/>
            <a:r>
              <a:rPr lang="ru-RU" sz="2400" dirty="0">
                <a:solidFill>
                  <a:schemeClr val="accent2">
                    <a:lumMod val="75000"/>
                  </a:schemeClr>
                </a:solidFill>
                <a:latin typeface="Times New Roman" panose="02020603050405020304" pitchFamily="18" charset="0"/>
                <a:cs typeface="Times New Roman" panose="02020603050405020304" pitchFamily="18" charset="0"/>
              </a:rPr>
              <a:t>	</a:t>
            </a:r>
            <a:endParaRPr lang="ru-RU" sz="1400" dirty="0">
              <a:solidFill>
                <a:schemeClr val="accent2">
                  <a:lumMod val="75000"/>
                </a:schemeClr>
              </a:solidFill>
              <a:latin typeface="Times New Roman" panose="02020603050405020304" pitchFamily="18" charset="0"/>
              <a:cs typeface="Times New Roman" panose="02020603050405020304" pitchFamily="18" charset="0"/>
            </a:endParaRPr>
          </a:p>
          <a:p>
            <a:pPr algn="just"/>
            <a:r>
              <a:rPr lang="ru-RU" sz="1400" dirty="0">
                <a:solidFill>
                  <a:schemeClr val="accent2">
                    <a:lumMod val="75000"/>
                  </a:schemeClr>
                </a:solidFill>
                <a:latin typeface="Times New Roman" panose="02020603050405020304" pitchFamily="18" charset="0"/>
                <a:cs typeface="Times New Roman" panose="02020603050405020304" pitchFamily="18" charset="0"/>
              </a:rPr>
              <a:t>	</a:t>
            </a:r>
          </a:p>
          <a:p>
            <a:pPr algn="just"/>
            <a:endParaRPr lang="ru-RU" sz="2400" dirty="0">
              <a:solidFill>
                <a:schemeClr val="accent2">
                  <a:lumMod val="75000"/>
                </a:schemeClr>
              </a:solidFill>
              <a:latin typeface="Times New Roman" panose="02020603050405020304" pitchFamily="18" charset="0"/>
              <a:cs typeface="Times New Roman" panose="02020603050405020304" pitchFamily="18" charset="0"/>
            </a:endParaRPr>
          </a:p>
          <a:p>
            <a:pPr algn="just"/>
            <a:endParaRPr lang="ru-RU" sz="2400" dirty="0">
              <a:solidFill>
                <a:schemeClr val="accent2">
                  <a:lumMod val="75000"/>
                </a:schemeClr>
              </a:solidFill>
              <a:latin typeface="Times New Roman" panose="02020603050405020304" pitchFamily="18" charset="0"/>
              <a:cs typeface="Times New Roman" panose="02020603050405020304" pitchFamily="18" charset="0"/>
            </a:endParaRPr>
          </a:p>
          <a:p>
            <a:pPr algn="just"/>
            <a:endParaRPr lang="bg-BG" sz="2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Текстово поле 2">
            <a:extLst>
              <a:ext uri="{FF2B5EF4-FFF2-40B4-BE49-F238E27FC236}">
                <a16:creationId xmlns:a16="http://schemas.microsoft.com/office/drawing/2014/main" id="{D3503E9F-2188-628B-1C6B-B3D7F3BFF83A}"/>
              </a:ext>
            </a:extLst>
          </p:cNvPr>
          <p:cNvSpPr txBox="1"/>
          <p:nvPr/>
        </p:nvSpPr>
        <p:spPr>
          <a:xfrm>
            <a:off x="886968" y="100584"/>
            <a:ext cx="8165592" cy="6740307"/>
          </a:xfrm>
          <a:prstGeom prst="rect">
            <a:avLst/>
          </a:prstGeom>
          <a:noFill/>
        </p:spPr>
        <p:txBody>
          <a:bodyPr wrap="square" rtlCol="0">
            <a:spAutoFit/>
          </a:bodyPr>
          <a:lstStyle/>
          <a:p>
            <a:pPr algn="ctr"/>
            <a:r>
              <a:rPr lang="ru-RU" sz="1600" b="1" dirty="0">
                <a:solidFill>
                  <a:schemeClr val="accent2">
                    <a:lumMod val="75000"/>
                  </a:schemeClr>
                </a:solidFill>
                <a:latin typeface="Times New Roman" panose="02020603050405020304" pitchFamily="18" charset="0"/>
                <a:cs typeface="Times New Roman" panose="02020603050405020304" pitchFamily="18" charset="0"/>
              </a:rPr>
              <a:t>ДОБРИ  ПРАКТИКИ В ДГ </a:t>
            </a:r>
            <a:r>
              <a:rPr lang="en-US" sz="1600" b="1" dirty="0">
                <a:solidFill>
                  <a:schemeClr val="accent2">
                    <a:lumMod val="75000"/>
                  </a:schemeClr>
                </a:solidFill>
                <a:latin typeface="Times New Roman" panose="02020603050405020304" pitchFamily="18" charset="0"/>
                <a:cs typeface="Times New Roman" panose="02020603050405020304" pitchFamily="18" charset="0"/>
              </a:rPr>
              <a:t>,,</a:t>
            </a:r>
            <a:r>
              <a:rPr lang="ru-RU" sz="1600" b="1" dirty="0">
                <a:solidFill>
                  <a:schemeClr val="accent2">
                    <a:lumMod val="75000"/>
                  </a:schemeClr>
                </a:solidFill>
                <a:latin typeface="Times New Roman" panose="02020603050405020304" pitchFamily="18" charset="0"/>
                <a:cs typeface="Times New Roman" panose="02020603050405020304" pitchFamily="18" charset="0"/>
              </a:rPr>
              <a:t>ЕДЕЛВАЙС’’ </a:t>
            </a:r>
            <a:r>
              <a:rPr lang="bg-BG" sz="1600" b="1" dirty="0">
                <a:solidFill>
                  <a:schemeClr val="accent2">
                    <a:lumMod val="75000"/>
                  </a:schemeClr>
                </a:solidFill>
                <a:latin typeface="Times New Roman" panose="02020603050405020304" pitchFamily="18" charset="0"/>
                <a:cs typeface="Times New Roman" panose="02020603050405020304" pitchFamily="18" charset="0"/>
              </a:rPr>
              <a:t>:</a:t>
            </a:r>
          </a:p>
          <a:p>
            <a:pPr algn="just"/>
            <a:r>
              <a:rPr lang="bg-BG" sz="1600" dirty="0">
                <a:latin typeface="Times New Roman" panose="02020603050405020304" pitchFamily="18" charset="0"/>
                <a:cs typeface="Times New Roman" panose="02020603050405020304" pitchFamily="18" charset="0"/>
              </a:rPr>
              <a:t>      В ДГ „Еделвайс“ се прилага Индивидуален план за адаптация на децата (Приложение 1). Учителите и медицинските сестри в яслата провеждат индивидуални срещи с родителите  и ги  информират за адаптационния период на детето. От изключително важно значение за нормалната адаптация към новите условия и среда е предварителната подготовка на детето, че ще ходи на детска градина. Родителите се запознават с дневния режим на групата и се препоръчва да го следват у дома. Също, родителят предварително може да заведе детето да разгледа детската градина или да се разходят около нея.</a:t>
            </a:r>
            <a:r>
              <a:rPr lang="ru-RU" sz="1600" dirty="0">
                <a:solidFill>
                  <a:schemeClr val="accent2">
                    <a:lumMod val="75000"/>
                  </a:schemeClr>
                </a:solidFill>
                <a:latin typeface="Times New Roman" panose="02020603050405020304" pitchFamily="18" charset="0"/>
                <a:cs typeface="Times New Roman" panose="02020603050405020304" pitchFamily="18" charset="0"/>
              </a:rPr>
              <a:t> </a:t>
            </a:r>
            <a:r>
              <a:rPr lang="bg-BG" sz="1600" dirty="0">
                <a:latin typeface="Times New Roman" panose="02020603050405020304" pitchFamily="18" charset="0"/>
                <a:cs typeface="Times New Roman" panose="02020603050405020304" pitchFamily="18" charset="0"/>
              </a:rPr>
              <a:t>Трябва да му се обясни след кое събитие от деня родителите ще го вземат. </a:t>
            </a:r>
          </a:p>
          <a:p>
            <a:pPr algn="just"/>
            <a:r>
              <a:rPr lang="bg-BG" sz="1600" dirty="0">
                <a:latin typeface="Times New Roman" panose="02020603050405020304" pitchFamily="18" charset="0"/>
                <a:cs typeface="Times New Roman" panose="02020603050405020304" pitchFamily="18" charset="0"/>
              </a:rPr>
              <a:t>      В началото на постъпването в детска градина повече от децата плачат, всяка сутрин някои от тях разиграват една и съща сцена – вкопчват се в майка си и баща си и не ги пускат да си тръгнат. При други деца нежеланието може да бъде изразено чрез неясни оплаквания или чрез повтарящи се неразположения. За това може да се използва и любимата играчка, с която детето говори и се чувства сигурно. Така по един или друг начин те изразяват негодуванието си, но това са нормални временни реакции, които отминават бързо. На родителите се обяснява, че не бива да се притесняват, за да не се пренася това върху детето. Спокойният родител води до себе си спокойно дете. Родителите трябва да работят в сътрудничество с детската градина по посока на по-бързата му адаптация. Необходимо е вкъщи да се подкрепят същите правила, каквито очакват детето в детската градина, а именно – да се подреждат играчките след игра, да се храни на масата по същото време, а не пред телевизора, да се поддържа ред, да спи следобед. Важен е примерът на възрастните в семейството. </a:t>
            </a:r>
          </a:p>
          <a:p>
            <a:pPr algn="just"/>
            <a:r>
              <a:rPr lang="bg-BG" sz="1600" dirty="0">
                <a:latin typeface="Times New Roman" panose="02020603050405020304" pitchFamily="18" charset="0"/>
                <a:cs typeface="Times New Roman" panose="02020603050405020304" pitchFamily="18" charset="0"/>
              </a:rPr>
              <a:t>    Родителите трябва да запознаят учителите с навиците на детето, възможни негови реакции и поведение. За тази цел в детска градина ,,Еделвайс“ родителите попълват ,,Информационна карта за детето“ (Приложение 2). Адаптацията се смята за  приключила тогава, когато детето може да бъде лесно успокоено от учителите и мед. сестри след раздяла и играе в добро настроение.</a:t>
            </a:r>
          </a:p>
        </p:txBody>
      </p:sp>
    </p:spTree>
    <p:extLst>
      <p:ext uri="{BB962C8B-B14F-4D97-AF65-F5344CB8AC3E}">
        <p14:creationId xmlns:p14="http://schemas.microsoft.com/office/powerpoint/2010/main" val="116700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a:extLst>
              <a:ext uri="{FF2B5EF4-FFF2-40B4-BE49-F238E27FC236}">
                <a16:creationId xmlns:a16="http://schemas.microsoft.com/office/drawing/2014/main" id="{6F881FC0-F44A-475C-B98E-A3F85C7B62D6}"/>
              </a:ext>
            </a:extLst>
          </p:cNvPr>
          <p:cNvSpPr/>
          <p:nvPr/>
        </p:nvSpPr>
        <p:spPr>
          <a:xfrm>
            <a:off x="1271720" y="215499"/>
            <a:ext cx="7287064" cy="4508927"/>
          </a:xfrm>
          <a:prstGeom prst="rect">
            <a:avLst/>
          </a:prstGeom>
        </p:spPr>
        <p:txBody>
          <a:bodyPr wrap="square">
            <a:spAutoFit/>
          </a:bodyPr>
          <a:lstStyle/>
          <a:p>
            <a:pPr algn="just"/>
            <a:r>
              <a:rPr lang="bg-BG" sz="1200" dirty="0"/>
              <a:t/>
            </a:r>
            <a:br>
              <a:rPr lang="bg-BG" sz="1200" dirty="0"/>
            </a:br>
            <a:r>
              <a:rPr lang="bg-BG" sz="1200" dirty="0"/>
              <a:t>     </a:t>
            </a:r>
            <a:r>
              <a:rPr lang="bg-BG" sz="1600" dirty="0">
                <a:latin typeface="Times New Roman" panose="02020603050405020304" pitchFamily="18" charset="0"/>
                <a:cs typeface="Times New Roman" panose="02020603050405020304" pitchFamily="18" charset="0"/>
              </a:rPr>
              <a:t>В ДГ „Еделвайс“ е изработен </a:t>
            </a:r>
            <a:r>
              <a:rPr lang="bg-BG" sz="1600" b="1" dirty="0">
                <a:latin typeface="Times New Roman" panose="02020603050405020304" pitchFamily="18" charset="0"/>
                <a:cs typeface="Times New Roman" panose="02020603050405020304" pitchFamily="18" charset="0"/>
              </a:rPr>
              <a:t>Н</a:t>
            </a:r>
            <a:r>
              <a:rPr lang="ru-RU" sz="1600" b="1" dirty="0">
                <a:latin typeface="Times New Roman" panose="02020603050405020304" pitchFamily="18" charset="0"/>
                <a:cs typeface="Times New Roman" panose="02020603050405020304" pitchFamily="18" charset="0"/>
              </a:rPr>
              <a:t>аръчник за </a:t>
            </a:r>
            <a:r>
              <a:rPr lang="ru-RU" sz="1600" b="1" dirty="0" err="1">
                <a:latin typeface="Times New Roman" panose="02020603050405020304" pitchFamily="18" charset="0"/>
                <a:cs typeface="Times New Roman" panose="02020603050405020304" pitchFamily="18" charset="0"/>
              </a:rPr>
              <a:t>родителите</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под </a:t>
            </a:r>
            <a:r>
              <a:rPr lang="ru-RU" sz="1600" dirty="0" err="1">
                <a:latin typeface="Times New Roman" panose="02020603050405020304" pitchFamily="18" charset="0"/>
                <a:cs typeface="Times New Roman" panose="02020603050405020304" pitchFamily="18" charset="0"/>
              </a:rPr>
              <a:t>надслов</a:t>
            </a:r>
            <a:r>
              <a:rPr lang="ru-RU" sz="1600" dirty="0">
                <a:latin typeface="Times New Roman" panose="02020603050405020304" pitchFamily="18" charset="0"/>
                <a:cs typeface="Times New Roman" panose="02020603050405020304" pitchFamily="18" charset="0"/>
              </a:rPr>
              <a:t> ,,Добре дошли в детската градина’’, с който се </a:t>
            </a:r>
            <a:r>
              <a:rPr lang="ru-RU" sz="1600" dirty="0" err="1">
                <a:latin typeface="Times New Roman" panose="02020603050405020304" pitchFamily="18" charset="0"/>
                <a:cs typeface="Times New Roman" panose="02020603050405020304" pitchFamily="18" charset="0"/>
              </a:rPr>
              <a:t>запознават</a:t>
            </a:r>
            <a:r>
              <a:rPr lang="ru-RU" sz="1600" dirty="0">
                <a:latin typeface="Times New Roman" panose="02020603050405020304" pitchFamily="18" charset="0"/>
                <a:cs typeface="Times New Roman" panose="02020603050405020304" pitchFamily="18" charset="0"/>
              </a:rPr>
              <a:t> родителите на </a:t>
            </a:r>
            <a:r>
              <a:rPr lang="ru-RU" sz="1600" dirty="0" err="1">
                <a:latin typeface="Times New Roman" panose="02020603050405020304" pitchFamily="18" charset="0"/>
                <a:cs typeface="Times New Roman" panose="02020603050405020304" pitchFamily="18" charset="0"/>
              </a:rPr>
              <a:t>децата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които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постъпят</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детската</a:t>
            </a:r>
            <a:r>
              <a:rPr lang="ru-RU" sz="1600" dirty="0">
                <a:latin typeface="Times New Roman" panose="02020603050405020304" pitchFamily="18" charset="0"/>
                <a:cs typeface="Times New Roman" panose="02020603050405020304" pitchFamily="18" charset="0"/>
              </a:rPr>
              <a:t> градина. Чрез него те се </a:t>
            </a:r>
            <a:r>
              <a:rPr lang="ru-RU" sz="1600" dirty="0" err="1">
                <a:latin typeface="Times New Roman" panose="02020603050405020304" pitchFamily="18" charset="0"/>
                <a:cs typeface="Times New Roman" panose="02020603050405020304" pitchFamily="18" charset="0"/>
              </a:rPr>
              <a:t>информират</a:t>
            </a:r>
            <a:r>
              <a:rPr lang="ru-RU" sz="1600" dirty="0">
                <a:latin typeface="Times New Roman" panose="02020603050405020304" pitchFamily="18" charset="0"/>
                <a:cs typeface="Times New Roman" panose="02020603050405020304" pitchFamily="18" charset="0"/>
              </a:rPr>
              <a:t> за подготовката на детето за детска градина, необходимите неща за  детето- препоръчва се  заедно с детето родителите да изберат най-хубавата раничка в магазина, как да си  организират времето сутрин покрай ходенето на детска градина. В </a:t>
            </a:r>
            <a:r>
              <a:rPr lang="ru-RU" sz="1600" dirty="0" err="1">
                <a:latin typeface="Times New Roman" panose="02020603050405020304" pitchFamily="18" charset="0"/>
                <a:cs typeface="Times New Roman" panose="02020603050405020304" pitchFamily="18" charset="0"/>
              </a:rPr>
              <a:t>този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наръчник</a:t>
            </a:r>
            <a:r>
              <a:rPr lang="ru-RU" sz="1600" dirty="0">
                <a:latin typeface="Times New Roman" panose="02020603050405020304" pitchFamily="18" charset="0"/>
                <a:cs typeface="Times New Roman" panose="02020603050405020304" pitchFamily="18" charset="0"/>
              </a:rPr>
              <a:t> са описани  съвети към родителите, относно дейността на детската градина. Запознават се  с  персонала и дневния режим в съответната група.</a:t>
            </a:r>
            <a:endParaRPr lang="bg-BG" sz="1600" dirty="0">
              <a:latin typeface="Times New Roman" panose="02020603050405020304" pitchFamily="18" charset="0"/>
              <a:cs typeface="Times New Roman" panose="02020603050405020304" pitchFamily="18" charset="0"/>
            </a:endParaRPr>
          </a:p>
          <a:p>
            <a:endParaRPr lang="bg-BG" sz="1100" dirty="0">
              <a:latin typeface="Times New Roman" panose="02020603050405020304" pitchFamily="18" charset="0"/>
              <a:cs typeface="Times New Roman" panose="02020603050405020304" pitchFamily="18" charset="0"/>
            </a:endParaRPr>
          </a:p>
          <a:p>
            <a:endParaRPr lang="ru-RU" sz="1200" dirty="0">
              <a:solidFill>
                <a:schemeClr val="accent2">
                  <a:lumMod val="75000"/>
                </a:schemeClr>
              </a:solidFill>
              <a:latin typeface="Times New Roman" panose="02020603050405020304" pitchFamily="18" charset="0"/>
              <a:cs typeface="Times New Roman" panose="02020603050405020304" pitchFamily="18" charset="0"/>
            </a:endParaRPr>
          </a:p>
          <a:p>
            <a:endParaRPr lang="ru-RU" sz="1200" dirty="0">
              <a:solidFill>
                <a:schemeClr val="accent2">
                  <a:lumMod val="75000"/>
                </a:schemeClr>
              </a:solidFill>
              <a:latin typeface="Times New Roman" panose="02020603050405020304" pitchFamily="18" charset="0"/>
              <a:cs typeface="Times New Roman" panose="02020603050405020304" pitchFamily="18" charset="0"/>
            </a:endParaRPr>
          </a:p>
          <a:p>
            <a:endParaRPr lang="ru-RU" sz="1200" dirty="0">
              <a:solidFill>
                <a:schemeClr val="accent2">
                  <a:lumMod val="75000"/>
                </a:schemeClr>
              </a:solidFill>
              <a:latin typeface="Times New Roman" panose="02020603050405020304" pitchFamily="18" charset="0"/>
              <a:cs typeface="Times New Roman" panose="02020603050405020304" pitchFamily="18" charset="0"/>
            </a:endParaRPr>
          </a:p>
          <a:p>
            <a:endParaRPr lang="ru-RU" sz="1200" dirty="0">
              <a:solidFill>
                <a:schemeClr val="accent2">
                  <a:lumMod val="75000"/>
                </a:schemeClr>
              </a:solidFill>
              <a:latin typeface="Times New Roman" panose="02020603050405020304" pitchFamily="18" charset="0"/>
              <a:cs typeface="Times New Roman" panose="02020603050405020304" pitchFamily="18" charset="0"/>
            </a:endParaRPr>
          </a:p>
          <a:p>
            <a:endParaRPr lang="ru-RU"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bg-BG"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bg-BG"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ru-RU" sz="2200" dirty="0">
              <a:latin typeface="Times New Roman" panose="02020603050405020304" pitchFamily="18" charset="0"/>
              <a:cs typeface="Times New Roman" panose="02020603050405020304" pitchFamily="18" charset="0"/>
            </a:endParaRPr>
          </a:p>
        </p:txBody>
      </p:sp>
      <p:pic>
        <p:nvPicPr>
          <p:cNvPr id="4" name="Картина 3">
            <a:extLst>
              <a:ext uri="{FF2B5EF4-FFF2-40B4-BE49-F238E27FC236}">
                <a16:creationId xmlns:a16="http://schemas.microsoft.com/office/drawing/2014/main" id="{59CBEA93-C670-DA75-7681-C1DFD4D3695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50292" y="3743732"/>
            <a:ext cx="2615184" cy="1961388"/>
          </a:xfrm>
          <a:prstGeom prst="rect">
            <a:avLst/>
          </a:prstGeom>
          <a:effectLst>
            <a:softEdge rad="127000"/>
          </a:effectLst>
        </p:spPr>
      </p:pic>
      <p:pic>
        <p:nvPicPr>
          <p:cNvPr id="6" name="Картина 5">
            <a:extLst>
              <a:ext uri="{FF2B5EF4-FFF2-40B4-BE49-F238E27FC236}">
                <a16:creationId xmlns:a16="http://schemas.microsoft.com/office/drawing/2014/main" id="{50992F89-7F93-71A7-70FD-FAEFBA55907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2237994" y="3006090"/>
            <a:ext cx="2615184" cy="1961388"/>
          </a:xfrm>
          <a:prstGeom prst="rect">
            <a:avLst/>
          </a:prstGeom>
          <a:effectLst>
            <a:softEdge rad="127000"/>
          </a:effectLst>
        </p:spPr>
      </p:pic>
      <p:pic>
        <p:nvPicPr>
          <p:cNvPr id="8" name="Картина 7">
            <a:extLst>
              <a:ext uri="{FF2B5EF4-FFF2-40B4-BE49-F238E27FC236}">
                <a16:creationId xmlns:a16="http://schemas.microsoft.com/office/drawing/2014/main" id="{08A94C86-7247-7C18-14D4-43689E6332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38758" y="3416834"/>
            <a:ext cx="1961388" cy="2615184"/>
          </a:xfrm>
          <a:prstGeom prst="rect">
            <a:avLst/>
          </a:prstGeom>
          <a:effectLst>
            <a:softEdge rad="127000"/>
          </a:effectLst>
        </p:spPr>
      </p:pic>
      <p:pic>
        <p:nvPicPr>
          <p:cNvPr id="10" name="Картина 9">
            <a:extLst>
              <a:ext uri="{FF2B5EF4-FFF2-40B4-BE49-F238E27FC236}">
                <a16:creationId xmlns:a16="http://schemas.microsoft.com/office/drawing/2014/main" id="{71C37E16-A214-A1F0-62E4-3A2F7F39CAB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6671425" y="2996944"/>
            <a:ext cx="2542033" cy="1906525"/>
          </a:xfrm>
          <a:prstGeom prst="rect">
            <a:avLst/>
          </a:prstGeom>
          <a:effectLst>
            <a:softEdge rad="127000"/>
          </a:effectLst>
        </p:spPr>
      </p:pic>
    </p:spTree>
    <p:extLst>
      <p:ext uri="{BB962C8B-B14F-4D97-AF65-F5344CB8AC3E}">
        <p14:creationId xmlns:p14="http://schemas.microsoft.com/office/powerpoint/2010/main" val="543495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a:extLst>
              <a:ext uri="{FF2B5EF4-FFF2-40B4-BE49-F238E27FC236}">
                <a16:creationId xmlns:a16="http://schemas.microsoft.com/office/drawing/2014/main" id="{3741EEB9-77A6-483B-B84C-A852BA6EB3C6}"/>
              </a:ext>
            </a:extLst>
          </p:cNvPr>
          <p:cNvSpPr/>
          <p:nvPr/>
        </p:nvSpPr>
        <p:spPr>
          <a:xfrm>
            <a:off x="1289304" y="129359"/>
            <a:ext cx="7470647" cy="2970044"/>
          </a:xfrm>
          <a:prstGeom prst="rect">
            <a:avLst/>
          </a:prstGeom>
        </p:spPr>
        <p:txBody>
          <a:bodyPr wrap="square">
            <a:spAutoFit/>
          </a:bodyPr>
          <a:lstStyle/>
          <a:p>
            <a:pPr algn="just"/>
            <a:r>
              <a:rPr lang="ru-RU" sz="14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 </a:t>
            </a:r>
            <a:r>
              <a:rPr lang="ru-RU" sz="1600" dirty="0" err="1">
                <a:latin typeface="Times New Roman" panose="02020603050405020304" pitchFamily="18" charset="0"/>
                <a:cs typeface="Times New Roman" panose="02020603050405020304" pitchFamily="18" charset="0"/>
              </a:rPr>
              <a:t>родителите</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децата</a:t>
            </a:r>
            <a:r>
              <a:rPr lang="ru-RU" sz="1600" dirty="0">
                <a:latin typeface="Times New Roman" panose="02020603050405020304" pitchFamily="18" charset="0"/>
                <a:cs typeface="Times New Roman" panose="02020603050405020304" pitchFamily="18" charset="0"/>
              </a:rPr>
              <a:t> от </a:t>
            </a:r>
            <a:r>
              <a:rPr lang="ru-RU" sz="1600" dirty="0" err="1">
                <a:latin typeface="Times New Roman" panose="02020603050405020304" pitchFamily="18" charset="0"/>
                <a:cs typeface="Times New Roman" panose="02020603050405020304" pitchFamily="18" charset="0"/>
              </a:rPr>
              <a:t>първа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възрастова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група</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детската</a:t>
            </a:r>
            <a:r>
              <a:rPr lang="ru-RU" sz="1600" dirty="0">
                <a:latin typeface="Times New Roman" panose="02020603050405020304" pitchFamily="18" charset="0"/>
                <a:cs typeface="Times New Roman" panose="02020603050405020304" pitchFamily="18" charset="0"/>
              </a:rPr>
              <a:t> градина се </a:t>
            </a:r>
            <a:r>
              <a:rPr lang="ru-RU" sz="1600" dirty="0" err="1">
                <a:latin typeface="Times New Roman" panose="02020603050405020304" pitchFamily="18" charset="0"/>
                <a:cs typeface="Times New Roman" panose="02020603050405020304" pitchFamily="18" charset="0"/>
              </a:rPr>
              <a:t>провеждат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срещи</a:t>
            </a:r>
            <a:r>
              <a:rPr lang="ru-RU" sz="1600" dirty="0">
                <a:latin typeface="Times New Roman" panose="02020603050405020304" pitchFamily="18" charset="0"/>
                <a:cs typeface="Times New Roman" panose="02020603050405020304" pitchFamily="18" charset="0"/>
              </a:rPr>
              <a:t> с психолог на тема </a:t>
            </a:r>
            <a:r>
              <a:rPr lang="en-US"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Адаптирането</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децата</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детската</a:t>
            </a:r>
            <a:r>
              <a:rPr lang="ru-RU" sz="1600" dirty="0">
                <a:latin typeface="Times New Roman" panose="02020603050405020304" pitchFamily="18" charset="0"/>
                <a:cs typeface="Times New Roman" panose="02020603050405020304" pitchFamily="18" charset="0"/>
              </a:rPr>
              <a:t> градина’’, на </a:t>
            </a:r>
            <a:r>
              <a:rPr lang="ru-RU" sz="1600" dirty="0" err="1">
                <a:latin typeface="Times New Roman" panose="02020603050405020304" pitchFamily="18" charset="0"/>
                <a:cs typeface="Times New Roman" panose="02020603050405020304" pitchFamily="18" charset="0"/>
              </a:rPr>
              <a:t>които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психологът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обяснява</a:t>
            </a:r>
            <a:r>
              <a:rPr lang="ru-RU" sz="1600" dirty="0">
                <a:latin typeface="Times New Roman" panose="02020603050405020304" pitchFamily="18" charset="0"/>
                <a:cs typeface="Times New Roman" panose="02020603050405020304" pitchFamily="18" charset="0"/>
              </a:rPr>
              <a:t> подробно </a:t>
            </a:r>
            <a:r>
              <a:rPr lang="ru-RU" sz="1600" dirty="0" err="1">
                <a:latin typeface="Times New Roman" panose="02020603050405020304" pitchFamily="18" charset="0"/>
                <a:cs typeface="Times New Roman" panose="02020603050405020304" pitchFamily="18" charset="0"/>
              </a:rPr>
              <a:t>процеса</a:t>
            </a:r>
            <a:r>
              <a:rPr lang="ru-RU" sz="1600" dirty="0">
                <a:latin typeface="Times New Roman" panose="02020603050405020304" pitchFamily="18" charset="0"/>
                <a:cs typeface="Times New Roman" panose="02020603050405020304" pitchFamily="18" charset="0"/>
              </a:rPr>
              <a:t> на адаптация в </a:t>
            </a:r>
            <a:r>
              <a:rPr lang="ru-RU" sz="1600" dirty="0" err="1">
                <a:latin typeface="Times New Roman" panose="02020603050405020304" pitchFamily="18" charset="0"/>
                <a:cs typeface="Times New Roman" panose="02020603050405020304" pitchFamily="18" charset="0"/>
              </a:rPr>
              <a:t>детската</a:t>
            </a:r>
            <a:r>
              <a:rPr lang="ru-RU" sz="1600" dirty="0">
                <a:latin typeface="Times New Roman" panose="02020603050405020304" pitchFamily="18" charset="0"/>
                <a:cs typeface="Times New Roman" panose="02020603050405020304" pitchFamily="18" charset="0"/>
              </a:rPr>
              <a:t> градина.</a:t>
            </a:r>
            <a:r>
              <a:rPr lang="bg-BG" sz="1600" dirty="0">
                <a:latin typeface="Times New Roman" panose="02020603050405020304" pitchFamily="18" charset="0"/>
                <a:cs typeface="Times New Roman" panose="02020603050405020304" pitchFamily="18" charset="0"/>
              </a:rPr>
              <a:t> Новите обстоятелства изискват време за адаптация на детето към новите условия. По мнение на психолозите, при  малките деца периодът на адаптация продължава от два до три месеца. </a:t>
            </a:r>
          </a:p>
          <a:p>
            <a:pPr algn="just"/>
            <a:r>
              <a:rPr lang="bg-BG" sz="1600" dirty="0">
                <a:latin typeface="Times New Roman" panose="02020603050405020304" pitchFamily="18" charset="0"/>
                <a:cs typeface="Times New Roman" panose="02020603050405020304" pitchFamily="18" charset="0"/>
              </a:rPr>
              <a:t>    „НЕ ИСКАМ!” - Детето плаче и капризничи всеки път, когато стане време за детска градина. Това (колкото и да е странно) е „най-благоприятният” вариант- той му дава възможност да говори открито за това, което не му харесва, но така е устроен светът – мама и татко работят, а децата ходят в детска градина или на училище</a:t>
            </a:r>
            <a:r>
              <a:rPr lang="bg-BG" sz="1600" dirty="0" smtClean="0">
                <a:latin typeface="Times New Roman" panose="02020603050405020304" pitchFamily="18" charset="0"/>
                <a:cs typeface="Times New Roman" panose="02020603050405020304" pitchFamily="18" charset="0"/>
              </a:rPr>
              <a:t>.</a:t>
            </a:r>
            <a:endParaRPr lang="bg-BG" sz="1600" dirty="0">
              <a:latin typeface="Times New Roman" panose="02020603050405020304" pitchFamily="18" charset="0"/>
              <a:cs typeface="Times New Roman" panose="02020603050405020304" pitchFamily="18" charset="0"/>
            </a:endParaRPr>
          </a:p>
          <a:p>
            <a:endParaRPr lang="bg-BG" sz="1100" dirty="0">
              <a:latin typeface="Times New Roman" panose="02020603050405020304" pitchFamily="18" charset="0"/>
              <a:cs typeface="Times New Roman" panose="02020603050405020304" pitchFamily="18" charset="0"/>
            </a:endParaRPr>
          </a:p>
        </p:txBody>
      </p:sp>
      <p:pic>
        <p:nvPicPr>
          <p:cNvPr id="3" name="Картина 2">
            <a:extLst>
              <a:ext uri="{FF2B5EF4-FFF2-40B4-BE49-F238E27FC236}">
                <a16:creationId xmlns:a16="http://schemas.microsoft.com/office/drawing/2014/main" id="{82029B10-3442-E440-8EE5-CA007954A2A6}"/>
              </a:ext>
            </a:extLst>
          </p:cNvPr>
          <p:cNvPicPr>
            <a:picLocks noChangeAspect="1"/>
          </p:cNvPicPr>
          <p:nvPr/>
        </p:nvPicPr>
        <p:blipFill>
          <a:blip r:embed="rId2" cstate="print"/>
          <a:stretch>
            <a:fillRect/>
          </a:stretch>
        </p:blipFill>
        <p:spPr>
          <a:xfrm>
            <a:off x="2035407" y="2923750"/>
            <a:ext cx="5073186" cy="3804891"/>
          </a:xfrm>
          <a:prstGeom prst="rect">
            <a:avLst/>
          </a:prstGeom>
          <a:ln>
            <a:noFill/>
          </a:ln>
          <a:effectLst>
            <a:softEdge rad="112500"/>
          </a:effectLst>
        </p:spPr>
      </p:pic>
    </p:spTree>
    <p:extLst>
      <p:ext uri="{BB962C8B-B14F-4D97-AF65-F5344CB8AC3E}">
        <p14:creationId xmlns:p14="http://schemas.microsoft.com/office/powerpoint/2010/main" val="361924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 поле 2">
            <a:extLst>
              <a:ext uri="{FF2B5EF4-FFF2-40B4-BE49-F238E27FC236}">
                <a16:creationId xmlns:a16="http://schemas.microsoft.com/office/drawing/2014/main" id="{61D929C6-AFAE-425B-5B02-40EFA5401274}"/>
              </a:ext>
            </a:extLst>
          </p:cNvPr>
          <p:cNvSpPr txBox="1"/>
          <p:nvPr/>
        </p:nvSpPr>
        <p:spPr>
          <a:xfrm>
            <a:off x="978408" y="335845"/>
            <a:ext cx="7909560" cy="6186309"/>
          </a:xfrm>
          <a:prstGeom prst="rect">
            <a:avLst/>
          </a:prstGeom>
          <a:noFill/>
        </p:spPr>
        <p:txBody>
          <a:bodyPr wrap="square" rtlCol="0">
            <a:spAutoFit/>
          </a:bodyPr>
          <a:lstStyle/>
          <a:p>
            <a:pPr algn="just"/>
            <a:r>
              <a:rPr lang="bg-BG" sz="1800" dirty="0">
                <a:latin typeface="Times New Roman" panose="02020603050405020304" pitchFamily="18" charset="0"/>
                <a:cs typeface="Times New Roman" panose="02020603050405020304" pitchFamily="18" charset="0"/>
              </a:rPr>
              <a:t>     Психологът дава информация на родителите за ,,честите болести” в детската градина - детето започва да се разболява буквално от първия ден на посещение на градината: „една седмица на градина – една седмица (а понякога и две) у дома”. Много родители се оплакват от детската градина – от недоглеждане, приемане на болни деца, инфекции… Считайки, че проблемът е в конкретната детска градина, те преместват детето във втора, трета, но ситуацията не се променя радикално. Защо? Просто затова, че е виновна не самата детска градина, а самата ситуация на преход на детето към самостоятелно пребиваване някъде без родители. Много родители забелязват, че няколко месеца след като детето е тръгнало в градина, то боледува все по-рядко и постепенно става активно, разговорливо и по-голямо (като начин на мислене). Ако „болезнената” адаптация не премине в рамките на половин година, е необходимо да се посъветват с детски психолог.</a:t>
            </a:r>
          </a:p>
          <a:p>
            <a:pPr algn="just"/>
            <a:r>
              <a:rPr lang="bg-BG" sz="1800" dirty="0">
                <a:latin typeface="Times New Roman" panose="02020603050405020304" pitchFamily="18" charset="0"/>
                <a:cs typeface="Times New Roman" panose="02020603050405020304" pitchFamily="18" charset="0"/>
              </a:rPr>
              <a:t>      Много може да се разкаже за срещата на детето с майката след раздялата. Действително и родителите и педагозите, и психолозите са забелязали отдавна, че детето вече е напълно адаптирано към градината, новите приятели и порядки, когато виждайки, че  пристига майката, притичва към нея, поздравява я, след това се връща да си </a:t>
            </a:r>
            <a:r>
              <a:rPr lang="bg-BG" sz="1800" dirty="0" smtClean="0">
                <a:latin typeface="Times New Roman" panose="02020603050405020304" pitchFamily="18" charset="0"/>
                <a:cs typeface="Times New Roman" panose="02020603050405020304" pitchFamily="18" charset="0"/>
              </a:rPr>
              <a:t>вземе </a:t>
            </a:r>
            <a:r>
              <a:rPr lang="bg-BG" sz="1800" dirty="0">
                <a:latin typeface="Times New Roman" panose="02020603050405020304" pitchFamily="18" charset="0"/>
                <a:cs typeface="Times New Roman" panose="02020603050405020304" pitchFamily="18" charset="0"/>
              </a:rPr>
              <a:t>довиждане с всички, или да сложат на място играчките, обличат се и т.н.  Неправилната адаптация формира негативно отношение към детската градина, което се изразява в нежелание за посещение, плач всяка сутрин, ,,неясни” оплаквания или повтарящи се неразположения.</a:t>
            </a:r>
            <a:endParaRPr lang="bg-BG" dirty="0"/>
          </a:p>
        </p:txBody>
      </p:sp>
    </p:spTree>
    <p:extLst>
      <p:ext uri="{BB962C8B-B14F-4D97-AF65-F5344CB8AC3E}">
        <p14:creationId xmlns:p14="http://schemas.microsoft.com/office/powerpoint/2010/main" val="26079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160" y="1447368"/>
            <a:ext cx="6940296" cy="3963264"/>
          </a:xfrm>
          <a:prstGeom prst="rect">
            <a:avLst/>
          </a:prstGeom>
        </p:spPr>
        <p:txBody>
          <a:bodyPr wrap="square">
            <a:spAutoFit/>
          </a:bodyPr>
          <a:lstStyle/>
          <a:p>
            <a:pPr lvl="0" algn="just">
              <a:lnSpc>
                <a:spcPct val="115000"/>
              </a:lnSpc>
              <a:spcAft>
                <a:spcPts val="1000"/>
              </a:spcAft>
            </a:pPr>
            <a:r>
              <a:rPr lang="bg-BG" dirty="0">
                <a:latin typeface="Times New Roman" panose="02020603050405020304" pitchFamily="18" charset="0"/>
                <a:ea typeface="Times New Roman" panose="02020603050405020304" pitchFamily="18" charset="0"/>
                <a:cs typeface="Times New Roman" panose="02020603050405020304" pitchFamily="18" charset="0"/>
              </a:rPr>
              <a:t>   </a:t>
            </a:r>
            <a:r>
              <a:rPr lang="bg-BG" sz="2000" dirty="0">
                <a:latin typeface="Times New Roman" panose="02020603050405020304" pitchFamily="18" charset="0"/>
                <a:ea typeface="Times New Roman" panose="02020603050405020304" pitchFamily="18" charset="0"/>
                <a:cs typeface="Times New Roman" panose="02020603050405020304" pitchFamily="18" charset="0"/>
              </a:rPr>
              <a:t>Адаптирането е процес, който затруднява още повече децата със СОП. Първият контакт на децата със СОП често предизвиква тревожност, а понякога води и до агресивно поведение. Те се противопоставят на новите условия, като проявяват атипично за тях поведение. Ходят на детска градина, но не участват в живота на връстниците си. Средата е нова за децата със СОП и когато попаднат в нея те са поставени в силно стресова ситуация, защото желанията им влизат в разрез с необходимостта, която налага детската градина. Усещането за тревожност може да предизвика дезадаптационен ефект.</a:t>
            </a:r>
            <a:endParaRPr lang="bg-BG"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85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976" y="1074509"/>
            <a:ext cx="7571232" cy="4708981"/>
          </a:xfrm>
          <a:prstGeom prst="rect">
            <a:avLst/>
          </a:prstGeom>
        </p:spPr>
        <p:txBody>
          <a:bodyPr wrap="square">
            <a:spAutoFit/>
          </a:bodyPr>
          <a:lstStyle/>
          <a:p>
            <a:pPr lvl="0" algn="just"/>
            <a:r>
              <a:rPr lang="bg-BG" dirty="0">
                <a:latin typeface="Times New Roman" panose="02020603050405020304" pitchFamily="18" charset="0"/>
                <a:ea typeface="Times New Roman" panose="02020603050405020304" pitchFamily="18" charset="0"/>
              </a:rPr>
              <a:t>    </a:t>
            </a:r>
            <a:r>
              <a:rPr lang="bg-BG" sz="2000" dirty="0">
                <a:latin typeface="Times New Roman" panose="02020603050405020304" pitchFamily="18" charset="0"/>
                <a:ea typeface="Times New Roman" panose="02020603050405020304" pitchFamily="18" charset="0"/>
              </a:rPr>
              <a:t>И двамата- и родителят и учителят, е нужно да изградят уважение и доверие един към друг. Това е пътят към успешната интеграция на детето в обществото. Безспорно родителите желаят най- доброто за своите деца. Когато виждат позитивно отношение от страна на учителя, те са склонни да му се доверят. Често родителите се оказват неподготвени. Изведнъж се сблъскват с проблеми, тревоги и ситуации, за които не са подозирали. Възникват недоразумения между тях и персонала, а гледната точка на детето остава неразбрана. </a:t>
            </a:r>
          </a:p>
          <a:p>
            <a:pPr lvl="0" algn="just"/>
            <a:r>
              <a:rPr lang="bg-BG" sz="2000" dirty="0">
                <a:latin typeface="Times New Roman" panose="02020603050405020304" pitchFamily="18" charset="0"/>
                <a:ea typeface="Times New Roman" panose="02020603050405020304" pitchFamily="18" charset="0"/>
              </a:rPr>
              <a:t>   Децата са различни. При постъпването на детето учителите или медицинските сестри трябва да съберат от родителите достатъчно обективна информация за индивидуалните особености на развитие на детето. Нормалното преминаване на адаптационния период е възможно само при координирана работа на учители, помощник-възпитатели и родители.</a:t>
            </a:r>
          </a:p>
        </p:txBody>
      </p:sp>
    </p:spTree>
    <p:extLst>
      <p:ext uri="{BB962C8B-B14F-4D97-AF65-F5344CB8AC3E}">
        <p14:creationId xmlns:p14="http://schemas.microsoft.com/office/powerpoint/2010/main" val="3775702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672316"/>
            <a:ext cx="8887968" cy="5909310"/>
          </a:xfrm>
          <a:prstGeom prst="rect">
            <a:avLst/>
          </a:prstGeom>
        </p:spPr>
        <p:txBody>
          <a:bodyPr wrap="square">
            <a:spAutoFit/>
          </a:bodyPr>
          <a:lstStyle/>
          <a:p>
            <a:pPr algn="just"/>
            <a:r>
              <a:rPr lang="bg-BG" dirty="0">
                <a:latin typeface="Times New Roman" panose="02020603050405020304" pitchFamily="18" charset="0"/>
                <a:ea typeface="Times New Roman" panose="02020603050405020304" pitchFamily="18" charset="0"/>
              </a:rPr>
              <a:t>                 Днес, повече от всякога, да бъдеш възрастен означава да разбираш, че си модел за децата. Налице са нови поколения родители, израснали в конкурентна среда, натоварени с негативите на прехода. Участието на родителите в съвместни инициативи е от изключителна важност за усвояването на по- добри социални умения и по- добро поведение от техните деца. Ключов фактор в това  взаимодействие е общуването.Това може да се постигне с адекватни методи за партниране- договаряне за участие в живота на детето в детската градина. Развитието на съвременните деца протича динамично, в противоречива действителност и заобиколено от богато стимулираща среда. Зад всяко детско поведение стои модел на възрастен. Тук се появява проблемът в работата с родителите, трудното общуване- недостатъчно и неефективно. Физическата и психическата дистанцираност поражда дискомфорт, който ограничава желанието за опознаване- учител- родител. Назряла е необходимостта от разчупване на шаблоните и въвеждане на иновационни подходи в общуването между детската градина и родителската общност, да се приобщи семейството и да изпитват желание за съвместни дейности. </a:t>
            </a:r>
          </a:p>
          <a:p>
            <a:pPr lvl="0" algn="just"/>
            <a:r>
              <a:rPr lang="bg-BG" b="1" dirty="0">
                <a:latin typeface="Times New Roman" panose="02020603050405020304" pitchFamily="18" charset="0"/>
                <a:ea typeface="Times New Roman" panose="02020603050405020304" pitchFamily="18" charset="0"/>
              </a:rPr>
              <a:t>       Доверието и сближаването се постига посредством комуникация и интеракция:</a:t>
            </a:r>
          </a:p>
          <a:p>
            <a:pPr marL="342900" lvl="0" indent="-342900" algn="just">
              <a:buFont typeface="Times New Roman" panose="02020603050405020304" pitchFamily="18" charset="0"/>
              <a:buChar char="-"/>
            </a:pPr>
            <a:r>
              <a:rPr lang="bg-BG" dirty="0">
                <a:latin typeface="Times New Roman" panose="02020603050405020304" pitchFamily="18" charset="0"/>
                <a:ea typeface="Times New Roman" panose="02020603050405020304" pitchFamily="18" charset="0"/>
              </a:rPr>
              <a:t>Комуникацията между родител и учител трябва да е честа и конструктивна. Формите са  срещи с родителите, разговори, рубрики за информиране и др.  </a:t>
            </a:r>
          </a:p>
          <a:p>
            <a:pPr marL="342900" lvl="0" indent="-342900" algn="just">
              <a:buFont typeface="Times New Roman" panose="02020603050405020304" pitchFamily="18" charset="0"/>
              <a:buChar char="-"/>
            </a:pPr>
            <a:r>
              <a:rPr lang="bg-BG" dirty="0">
                <a:latin typeface="Times New Roman" panose="02020603050405020304" pitchFamily="18" charset="0"/>
                <a:ea typeface="Times New Roman" panose="02020603050405020304" pitchFamily="18" charset="0"/>
              </a:rPr>
              <a:t>Интеракцията между родители и учители се извършва посредством съвместни инициативи- тържества, открити педагогически ситуации, творчески работилници, в които родителят не е пасивен зрител, а съпричастен участник.</a:t>
            </a:r>
          </a:p>
        </p:txBody>
      </p:sp>
    </p:spTree>
    <p:extLst>
      <p:ext uri="{BB962C8B-B14F-4D97-AF65-F5344CB8AC3E}">
        <p14:creationId xmlns:p14="http://schemas.microsoft.com/office/powerpoint/2010/main" val="1698279822"/>
      </p:ext>
    </p:extLst>
  </p:cSld>
  <p:clrMapOvr>
    <a:masterClrMapping/>
  </p:clrMapOvr>
</p:sld>
</file>

<file path=ppt/theme/theme1.xml><?xml version="1.0" encoding="utf-8"?>
<a:theme xmlns:a="http://schemas.openxmlformats.org/drawingml/2006/main" name="Загатване">
  <a:themeElements>
    <a:clrScheme name="Топло синьо">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Загатване">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Загатване">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1194</TotalTime>
  <Words>2626</Words>
  <Application>Microsoft Office PowerPoint</Application>
  <PresentationFormat>On-screen Show (4:3)</PresentationFormat>
  <Paragraphs>143</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 Unicode MS</vt:lpstr>
      <vt:lpstr>Arial</vt:lpstr>
      <vt:lpstr>Calibri</vt:lpstr>
      <vt:lpstr>Century Gothic</vt:lpstr>
      <vt:lpstr>Times New Roman</vt:lpstr>
      <vt:lpstr>Wingdings</vt:lpstr>
      <vt:lpstr>Wingdings 3</vt:lpstr>
      <vt:lpstr>Загатване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Gabi</dc:creator>
  <cp:lastModifiedBy>user</cp:lastModifiedBy>
  <cp:revision>108</cp:revision>
  <cp:lastPrinted>2023-01-30T13:14:54Z</cp:lastPrinted>
  <dcterms:created xsi:type="dcterms:W3CDTF">2023-01-15T15:53:16Z</dcterms:created>
  <dcterms:modified xsi:type="dcterms:W3CDTF">2023-02-01T06:12:57Z</dcterms:modified>
</cp:coreProperties>
</file>