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70" r:id="rId5"/>
    <p:sldId id="271" r:id="rId6"/>
    <p:sldId id="257" r:id="rId7"/>
    <p:sldId id="262" r:id="rId8"/>
    <p:sldId id="266" r:id="rId9"/>
    <p:sldId id="272" r:id="rId10"/>
    <p:sldId id="274" r:id="rId11"/>
    <p:sldId id="264" r:id="rId12"/>
    <p:sldId id="269" r:id="rId13"/>
    <p:sldId id="273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3457" autoAdjust="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299735-5A8F-4CBE-A6E1-3250FC1F7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F5544FAB-EF0F-4379-A66D-9A1E78DCC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04C8073-DF53-430F-9A99-4E3BA08A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34345FA-BA45-4022-A527-A8FFA621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69A775E-C0FF-4959-BE69-047EC565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301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E073D16-550E-4AB6-88A4-AB6928C9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A35FED65-7038-4818-B78F-1ADE68C5E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8942067-E79D-48FD-9158-8A66A17E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849DB43-E034-4C00-AE14-95C91DB1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BEE0D36-2928-4112-BCD2-82FD8257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768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3EBC6EA1-68E1-4C76-BB37-2260A8065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0794A10-E378-4895-9985-4DBAA41CA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8134040-9841-4735-AE32-8D314E69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8A36CE7-320E-48E6-BD08-3199C62D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1401078-F0E9-43FA-B474-B5BC2D89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02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F3E9F8C-4B1A-44B9-A37E-EA6F8C3A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C8468AD-2BA3-46DC-A9CF-8EE286B8D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05492B9-A9D2-43B8-9DCB-D8C0DDE1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37C5D36-ADB1-41C3-89BB-9A343436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FAE8480-B3E9-4B16-951C-8C798C72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086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5ABFE53-60FD-488A-85BD-754800EE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1CFD803-3907-4E6E-A453-6999845B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6C3CDDE-EA89-40A4-A51E-7FFBAAF5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4815ACF-8545-4117-88F1-18165E10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9ED1F8A-8391-4FE3-A015-AA3A39EE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52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B460B7-0828-4899-BB55-C8012EFF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5A4E627-6AD9-476E-A99F-F03B37C02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B523153-C00D-4E9D-8426-DC02B1DEC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613EC3A-B33C-4E08-B8A2-6AB6D05C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9FD9FFFE-DBC6-49D1-87FC-DDA27B78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CC4596E-9741-459E-8971-36358AF0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458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E706A4-7A04-46D2-AA2B-01E8F63D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354414-11F3-49AE-A5E7-1DF887693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B99C0C17-4B8C-4B05-AE51-2A6869CE3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9B8ADF14-146A-4AE2-8137-05C7B0976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9EF89F0-7CAC-4DD2-BA71-BD5132F15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FA0E9703-12B1-45E5-A39B-1881BFEE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DDD1313-47BC-45E9-89D9-018CB91C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80C47C2F-885A-4361-9659-9F9D2D99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473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1D20511-8953-4B42-BADD-344B3D96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669D74A6-511E-4BA9-8913-7768AE0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92437CB9-C876-451E-8842-6FE549F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C229ABDD-BD0D-431A-8001-25A49E1D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6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67019F53-3150-41B1-90C9-5B96E717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D97D275B-605F-44FE-AE5F-C09AA28C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35AD8D79-DD94-4EF1-83FE-C2956590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80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197B4AC-6356-43F2-8559-A1AF904B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A64BF3A-82A8-4740-B34E-9292595B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A7F9B5B-74D6-49CC-B5C8-D69D5393A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486C413-5B81-45E1-BE49-D391045A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FECF780F-2251-4110-B217-50506CE0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49A2E5A-07CB-4E1F-94DC-F95744B8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237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B72A28A-6BBE-4717-8C36-EA938603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66F976F0-8023-4844-B308-D76D1DEDA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C46EA02-496B-4FE8-8946-41CA461EF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C982059-089B-4F42-B178-7EB72038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ACD94773-6933-4C80-A8FB-C4BCFAF5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766A8AC-41A8-4AEB-9F84-A5CF7CDF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497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ACDEEE0D-B5A4-4B83-ADEF-B2EF9B0F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9AE8C24-3D58-4A88-9855-F175B566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FB3C3A3-FDB4-4E67-BDF0-2C85F55B8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A4DA-A149-47FD-82D9-F999ABFE4698}" type="datetimeFigureOut">
              <a:rPr lang="bg-BG" smtClean="0"/>
              <a:t>19.9.2022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AEF6AF8-0612-4DA9-864A-B659FE8B4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493161A-E7A2-4F5E-8A6D-9DCBC8DF9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1F0-E3F8-4F57-AE43-D2FFBE2EAC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37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C1C6A2-4272-43E4-B4FD-4B09F0526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5E0B8F8-9F31-452A-8218-B6241E781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BDC7288-1BE0-4796-8FD8-32B54AC7E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802"/>
            <a:ext cx="13030377" cy="7329587"/>
          </a:xfrm>
          <a:prstGeom prst="rect">
            <a:avLst/>
          </a:prstGeom>
        </p:spPr>
      </p:pic>
      <p:pic>
        <p:nvPicPr>
          <p:cNvPr id="1030" name="Picture 6" descr="dg151 – dg151">
            <a:extLst>
              <a:ext uri="{FF2B5EF4-FFF2-40B4-BE49-F238E27FC236}">
                <a16:creationId xmlns:a16="http://schemas.microsoft.com/office/drawing/2014/main" id="{7381C113-C54E-4E34-82A6-2C8BADFD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881" y="4887535"/>
            <a:ext cx="268749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E8DE502D-A229-43A3-A04D-EC3D6614BE14}"/>
              </a:ext>
            </a:extLst>
          </p:cNvPr>
          <p:cNvSpPr txBox="1"/>
          <p:nvPr/>
        </p:nvSpPr>
        <p:spPr>
          <a:xfrm>
            <a:off x="6060440" y="314452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3600" dirty="0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F6C8B6B-19DA-4381-AAD0-5F98A6D13FEA}"/>
              </a:ext>
            </a:extLst>
          </p:cNvPr>
          <p:cNvSpPr txBox="1"/>
          <p:nvPr/>
        </p:nvSpPr>
        <p:spPr>
          <a:xfrm>
            <a:off x="6360160" y="34642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28CE9BCA-88CB-4044-99BC-79B528D4D7D3}"/>
              </a:ext>
            </a:extLst>
          </p:cNvPr>
          <p:cNvSpPr/>
          <p:nvPr/>
        </p:nvSpPr>
        <p:spPr>
          <a:xfrm>
            <a:off x="1910080" y="1600201"/>
            <a:ext cx="85750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ПОРТФОЛИО</a:t>
            </a:r>
          </a:p>
          <a:p>
            <a:pPr algn="ctr"/>
            <a:r>
              <a:rPr lang="bg-BG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 ГРУПА „ЗАЙЧЕ“</a:t>
            </a:r>
          </a:p>
          <a:p>
            <a:pPr algn="ctr"/>
            <a:endParaRPr lang="bg-BG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bg-BG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2021/2022 учебна година</a:t>
            </a:r>
          </a:p>
          <a:p>
            <a:pPr algn="ctr"/>
            <a:r>
              <a:rPr lang="bg-BG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ДГ „Еделвайс“ гр. Кюстендил</a:t>
            </a:r>
          </a:p>
          <a:p>
            <a:pPr algn="ctr"/>
            <a:endParaRPr lang="bg-BG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C54A8B36-2701-4C9A-B854-FBA462E6A29D}"/>
              </a:ext>
            </a:extLst>
          </p:cNvPr>
          <p:cNvSpPr txBox="1"/>
          <p:nvPr/>
        </p:nvSpPr>
        <p:spPr>
          <a:xfrm>
            <a:off x="426720" y="1598920"/>
            <a:ext cx="94005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ул. "Г. </a:t>
            </a:r>
            <a:r>
              <a:rPr lang="ru-RU" dirty="0" err="1"/>
              <a:t>Бенковски</a:t>
            </a:r>
            <a:r>
              <a:rPr lang="ru-RU" dirty="0"/>
              <a:t>" 10</a:t>
            </a:r>
          </a:p>
          <a:p>
            <a:r>
              <a:rPr lang="ru-RU" dirty="0" err="1"/>
              <a:t>Кюстендил</a:t>
            </a:r>
            <a:endParaRPr lang="ru-RU" dirty="0"/>
          </a:p>
          <a:p>
            <a:r>
              <a:rPr lang="ru-RU" dirty="0" err="1"/>
              <a:t>Кюстендил</a:t>
            </a:r>
            <a:endParaRPr lang="ru-RU" dirty="0"/>
          </a:p>
          <a:p>
            <a:r>
              <a:rPr lang="ru-RU" dirty="0"/>
              <a:t>2500</a:t>
            </a:r>
          </a:p>
          <a:p>
            <a:r>
              <a:rPr lang="ru-RU" dirty="0" err="1"/>
              <a:t>България</a:t>
            </a:r>
            <a:endParaRPr lang="ru-RU" dirty="0"/>
          </a:p>
          <a:p>
            <a:r>
              <a:rPr lang="ru-RU" dirty="0"/>
              <a:t>Телефон: </a:t>
            </a:r>
          </a:p>
          <a:p>
            <a:r>
              <a:rPr lang="ru-RU" dirty="0"/>
              <a:t>+359.78.552071</a:t>
            </a:r>
          </a:p>
          <a:p>
            <a:r>
              <a:rPr lang="ru-RU" dirty="0"/>
              <a:t>Факс: </a:t>
            </a:r>
          </a:p>
          <a:p>
            <a:r>
              <a:rPr lang="ru-RU" dirty="0"/>
              <a:t>+359.78.552071</a:t>
            </a:r>
          </a:p>
          <a:p>
            <a:r>
              <a:rPr lang="ru-RU" dirty="0"/>
              <a:t>Мобилен: </a:t>
            </a:r>
          </a:p>
          <a:p>
            <a:r>
              <a:rPr lang="ru-RU" dirty="0"/>
              <a:t>-359.882.885315</a:t>
            </a:r>
          </a:p>
          <a:p>
            <a:r>
              <a:rPr lang="ru-RU" dirty="0"/>
              <a:t>http://www.dg-edelvais.com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136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B4F0688-519A-445B-ADCA-CFF04E5F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30A57338-6129-4BEE-A43B-B85DAFA3B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"/>
            <a:ext cx="12192000" cy="6746240"/>
          </a:xfr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DCCF428-A5F8-4861-A4E4-E066372DE1D3}"/>
              </a:ext>
            </a:extLst>
          </p:cNvPr>
          <p:cNvSpPr txBox="1"/>
          <p:nvPr/>
        </p:nvSpPr>
        <p:spPr>
          <a:xfrm>
            <a:off x="3454400" y="111760"/>
            <a:ext cx="5811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0000"/>
                </a:solidFill>
              </a:rPr>
              <a:t>                     </a:t>
            </a:r>
            <a:r>
              <a:rPr lang="bg-BG" sz="2400" b="1" dirty="0">
                <a:solidFill>
                  <a:srgbClr val="C00000"/>
                </a:solidFill>
              </a:rPr>
              <a:t>ПРАВИЛА В ГРУПА „ЗАЙЧЕ“</a:t>
            </a:r>
          </a:p>
        </p:txBody>
      </p:sp>
    </p:spTree>
    <p:extLst>
      <p:ext uri="{BB962C8B-B14F-4D97-AF65-F5344CB8AC3E}">
        <p14:creationId xmlns:p14="http://schemas.microsoft.com/office/powerpoint/2010/main" val="272147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A5C1FE-D275-4110-97E9-7F76675F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93E6406B-1F7B-41FF-A8C3-5DF88989B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57D4E4E9-98B3-4F18-B3B2-2D295C9D4A5E}"/>
              </a:ext>
            </a:extLst>
          </p:cNvPr>
          <p:cNvSpPr txBox="1"/>
          <p:nvPr/>
        </p:nvSpPr>
        <p:spPr>
          <a:xfrm>
            <a:off x="1737360" y="1972230"/>
            <a:ext cx="893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FF0000"/>
                </a:solidFill>
              </a:rPr>
              <a:t>ПОНЕДЕЛНИК: </a:t>
            </a:r>
            <a:r>
              <a:rPr lang="bg-BG" dirty="0"/>
              <a:t>Сутрин-Математика и Музика; след обяд-Физическа култура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A4B5E731-DFC4-4A63-85A5-150C79A5AEE0}"/>
              </a:ext>
            </a:extLst>
          </p:cNvPr>
          <p:cNvSpPr txBox="1"/>
          <p:nvPr/>
        </p:nvSpPr>
        <p:spPr>
          <a:xfrm flipH="1">
            <a:off x="1726666" y="2433896"/>
            <a:ext cx="884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ВТОРНИК: </a:t>
            </a:r>
            <a:r>
              <a:rPr lang="bg-BG" dirty="0"/>
              <a:t>Сутрин-Околен свят и Физическа култура; след обяд-Изобразително изкуство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EB9FB68E-DAEB-4B7F-B94D-7CEAB3AEB320}"/>
              </a:ext>
            </a:extLst>
          </p:cNvPr>
          <p:cNvSpPr txBox="1"/>
          <p:nvPr/>
        </p:nvSpPr>
        <p:spPr>
          <a:xfrm>
            <a:off x="1726666" y="2836129"/>
            <a:ext cx="89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СРЯДА: </a:t>
            </a:r>
            <a:r>
              <a:rPr lang="bg-BG" dirty="0"/>
              <a:t>Сутрин-Конструиране</a:t>
            </a:r>
            <a:r>
              <a:rPr lang="bg-BG" sz="1600" dirty="0"/>
              <a:t> и технологии и Музика; след обяд- Български език и литература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AAABF3E4-95E6-43F6-A20C-E3A99076A7AE}"/>
              </a:ext>
            </a:extLst>
          </p:cNvPr>
          <p:cNvSpPr txBox="1"/>
          <p:nvPr/>
        </p:nvSpPr>
        <p:spPr>
          <a:xfrm>
            <a:off x="1726666" y="3238362"/>
            <a:ext cx="828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ЧЕТВЪРТЪК: </a:t>
            </a:r>
            <a:r>
              <a:rPr lang="bg-BG" dirty="0"/>
              <a:t>Сутрин БЕЛ и Физическа култура; след обяд-Математика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F2407718-0F17-4539-B3B5-87F6AE1C8949}"/>
              </a:ext>
            </a:extLst>
          </p:cNvPr>
          <p:cNvSpPr txBox="1"/>
          <p:nvPr/>
        </p:nvSpPr>
        <p:spPr>
          <a:xfrm>
            <a:off x="1726666" y="3652540"/>
            <a:ext cx="894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>
                <a:solidFill>
                  <a:srgbClr val="FF0000"/>
                </a:solidFill>
              </a:rPr>
              <a:t>ПЕТЪК:</a:t>
            </a:r>
            <a:r>
              <a:rPr lang="bg-BG" dirty="0" err="1"/>
              <a:t>Сутрин-Околен</a:t>
            </a:r>
            <a:r>
              <a:rPr lang="bg-BG" dirty="0"/>
              <a:t> сват и Изобразително изкуство; </a:t>
            </a:r>
            <a:r>
              <a:rPr lang="bg-BG" dirty="0" err="1"/>
              <a:t>следобяд</a:t>
            </a:r>
            <a:r>
              <a:rPr lang="bg-BG" dirty="0"/>
              <a:t>- Конструиране и технологии</a:t>
            </a:r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ED2FE863-563C-4259-B146-C760FE90C425}"/>
              </a:ext>
            </a:extLst>
          </p:cNvPr>
          <p:cNvSpPr/>
          <p:nvPr/>
        </p:nvSpPr>
        <p:spPr>
          <a:xfrm>
            <a:off x="2103120" y="1510566"/>
            <a:ext cx="80964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bg-BG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педагогическите ситуации за </a:t>
            </a:r>
            <a:r>
              <a:rPr lang="bg-BG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трета</a:t>
            </a:r>
            <a:r>
              <a:rPr lang="bg-BG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възрастова група</a:t>
            </a: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5006294C-A9AF-45F8-85A3-41E383B172B7}"/>
              </a:ext>
            </a:extLst>
          </p:cNvPr>
          <p:cNvSpPr/>
          <p:nvPr/>
        </p:nvSpPr>
        <p:spPr>
          <a:xfrm>
            <a:off x="1737360" y="751840"/>
            <a:ext cx="8462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СЕДМИЧНА ПРОГРАМА</a:t>
            </a:r>
            <a:endParaRPr lang="bg-BG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13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FA5C1FE-D275-4110-97E9-7F76675F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93E6406B-1F7B-41FF-A8C3-5DF88989B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57D4E4E9-98B3-4F18-B3B2-2D295C9D4A5E}"/>
              </a:ext>
            </a:extLst>
          </p:cNvPr>
          <p:cNvSpPr txBox="1"/>
          <p:nvPr/>
        </p:nvSpPr>
        <p:spPr>
          <a:xfrm>
            <a:off x="1737360" y="1972230"/>
            <a:ext cx="893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ПОНЕДЕЛНИК: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Сутрин-Математика; след обяд-Физическа култура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A4B5E731-DFC4-4A63-85A5-150C79A5AEE0}"/>
              </a:ext>
            </a:extLst>
          </p:cNvPr>
          <p:cNvSpPr txBox="1"/>
          <p:nvPr/>
        </p:nvSpPr>
        <p:spPr>
          <a:xfrm flipH="1">
            <a:off x="1726666" y="2433896"/>
            <a:ext cx="884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ВТОРНИК: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Сутрин-Околен свят и Физическа култура; след обяд-Изобразително изкуство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EB9FB68E-DAEB-4B7F-B94D-7CEAB3AEB320}"/>
              </a:ext>
            </a:extLst>
          </p:cNvPr>
          <p:cNvSpPr txBox="1"/>
          <p:nvPr/>
        </p:nvSpPr>
        <p:spPr>
          <a:xfrm>
            <a:off x="1726666" y="2836129"/>
            <a:ext cx="89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СРЯДА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Сутрин-Конструиране и технологии; след обяд- Български език и литература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AAABF3E4-95E6-43F6-A20C-E3A99076A7AE}"/>
              </a:ext>
            </a:extLst>
          </p:cNvPr>
          <p:cNvSpPr txBox="1"/>
          <p:nvPr/>
        </p:nvSpPr>
        <p:spPr>
          <a:xfrm>
            <a:off x="1726666" y="3238362"/>
            <a:ext cx="828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ЧЕТВЪРТЪК: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Сутрин БЕЛ и Музика; след обяд-Физическа култура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F2407718-0F17-4539-B3B5-87F6AE1C8949}"/>
              </a:ext>
            </a:extLst>
          </p:cNvPr>
          <p:cNvSpPr txBox="1"/>
          <p:nvPr/>
        </p:nvSpPr>
        <p:spPr>
          <a:xfrm>
            <a:off x="1726666" y="3652540"/>
            <a:ext cx="89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ПЕТЪК: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Сутрин-Околен сват и Музика; след обяд-Изобразително изкуство</a:t>
            </a:r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ED2FE863-563C-4259-B146-C760FE90C425}"/>
              </a:ext>
            </a:extLst>
          </p:cNvPr>
          <p:cNvSpPr/>
          <p:nvPr/>
        </p:nvSpPr>
        <p:spPr>
          <a:xfrm>
            <a:off x="2103120" y="1510566"/>
            <a:ext cx="80964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педагогическите ситуации за </a:t>
            </a:r>
            <a:r>
              <a:rPr kumimoji="0" lang="bg-BG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втора</a:t>
            </a:r>
            <a:r>
              <a:rPr kumimoji="0" lang="bg-BG" sz="2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възрастова група</a:t>
            </a: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5006294C-A9AF-45F8-85A3-41E383B172B7}"/>
              </a:ext>
            </a:extLst>
          </p:cNvPr>
          <p:cNvSpPr/>
          <p:nvPr/>
        </p:nvSpPr>
        <p:spPr>
          <a:xfrm>
            <a:off x="1818640" y="751840"/>
            <a:ext cx="8380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СЕДМИЧНА ПРОГРАМА</a:t>
            </a:r>
          </a:p>
        </p:txBody>
      </p:sp>
    </p:spTree>
    <p:extLst>
      <p:ext uri="{BB962C8B-B14F-4D97-AF65-F5344CB8AC3E}">
        <p14:creationId xmlns:p14="http://schemas.microsoft.com/office/powerpoint/2010/main" val="72198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C050F2A-9DF6-4387-8B8C-0FFA2C0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B3C8082E-6705-44ED-A2A3-F3930CA88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BE46690B-A977-4430-87CC-110C2FA04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863600"/>
            <a:ext cx="5323840" cy="3291841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E69E4EBD-D876-4AA7-B276-F4D8E8884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964" y="1213168"/>
            <a:ext cx="2688569" cy="2377646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C02A886B-653E-408B-895F-63ABF6087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47" y="1051354"/>
            <a:ext cx="2688569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D8BE848-F942-4116-B801-3B6BC050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0B9709F7-D4E6-4170-9EBC-C59D5F71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826228C-7521-4E61-ABDE-C194327B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3729355"/>
            <a:ext cx="3810000" cy="276352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FE39B1E-51DB-467F-9899-0AF65746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3729355"/>
            <a:ext cx="4145280" cy="27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16A5463-74ED-46CD-9E1B-0131D6FC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164080"/>
            <a:ext cx="3434080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2EEE5B86-5AB5-464F-9599-F49B5F41D4BA}"/>
              </a:ext>
            </a:extLst>
          </p:cNvPr>
          <p:cNvSpPr/>
          <p:nvPr/>
        </p:nvSpPr>
        <p:spPr>
          <a:xfrm>
            <a:off x="0" y="1429407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Така започна нашата приказка</a:t>
            </a:r>
          </a:p>
          <a:p>
            <a:pPr algn="ctr"/>
            <a:r>
              <a:rPr lang="bg-BG" sz="3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bg-BG" sz="32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15.09.2021 г. за малките зайчета и приказното им царство в детска градина „Еделвайс“</a:t>
            </a:r>
          </a:p>
        </p:txBody>
      </p:sp>
      <p:pic>
        <p:nvPicPr>
          <p:cNvPr id="12" name="Picture 6" descr="dg151 – dg151">
            <a:extLst>
              <a:ext uri="{FF2B5EF4-FFF2-40B4-BE49-F238E27FC236}">
                <a16:creationId xmlns:a16="http://schemas.microsoft.com/office/drawing/2014/main" id="{A9900CA9-1250-41C7-8C46-DADC6C2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92" y="4338320"/>
            <a:ext cx="268749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6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FE74AC5-8DF6-4781-958D-7783F44F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AADDA75D-CA87-4BD0-85C5-E35330466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6E6CAB31-265B-45BB-8826-DC3719902BFC}"/>
              </a:ext>
            </a:extLst>
          </p:cNvPr>
          <p:cNvSpPr/>
          <p:nvPr/>
        </p:nvSpPr>
        <p:spPr>
          <a:xfrm>
            <a:off x="2225041" y="1239520"/>
            <a:ext cx="7176868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5400" b="0" i="0" u="none" strike="noStrike" kern="1200" cap="none" spc="0" normalizeH="0" baseline="0" noProof="0" dirty="0">
                <a:ln w="0"/>
                <a:solidFill>
                  <a:srgbClr val="70AD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Добре дошли при нас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Здравейте мили деца и родители на група „Зайче“!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Започва новата 2021/2022 г. за нашите възпитаници.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bg-BG" sz="2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Нашата цел е </a:t>
            </a:r>
            <a:r>
              <a:rPr kumimoji="0" lang="bg-BG" sz="1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създаването на един пълноценен детски колектив, удовлетворяващ максимално социалните потребности на детето от общуване, позволяващи му да намери своето място в обществото; съдействие за оптимално развитие на неговите познавателни интереси; на неговата самостоятелност и творческа активност. За успешното реализиране на така поставената цел, разчитаме на родителите, наши партньори във възпитанието на детето. </a:t>
            </a:r>
            <a:endParaRPr kumimoji="0" lang="bg-BG" sz="1800" b="0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9A5DE4-CA82-4F34-B0CB-32691FC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D9AEA5A-980C-4623-81D2-676B9957A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280"/>
            <a:ext cx="12192000" cy="6858000"/>
          </a:xfr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F78F88E4-8C48-43C1-B167-3A302B20D845}"/>
              </a:ext>
            </a:extLst>
          </p:cNvPr>
          <p:cNvSpPr/>
          <p:nvPr/>
        </p:nvSpPr>
        <p:spPr>
          <a:xfrm>
            <a:off x="3860800" y="1584960"/>
            <a:ext cx="441009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Група „Зайче“</a:t>
            </a:r>
          </a:p>
          <a:p>
            <a:pPr algn="ctr"/>
            <a:endParaRPr lang="bg-BG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C0A477D8-465E-4A24-BD02-741321C9FF6A}"/>
              </a:ext>
            </a:extLst>
          </p:cNvPr>
          <p:cNvSpPr/>
          <p:nvPr/>
        </p:nvSpPr>
        <p:spPr>
          <a:xfrm>
            <a:off x="1412240" y="1483361"/>
            <a:ext cx="9570720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endParaRPr lang="bg-BG" sz="3600" b="1" u="sng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bg-BG" sz="36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Педагогически персонал:</a:t>
            </a:r>
          </a:p>
          <a:p>
            <a:pPr algn="ctr"/>
            <a:r>
              <a:rPr lang="bg-BG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Валентина Стоянова-старши учител</a:t>
            </a:r>
          </a:p>
          <a:p>
            <a:pPr algn="ctr"/>
            <a:r>
              <a:rPr lang="bg-BG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Десислава Димитрова-старши учител</a:t>
            </a:r>
          </a:p>
          <a:p>
            <a:pPr algn="ctr"/>
            <a:endParaRPr lang="bg-BG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bg-BG" sz="2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Помощник-възпитател</a:t>
            </a:r>
            <a:r>
              <a:rPr lang="bg-BG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-Нели </a:t>
            </a:r>
            <a:r>
              <a:rPr lang="bg-BG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Доневска</a:t>
            </a:r>
            <a:endParaRPr lang="bg-BG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EB4A66F-F9C8-445E-9284-7BD1595C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431" y="3880811"/>
            <a:ext cx="2688569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A6D22D-7482-43A7-B5A0-B052824D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1A2CDC5E-E67F-48D6-8000-043408410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BA140A09-D57E-4560-ACAC-A82CE3CB7A69}"/>
              </a:ext>
            </a:extLst>
          </p:cNvPr>
          <p:cNvSpPr/>
          <p:nvPr/>
        </p:nvSpPr>
        <p:spPr>
          <a:xfrm>
            <a:off x="1483360" y="1544320"/>
            <a:ext cx="850201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3600" b="1" cap="none" spc="0" dirty="0">
                <a:ln/>
                <a:solidFill>
                  <a:srgbClr val="FF0000"/>
                </a:solidFill>
                <a:effectLst/>
              </a:rPr>
              <a:t>Образование на педагогическия екип:</a:t>
            </a:r>
            <a:endParaRPr lang="bg-BG" sz="36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bg-BG" sz="2400" b="1" cap="none" spc="0" dirty="0">
                <a:ln/>
                <a:solidFill>
                  <a:schemeClr val="accent4"/>
                </a:solidFill>
                <a:effectLst/>
              </a:rPr>
              <a:t>Валентина Стоянова – старши учител, магистър, специалност: „Предучилищна педагогика“</a:t>
            </a:r>
          </a:p>
          <a:p>
            <a:pPr marL="342900" indent="-342900" algn="ctr">
              <a:buFontTx/>
              <a:buChar char="-"/>
            </a:pPr>
            <a:r>
              <a:rPr lang="bg-BG" sz="2400" b="1" dirty="0">
                <a:ln/>
                <a:solidFill>
                  <a:schemeClr val="accent4"/>
                </a:solidFill>
              </a:rPr>
              <a:t>3 ПКС</a:t>
            </a:r>
          </a:p>
          <a:p>
            <a:pPr marL="342900" indent="-342900" algn="ctr">
              <a:buFontTx/>
              <a:buChar char="-"/>
            </a:pPr>
            <a:r>
              <a:rPr lang="bg-BG" sz="2400" b="1" cap="none" spc="0" dirty="0">
                <a:ln/>
                <a:solidFill>
                  <a:schemeClr val="accent4"/>
                </a:solidFill>
                <a:effectLst/>
              </a:rPr>
              <a:t>2 ПКС в процес на завършване.</a:t>
            </a:r>
          </a:p>
          <a:p>
            <a:pPr marL="342900" indent="-342900" algn="ctr">
              <a:buFontTx/>
              <a:buChar char="-"/>
            </a:pPr>
            <a:endParaRPr lang="bg-BG" sz="2400" b="1" dirty="0">
              <a:ln/>
              <a:solidFill>
                <a:schemeClr val="accent4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bg-BG" sz="2400" b="1" cap="none" spc="0" dirty="0">
                <a:ln/>
                <a:solidFill>
                  <a:schemeClr val="accent4"/>
                </a:solidFill>
                <a:effectLst/>
              </a:rPr>
              <a:t>Десислава Димитрова – старши учител, магистър, специалност ПНУП</a:t>
            </a:r>
          </a:p>
          <a:p>
            <a:pPr marL="342900" indent="-342900" algn="ctr">
              <a:buFontTx/>
              <a:buChar char="-"/>
            </a:pPr>
            <a:r>
              <a:rPr lang="bg-BG" sz="2400" b="1" dirty="0">
                <a:ln/>
                <a:solidFill>
                  <a:schemeClr val="accent4"/>
                </a:solidFill>
              </a:rPr>
              <a:t>-3 ПКС</a:t>
            </a:r>
          </a:p>
          <a:p>
            <a:pPr marL="342900" indent="-342900" algn="ctr">
              <a:buFontTx/>
              <a:buChar char="-"/>
            </a:pPr>
            <a:r>
              <a:rPr lang="bg-BG" sz="2400" b="1" cap="none" spc="0" dirty="0">
                <a:ln/>
                <a:solidFill>
                  <a:schemeClr val="accent4"/>
                </a:solidFill>
                <a:effectLst/>
              </a:rPr>
              <a:t>2 ПКС в процес на завършване.</a:t>
            </a:r>
          </a:p>
        </p:txBody>
      </p:sp>
      <p:pic>
        <p:nvPicPr>
          <p:cNvPr id="3074" name="Picture 2" descr="Може да бъде изображение с 1 човек">
            <a:extLst>
              <a:ext uri="{FF2B5EF4-FFF2-40B4-BE49-F238E27FC236}">
                <a16:creationId xmlns:a16="http://schemas.microsoft.com/office/drawing/2014/main" id="{97BF9803-C40E-43A4-B2C2-654D766F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7" y="4307839"/>
            <a:ext cx="1986598" cy="15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A5203A9-3BA9-44AD-9EDF-1727D624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60" y="2448560"/>
            <a:ext cx="1635760" cy="11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5353AC-45C9-4802-8D4F-EF35B94A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CB1ADB54-3473-4B26-BDF3-DAE63A597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824C7866-0F78-44C6-A06A-55AA4ADCBBF9}"/>
              </a:ext>
            </a:extLst>
          </p:cNvPr>
          <p:cNvSpPr/>
          <p:nvPr/>
        </p:nvSpPr>
        <p:spPr>
          <a:xfrm>
            <a:off x="2397760" y="2428240"/>
            <a:ext cx="720344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Добре дошли при нас!</a:t>
            </a:r>
          </a:p>
          <a:p>
            <a:pPr algn="ctr"/>
            <a:r>
              <a:rPr lang="bg-BG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Ние – екипът на група „Зайче“ вярваме, че всяко дете  може да успее и концентрираме внимание върху силните страни на детето!</a:t>
            </a:r>
          </a:p>
          <a:p>
            <a:pPr algn="ctr"/>
            <a:r>
              <a:rPr lang="bg-BG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Уважаваме уникалността и потенциала на всяко дете и ценим индивидуалните му усилия.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E8297E88-ED38-4DDD-9C9A-5CD26A4F8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35" y="5120640"/>
            <a:ext cx="2688569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5E9FA29-0DEE-4A19-8EEE-29EBEDFE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E9936BE-4A8A-4187-83E9-0204282BA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6240"/>
          </a:xfrm>
        </p:spPr>
      </p:pic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A045A50E-A752-49CD-93BE-E886D7104834}"/>
              </a:ext>
            </a:extLst>
          </p:cNvPr>
          <p:cNvSpPr/>
          <p:nvPr/>
        </p:nvSpPr>
        <p:spPr>
          <a:xfrm>
            <a:off x="1503336" y="894081"/>
            <a:ext cx="871779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Добре дошли при нас!</a:t>
            </a:r>
          </a:p>
          <a:p>
            <a:pPr algn="ctr"/>
            <a:r>
              <a:rPr lang="bg-BG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Нашите </a:t>
            </a:r>
            <a:r>
              <a:rPr lang="bg-BG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27 зайчета от първа, втора и трета група започват да играят в необятния дворец на мечтите и царството на игрите. Но докато играем, всичко трябва да узнаем.</a:t>
            </a:r>
          </a:p>
          <a:p>
            <a:pPr algn="ctr"/>
            <a:r>
              <a:rPr lang="bg-BG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Обучението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децата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гр. "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Зайче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 се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извършва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програмна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система на ДГ "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Еделвайс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". </a:t>
            </a:r>
          </a:p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педагогическите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ситуации /III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равнище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като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помощно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средство се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използват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познавателни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книжки "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Ръка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ръка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 на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издателство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"Просвета".</a:t>
            </a:r>
          </a:p>
          <a:p>
            <a:pPr algn="ctr"/>
            <a:endParaRPr lang="bg-BG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2378C7FD-2C03-4E4D-9F38-BEC03174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640" y="745808"/>
            <a:ext cx="1956758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2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D844C6-E060-472C-AD7E-26A5B6D2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99A1268-583F-4E0E-84EE-06B0E433C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"/>
            <a:ext cx="12192000" cy="6858000"/>
          </a:xfrm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09BBC325-3E79-42AF-9CF7-40863B56E976}"/>
              </a:ext>
            </a:extLst>
          </p:cNvPr>
          <p:cNvSpPr/>
          <p:nvPr/>
        </p:nvSpPr>
        <p:spPr>
          <a:xfrm>
            <a:off x="2743200" y="2600960"/>
            <a:ext cx="63296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Випуск 2021-2022 г.</a:t>
            </a:r>
          </a:p>
          <a:p>
            <a:pPr algn="ctr"/>
            <a:r>
              <a:rPr lang="bg-BG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Група „Зайче“ </a:t>
            </a:r>
            <a:r>
              <a:rPr lang="bg-BG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започва да функционира с набор 2015 г. едно момиче; 2016 г. са 5 деца -  три момчета и две момичета; 19 деца са родени през 2017 г. - 11 момчета и 8 момичета и през 2018 г. са родени две деца, едно момиче и едно момче.</a:t>
            </a:r>
            <a:endParaRPr lang="bg-BG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4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D77B3B7-6F75-41C1-B7F1-7A4C8930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8644053C-4EBE-4241-AB0A-4FE8E1E1D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9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533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Walentina</dc:creator>
  <cp:lastModifiedBy>kiril@1001s.net</cp:lastModifiedBy>
  <cp:revision>2</cp:revision>
  <dcterms:created xsi:type="dcterms:W3CDTF">2021-09-25T09:33:25Z</dcterms:created>
  <dcterms:modified xsi:type="dcterms:W3CDTF">2022-09-19T15:35:32Z</dcterms:modified>
</cp:coreProperties>
</file>