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75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7C80"/>
    <a:srgbClr val="66FF33"/>
    <a:srgbClr val="CCECFF"/>
    <a:srgbClr val="CCFFCC"/>
    <a:srgbClr val="FFCCFF"/>
    <a:srgbClr val="CCCC00"/>
    <a:srgbClr val="66FFFF"/>
    <a:srgbClr val="CC33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ен стил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3E0B928-5B56-5F76-D421-BA9DBA44D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9E2F39B2-6E52-E7EB-F1C6-19B151F79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0C1F260-1A1C-A351-005D-E3B831C3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8ECAE6D-FDD7-E811-24D9-59EEF9CC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6DF8D16-6B8A-B39A-31A1-90791B8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423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5C2DAEE-0811-ED70-779E-D19A9CBC8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EAE46D06-9C5B-C60C-51B1-0764CCCEB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0772292-2800-DC87-4AF1-41F2A043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2E727B9-A23F-7BF6-C07C-89C38C53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669A5AA-8EEC-7F0E-6CB4-B6715E3C4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392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B1315B21-3623-1324-E86D-C9415BB9BF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2A102037-8CE4-D66A-021B-912DA9A3B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64C29EB1-0326-7A3B-0F06-37B977BC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8B26929-1A6D-8660-25BA-F40A56F7C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5D2ED8C-249D-6A8E-7681-2E1F871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2881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580E3F1-F1B6-0557-BA01-4316F2DA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17F80050-F7B1-2280-BFE4-C6966FD14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19E3FF6-CC8B-6638-B84A-25684457B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45CF223-C928-A652-DB9B-4F7A5FF6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4B51CFD-568E-B698-97DE-9F34BA27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8522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945FA78-C3D7-75B2-BE1B-36599A1E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5B6147A-6D69-492F-E453-F6B93E3B3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B08E317-1F4B-B947-BE82-FB60776C8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4A947FC8-8E84-80E8-8FFC-7061CDF0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929DDD8-5466-DCE3-D41C-3C133B4B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60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E77706C-7CAB-B8DD-E552-CC8548F3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06C37CA-B220-77AD-ED6B-65C3E7E9B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CBBB3B01-B475-162C-8C38-47116BB4D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5427A470-2E36-925D-A8B0-B23478D8A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7556C73-997C-9456-3A87-DE8CE336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9134E7F-194F-FC3C-D3C1-CE88E9E7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7681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0D01168-5A08-E4E6-00A4-5161DEE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6D7667B-B62C-1FBB-F541-D2B0D300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41E97711-A79A-CA05-449A-6F40F3F69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D22D40EB-448F-7381-2419-2C1F48BF6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4114867A-34D2-2CE4-8CE0-E390A381C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2092BC59-3CAB-D5B0-152B-83F83EA7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5FFFC335-BA6E-536C-FB96-29B983F6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9DBD7F50-8C42-B750-E949-4F97182E2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633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B088282-9A4F-7E67-73F4-7964947A4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F52492B6-0296-A22D-C115-146D0834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3857E81A-87BF-8061-C553-5025AC2C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DF52BF17-3F12-857A-875A-E405F98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122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728D8515-06F7-13BA-46C0-0F1432B1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CC6ED4F8-5283-C1C6-C42C-6D45D1C9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9101FCC7-4F26-D256-7D8F-6008823D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474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37AE707-F295-8A22-D226-58B4028AB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7496C87-8FB4-9E98-B3BD-4DBD42502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D0ED226D-71BC-184D-48CE-3DD5A6471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8EB5015-9D29-8811-F77D-64F2C657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97831745-F286-3467-F9C6-7260C85C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27263713-8CB0-C04F-62DE-C657A23B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291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33989A3-3965-A2E0-325B-E7E0EF67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DB16A3FB-FB1B-71C9-A2E3-1306FEF41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328344E1-42A7-401A-0AE3-C23F6E1EA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CDF47EDD-DAD4-94F9-58E5-71E8B33F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FFDED51E-C704-6873-6DAA-EEA84F1E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4426FEF-5207-065A-3F64-1BC8C8566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003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2413BE18-4071-BC69-088A-E6F55664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6D2BAE82-6703-7D26-5088-31525FE1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1555B9C-B766-1470-6A94-66B4D9F1A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229C3-8BC4-4185-BAEB-DC21064C08B9}" type="datetimeFigureOut">
              <a:rPr lang="bg-BG" smtClean="0"/>
              <a:t>22.9.2023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54E92EEB-E654-575E-0BD9-4DDD6E9D9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1C51538-610F-0EBC-8052-664E6C360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DBC6D-FC8E-4700-BED7-0F2002A809F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309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9.jpg"/><Relationship Id="rId5" Type="http://schemas.openxmlformats.org/officeDocument/2006/relationships/image" Target="../media/image24.jpg"/><Relationship Id="rId10" Type="http://schemas.openxmlformats.org/officeDocument/2006/relationships/image" Target="../media/image28.jpg"/><Relationship Id="rId4" Type="http://schemas.openxmlformats.org/officeDocument/2006/relationships/image" Target="../media/image23.jp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pxhere.com/bg/photo/144262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.xls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84D57D0F-E73E-C4D3-EF26-AD21296B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1BA81FF4-2DFA-5ED4-11C6-70E848AA02EF}"/>
              </a:ext>
            </a:extLst>
          </p:cNvPr>
          <p:cNvSpPr txBox="1"/>
          <p:nvPr/>
        </p:nvSpPr>
        <p:spPr>
          <a:xfrm>
            <a:off x="3383280" y="684676"/>
            <a:ext cx="6329680" cy="136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8000" dirty="0">
                <a:latin typeface="Monotype Corsiva" panose="03010101010201010101" pitchFamily="66" charset="0"/>
              </a:rPr>
              <a:t>ПОРТФОЛИО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5AAB0FA9-943A-93C2-C6E7-AE8D9A6970CF}"/>
              </a:ext>
            </a:extLst>
          </p:cNvPr>
          <p:cNvSpPr txBox="1"/>
          <p:nvPr/>
        </p:nvSpPr>
        <p:spPr>
          <a:xfrm rot="10800000" flipV="1">
            <a:off x="1534159" y="2050325"/>
            <a:ext cx="95097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>
                <a:latin typeface="Monotype Corsiva" panose="03010101010201010101" pitchFamily="66" charset="0"/>
              </a:rPr>
              <a:t>НА ДЕЦАТА ОТ ГРУПА „</a:t>
            </a:r>
            <a:r>
              <a:rPr lang="bg-BG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ЗАЙЧЕ</a:t>
            </a:r>
            <a:r>
              <a:rPr lang="bg-BG" sz="4000" dirty="0">
                <a:latin typeface="Monotype Corsiva" panose="03010101010201010101" pitchFamily="66" charset="0"/>
              </a:rPr>
              <a:t>“</a:t>
            </a:r>
          </a:p>
          <a:p>
            <a:pPr algn="ctr"/>
            <a:r>
              <a:rPr lang="bg-BG" sz="3200" dirty="0">
                <a:latin typeface="Monotype Corsiva" panose="03010101010201010101" pitchFamily="66" charset="0"/>
              </a:rPr>
              <a:t>ЗА УЧЕБНАТА 2023–2024 ГОДИНА</a:t>
            </a:r>
          </a:p>
          <a:p>
            <a:pPr algn="ctr"/>
            <a:r>
              <a:rPr lang="bg-BG" sz="3200" dirty="0">
                <a:solidFill>
                  <a:srgbClr val="0070C0"/>
                </a:solidFill>
                <a:latin typeface="Monotype Corsiva" panose="03010101010201010101" pitchFamily="66" charset="0"/>
              </a:rPr>
              <a:t>ДГ „ЕДЕЛВАЙС“, ГРАД КЮСТЕНДИЛ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3A53B5F-9FFD-B7E1-4840-A7F46C96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431" y="-198"/>
            <a:ext cx="2688569" cy="2377646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80A2C20-F341-2108-2A88-422142F39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47191"/>
            <a:ext cx="3657600" cy="25450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42287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FE4EBACE-BE1C-E9F7-431E-FA3C1D36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CD38210-CD1A-CCF4-2A66-6A4ED58E3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37" y="4145280"/>
            <a:ext cx="3025602" cy="2667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F1D60F5-E512-F9EB-E6B9-8AEFC5A78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04" y="348094"/>
            <a:ext cx="2038752" cy="23747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5069EF5-7AC4-23B2-3722-5B895C25C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7" y="3119582"/>
            <a:ext cx="2365202" cy="3261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68641A16-389C-98B1-5B7C-B12ED151D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58" y="348095"/>
            <a:ext cx="3289761" cy="32095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10CBA7C5-0F61-F581-4849-E8D65A609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09" y="701502"/>
            <a:ext cx="2137675" cy="23715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0B56F2CA-A247-3B3F-959A-A87393EE2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57" y="4464096"/>
            <a:ext cx="1778001" cy="2194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91632D2A-9A54-2DA4-B9E7-05649A73F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59" y="4145280"/>
            <a:ext cx="2047125" cy="2621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E9754943-1EBC-2194-BAB4-381E8585A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13" y="701502"/>
            <a:ext cx="1806403" cy="29476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6EFE0C66-4988-E432-B311-8ECDB78A7B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03" y="3293665"/>
            <a:ext cx="2038752" cy="245581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" name="Текстово поле 19">
            <a:extLst>
              <a:ext uri="{FF2B5EF4-FFF2-40B4-BE49-F238E27FC236}">
                <a16:creationId xmlns:a16="http://schemas.microsoft.com/office/drawing/2014/main" id="{7F03D640-B062-809C-8CF6-1C52B6D76F80}"/>
              </a:ext>
            </a:extLst>
          </p:cNvPr>
          <p:cNvSpPr txBox="1"/>
          <p:nvPr/>
        </p:nvSpPr>
        <p:spPr>
          <a:xfrm>
            <a:off x="4215216" y="3557686"/>
            <a:ext cx="426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dirty="0">
                <a:latin typeface="Arial Black" panose="020B0A04020102020204" pitchFamily="34" charset="0"/>
              </a:rPr>
              <a:t>Забранителни</a:t>
            </a:r>
          </a:p>
        </p:txBody>
      </p:sp>
    </p:spTree>
    <p:extLst>
      <p:ext uri="{BB962C8B-B14F-4D97-AF65-F5344CB8AC3E}">
        <p14:creationId xmlns:p14="http://schemas.microsoft.com/office/powerpoint/2010/main" val="152264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E0DC67D3-B65B-D243-E9A4-585BF9C7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2521F2D-6539-454E-C2B5-582EE542FE96}"/>
              </a:ext>
            </a:extLst>
          </p:cNvPr>
          <p:cNvSpPr txBox="1"/>
          <p:nvPr/>
        </p:nvSpPr>
        <p:spPr>
          <a:xfrm>
            <a:off x="2458720" y="3870960"/>
            <a:ext cx="95992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6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Слънце 3">
            <a:extLst>
              <a:ext uri="{FF2B5EF4-FFF2-40B4-BE49-F238E27FC236}">
                <a16:creationId xmlns:a16="http://schemas.microsoft.com/office/drawing/2014/main" id="{30483437-DF9B-A796-E490-739370E5AE05}"/>
              </a:ext>
            </a:extLst>
          </p:cNvPr>
          <p:cNvSpPr/>
          <p:nvPr/>
        </p:nvSpPr>
        <p:spPr>
          <a:xfrm>
            <a:off x="2458720" y="589280"/>
            <a:ext cx="7721600" cy="6167120"/>
          </a:xfrm>
          <a:prstGeom prst="sun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Екипът на група „Зайче“ пожелава на всички деца здрава и ползотворна учебна година!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42EF0391-54F7-CBA6-F187-D11063A72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2120"/>
            <a:ext cx="1198880" cy="14833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58633F67-A5C0-D215-EFE3-0F2735926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9518"/>
            <a:ext cx="1503680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E81043AA-6DF5-BDD1-0A31-D543A526B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2932272"/>
            <a:ext cx="1859280" cy="1330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872F610B-B8FF-780E-4232-EED755E00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52" y="2932272"/>
            <a:ext cx="1859280" cy="1330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36A6E122-2C64-D37D-4942-DB1B83D66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80" y="5466080"/>
            <a:ext cx="1503680" cy="13168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DA32CD9B-F405-EBFD-0ABB-486530923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78" y="1539518"/>
            <a:ext cx="1503680" cy="11079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DE47A280-DB12-07F6-65A8-D45E6B08E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20" y="4650222"/>
            <a:ext cx="1584960" cy="1191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99494A9F-5C14-F7DB-7E6D-B5B562B404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52" y="4650222"/>
            <a:ext cx="1686560" cy="1191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52783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8A3D99D9-736E-4EC3-BB2E-D91FFA69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A34BE5F4-A430-C991-A682-5075A6A93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" y="2195284"/>
            <a:ext cx="4744720" cy="42367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B876C27-6C8B-09F2-0255-7EE1AC735824}"/>
              </a:ext>
            </a:extLst>
          </p:cNvPr>
          <p:cNvSpPr txBox="1"/>
          <p:nvPr/>
        </p:nvSpPr>
        <p:spPr>
          <a:xfrm>
            <a:off x="3444240" y="568960"/>
            <a:ext cx="757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latin typeface="Arial Black" panose="020B0A04020102020204" pitchFamily="34" charset="0"/>
              </a:rPr>
              <a:t>Добре дошли във вълшебния свят на ДГ             „Еделвайс“, мили деца!</a:t>
            </a:r>
          </a:p>
          <a:p>
            <a:r>
              <a:rPr lang="bg-BG" sz="2400" dirty="0">
                <a:latin typeface="Arial Black" panose="020B0A04020102020204" pitchFamily="34" charset="0"/>
              </a:rPr>
              <a:t>          г-жа Мариана Атанасова - директор</a:t>
            </a:r>
          </a:p>
        </p:txBody>
      </p:sp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123381C-F19C-31DA-B2DC-F4DB626FC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9969"/>
            <a:ext cx="4744720" cy="46673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84691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D4DA4C3E-8707-64A2-4BA5-DDEF208A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ED9B605E-0D49-829F-DF0C-A530544F0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98" y="2418080"/>
            <a:ext cx="7792720" cy="43281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21364441-71CC-B6E4-2AC0-C408E53F666E}"/>
              </a:ext>
            </a:extLst>
          </p:cNvPr>
          <p:cNvSpPr txBox="1"/>
          <p:nvPr/>
        </p:nvSpPr>
        <p:spPr>
          <a:xfrm flipH="1">
            <a:off x="4104639" y="111760"/>
            <a:ext cx="435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b="1" dirty="0">
                <a:latin typeface="Monotype Corsiva" panose="03010101010201010101" pitchFamily="66" charset="0"/>
              </a:rPr>
              <a:t>ГРУПА „ЗАЙЧЕ“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7B91F47C-E0BA-356E-2FA2-B09B5D691A2D}"/>
              </a:ext>
            </a:extLst>
          </p:cNvPr>
          <p:cNvSpPr txBox="1"/>
          <p:nvPr/>
        </p:nvSpPr>
        <p:spPr>
          <a:xfrm>
            <a:off x="3393439" y="1007606"/>
            <a:ext cx="8798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 много вълнение, усмивки и радост, децата прекрачиха прага на любимата детска градина на 15.09.2023 година!</a:t>
            </a:r>
          </a:p>
          <a:p>
            <a:r>
              <a:rPr lang="bg-BG" sz="2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55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84D57D0F-E73E-C4D3-EF26-AD21296B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8273A613-1B6E-CC91-940C-86C20558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207A7AEB-14F3-158B-D351-BA39BECA75E2}"/>
              </a:ext>
            </a:extLst>
          </p:cNvPr>
          <p:cNvSpPr txBox="1"/>
          <p:nvPr/>
        </p:nvSpPr>
        <p:spPr>
          <a:xfrm>
            <a:off x="3820160" y="457200"/>
            <a:ext cx="5836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b="1" dirty="0">
                <a:latin typeface="Monotype Corsiva" panose="03010101010201010101" pitchFamily="66" charset="0"/>
              </a:rPr>
              <a:t>Екипът на група „Зайче“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F91F3132-F83C-86BB-B7D8-F3EB900F3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1683840"/>
            <a:ext cx="3301999" cy="36603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D370272F-75D8-E534-6920-DE1060E40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20" y="4551680"/>
            <a:ext cx="2489200" cy="23063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D6B2E7F8-F18E-9C9F-9189-379940BB9F5B}"/>
              </a:ext>
            </a:extLst>
          </p:cNvPr>
          <p:cNvSpPr txBox="1"/>
          <p:nvPr/>
        </p:nvSpPr>
        <p:spPr>
          <a:xfrm>
            <a:off x="4236720" y="5842000"/>
            <a:ext cx="5501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Помощник възпитател: Нели </a:t>
            </a:r>
            <a:r>
              <a:rPr lang="bg-BG" dirty="0" err="1"/>
              <a:t>Доневска</a:t>
            </a:r>
            <a:r>
              <a:rPr lang="bg-BG" dirty="0"/>
              <a:t> – квалификационен курс за помощник-възпитател</a:t>
            </a:r>
          </a:p>
        </p:txBody>
      </p:sp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25B99778-70BB-037C-EA5E-ADC8ADE00B1C}"/>
              </a:ext>
            </a:extLst>
          </p:cNvPr>
          <p:cNvSpPr txBox="1"/>
          <p:nvPr/>
        </p:nvSpPr>
        <p:spPr>
          <a:xfrm>
            <a:off x="7863840" y="2245360"/>
            <a:ext cx="432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0070C0"/>
                </a:solidFill>
              </a:rPr>
              <a:t>Старши учител: Валентина Стоянова, магистър -</a:t>
            </a:r>
            <a:r>
              <a:rPr lang="en-US" sz="2400" dirty="0">
                <a:solidFill>
                  <a:srgbClr val="0070C0"/>
                </a:solidFill>
              </a:rPr>
              <a:t> I </a:t>
            </a:r>
            <a:r>
              <a:rPr lang="bg-BG" sz="2400" dirty="0">
                <a:solidFill>
                  <a:srgbClr val="0070C0"/>
                </a:solidFill>
              </a:rPr>
              <a:t>ПКС</a:t>
            </a:r>
          </a:p>
        </p:txBody>
      </p:sp>
      <p:sp>
        <p:nvSpPr>
          <p:cNvPr id="13" name="Текстово поле 12">
            <a:extLst>
              <a:ext uri="{FF2B5EF4-FFF2-40B4-BE49-F238E27FC236}">
                <a16:creationId xmlns:a16="http://schemas.microsoft.com/office/drawing/2014/main" id="{82F2C301-1A3E-7E90-8415-41A06284D241}"/>
              </a:ext>
            </a:extLst>
          </p:cNvPr>
          <p:cNvSpPr txBox="1"/>
          <p:nvPr/>
        </p:nvSpPr>
        <p:spPr>
          <a:xfrm>
            <a:off x="508000" y="2245360"/>
            <a:ext cx="419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1"/>
                </a:solidFill>
              </a:rPr>
              <a:t>Старши учител: Десислава Димитрова, магистър - </a:t>
            </a:r>
            <a:r>
              <a:rPr lang="en-US" sz="2400" dirty="0">
                <a:solidFill>
                  <a:schemeClr val="accent1"/>
                </a:solidFill>
              </a:rPr>
              <a:t>II</a:t>
            </a:r>
            <a:r>
              <a:rPr lang="bg-BG" sz="2400" dirty="0">
                <a:solidFill>
                  <a:schemeClr val="accent1"/>
                </a:solidFill>
              </a:rPr>
              <a:t> ПКС</a:t>
            </a:r>
          </a:p>
        </p:txBody>
      </p:sp>
    </p:spTree>
    <p:extLst>
      <p:ext uri="{BB962C8B-B14F-4D97-AF65-F5344CB8AC3E}">
        <p14:creationId xmlns:p14="http://schemas.microsoft.com/office/powerpoint/2010/main" val="374973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9164FBB4-D042-0600-1CBA-606B2442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4DA8DF99-942C-3B4F-9EEB-3A8314B40C7F}"/>
              </a:ext>
            </a:extLst>
          </p:cNvPr>
          <p:cNvSpPr txBox="1"/>
          <p:nvPr/>
        </p:nvSpPr>
        <p:spPr>
          <a:xfrm>
            <a:off x="2804160" y="2174240"/>
            <a:ext cx="63906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Нашите 28 малки „зайчета“ /</a:t>
            </a:r>
            <a:r>
              <a:rPr lang="bg-BG" sz="2400" b="1" dirty="0">
                <a:solidFill>
                  <a:prstClr val="black"/>
                </a:solidFill>
                <a:latin typeface="Calibri" panose="020F0502020204030204"/>
              </a:rPr>
              <a:t>10 </a:t>
            </a: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деца първа група и 18-втора група/ от тях осем момчета и </a:t>
            </a:r>
            <a:r>
              <a:rPr lang="bg-BG" sz="2400" b="1" dirty="0">
                <a:solidFill>
                  <a:prstClr val="black"/>
                </a:solidFill>
                <a:latin typeface="Calibri" panose="020F0502020204030204"/>
              </a:rPr>
              <a:t>двайсет</a:t>
            </a: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момичета,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започват своя полет към необятния дворец на мечтите и царство на игрите.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Но докато играем трябва всичко да узнаем.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Обучението на децата в група „Зайче“ се извършва по програмна система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ДГ „Еделвайс“ и допълнително средство - познавателни книжки  „Ръка за ръка“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 Издателство „Просвета“.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01B01BA0-1F0A-C204-BC53-7ECEB18D5E87}"/>
              </a:ext>
            </a:extLst>
          </p:cNvPr>
          <p:cNvSpPr txBox="1"/>
          <p:nvPr/>
        </p:nvSpPr>
        <p:spPr>
          <a:xfrm>
            <a:off x="2956560" y="762000"/>
            <a:ext cx="7859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6000" dirty="0">
                <a:solidFill>
                  <a:srgbClr val="FF0000"/>
                </a:solidFill>
                <a:latin typeface="Monotype Corsiva" panose="03010101010201010101" pitchFamily="66" charset="0"/>
              </a:rPr>
              <a:t>Добре дошли при нас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8BC76FF0-6BBA-0183-97ED-2D571EDE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2539663"/>
            <a:ext cx="2688569" cy="23776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609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AFF6427D-E60D-DB9C-187E-540E9E90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везда: 7 лъча 2">
            <a:extLst>
              <a:ext uri="{FF2B5EF4-FFF2-40B4-BE49-F238E27FC236}">
                <a16:creationId xmlns:a16="http://schemas.microsoft.com/office/drawing/2014/main" id="{51E7A74B-65FF-7034-641A-1FB86DE8323F}"/>
              </a:ext>
            </a:extLst>
          </p:cNvPr>
          <p:cNvSpPr/>
          <p:nvPr/>
        </p:nvSpPr>
        <p:spPr>
          <a:xfrm>
            <a:off x="4856480" y="3017520"/>
            <a:ext cx="45719" cy="4571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Петно: 14 пункта 5">
            <a:extLst>
              <a:ext uri="{FF2B5EF4-FFF2-40B4-BE49-F238E27FC236}">
                <a16:creationId xmlns:a16="http://schemas.microsoft.com/office/drawing/2014/main" id="{A2CD8CFA-7364-1B62-9E4B-597F7E50703D}"/>
              </a:ext>
            </a:extLst>
          </p:cNvPr>
          <p:cNvSpPr/>
          <p:nvPr/>
        </p:nvSpPr>
        <p:spPr>
          <a:xfrm>
            <a:off x="0" y="2458716"/>
            <a:ext cx="4536445" cy="3789684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600" b="1" i="0" u="sng" cap="all" dirty="0">
                <a:solidFill>
                  <a:srgbClr val="E23C63"/>
                </a:solidFill>
                <a:effectLst/>
                <a:latin typeface="GunnyRewritten"/>
              </a:rPr>
              <a:t>ОБУЧЕНИЕ</a:t>
            </a:r>
          </a:p>
          <a:p>
            <a:pPr algn="ctr"/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Предлагаме</a:t>
            </a:r>
            <a:r>
              <a:rPr lang="ru-RU" sz="1600" b="1" dirty="0">
                <a:solidFill>
                  <a:srgbClr val="555555"/>
                </a:solidFill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различни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образователни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форми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на обучение, за да се научат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децата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докато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се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забавляват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!</a:t>
            </a:r>
          </a:p>
        </p:txBody>
      </p:sp>
      <p:sp>
        <p:nvSpPr>
          <p:cNvPr id="7" name="Петно: 14 пункта 6">
            <a:extLst>
              <a:ext uri="{FF2B5EF4-FFF2-40B4-BE49-F238E27FC236}">
                <a16:creationId xmlns:a16="http://schemas.microsoft.com/office/drawing/2014/main" id="{ADB73D39-8884-8464-0FC7-E5B651E83324}"/>
              </a:ext>
            </a:extLst>
          </p:cNvPr>
          <p:cNvSpPr/>
          <p:nvPr/>
        </p:nvSpPr>
        <p:spPr>
          <a:xfrm>
            <a:off x="7787646" y="2722880"/>
            <a:ext cx="4404354" cy="3942080"/>
          </a:xfrm>
          <a:prstGeom prst="irregularSeal2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i="0" u="sng" cap="all" dirty="0">
                <a:solidFill>
                  <a:srgbClr val="E23C63"/>
                </a:solidFill>
                <a:effectLst/>
                <a:latin typeface="GunnyRewritten"/>
              </a:rPr>
              <a:t>ЗАНИМАНИЯ</a:t>
            </a:r>
          </a:p>
          <a:p>
            <a:pPr algn="ctr"/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Децата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избират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с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какво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да се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занимават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и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развиват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своите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умения,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креативност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,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мислене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и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умението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да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общуват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.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D4B41373-28D2-99D8-EBD0-EF51EE95DD76}"/>
              </a:ext>
            </a:extLst>
          </p:cNvPr>
          <p:cNvSpPr txBox="1"/>
          <p:nvPr/>
        </p:nvSpPr>
        <p:spPr>
          <a:xfrm>
            <a:off x="4424680" y="1600200"/>
            <a:ext cx="37744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dirty="0"/>
              <a:t>Добре дошли! </a:t>
            </a:r>
          </a:p>
          <a:p>
            <a:pPr algn="ctr"/>
            <a:r>
              <a:rPr lang="bg-BG" dirty="0"/>
              <a:t>Група „Зайче“ е любимо място на децата осигуряващо емоционален комфорт и целенасочена подготовка за училище</a:t>
            </a:r>
          </a:p>
        </p:txBody>
      </p:sp>
      <p:sp>
        <p:nvSpPr>
          <p:cNvPr id="13" name="Звезда: 6 лъча 12">
            <a:extLst>
              <a:ext uri="{FF2B5EF4-FFF2-40B4-BE49-F238E27FC236}">
                <a16:creationId xmlns:a16="http://schemas.microsoft.com/office/drawing/2014/main" id="{29EA877A-BE0B-8D53-EDB4-89BE2E2E47C3}"/>
              </a:ext>
            </a:extLst>
          </p:cNvPr>
          <p:cNvSpPr/>
          <p:nvPr/>
        </p:nvSpPr>
        <p:spPr>
          <a:xfrm>
            <a:off x="3251200" y="274321"/>
            <a:ext cx="6350000" cy="3263900"/>
          </a:xfrm>
          <a:prstGeom prst="star6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2400" b="1" dirty="0"/>
              <a:t>Добре дошли! </a:t>
            </a:r>
          </a:p>
          <a:p>
            <a:pPr algn="ctr"/>
            <a:r>
              <a:rPr lang="bg-BG" sz="2400" b="1" dirty="0"/>
              <a:t>Група „Зайче“ е любимо място на децата осигуряващо емоционален комфорт и целенасочена подготовка за училище.</a:t>
            </a:r>
          </a:p>
        </p:txBody>
      </p:sp>
      <p:sp>
        <p:nvSpPr>
          <p:cNvPr id="14" name="Петно: 14 пункта 13">
            <a:extLst>
              <a:ext uri="{FF2B5EF4-FFF2-40B4-BE49-F238E27FC236}">
                <a16:creationId xmlns:a16="http://schemas.microsoft.com/office/drawing/2014/main" id="{CCB86A98-D922-460E-CC8E-069811AB7B04}"/>
              </a:ext>
            </a:extLst>
          </p:cNvPr>
          <p:cNvSpPr/>
          <p:nvPr/>
        </p:nvSpPr>
        <p:spPr>
          <a:xfrm>
            <a:off x="3078480" y="3693160"/>
            <a:ext cx="5811520" cy="3073399"/>
          </a:xfrm>
          <a:prstGeom prst="irregularSeal2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i="0" u="sng" cap="all" dirty="0">
                <a:solidFill>
                  <a:srgbClr val="E23C63"/>
                </a:solidFill>
                <a:effectLst/>
                <a:latin typeface="GunnyRewritten"/>
              </a:rPr>
              <a:t>ЗАБАВЛЕНИЕ</a:t>
            </a:r>
          </a:p>
          <a:p>
            <a:pPr algn="ctr"/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Игрите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са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най-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добрата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възможност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за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децата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, да направят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първите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си крачки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към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успеха и да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развият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</a:t>
            </a:r>
            <a:r>
              <a:rPr lang="ru-RU" sz="1600" b="1" i="0" dirty="0" err="1">
                <a:solidFill>
                  <a:srgbClr val="555555"/>
                </a:solidFill>
                <a:effectLst/>
                <a:latin typeface="GunnyRewritten"/>
              </a:rPr>
              <a:t>своите</a:t>
            </a:r>
            <a:r>
              <a:rPr lang="ru-RU" sz="1600" b="1" i="0" dirty="0">
                <a:solidFill>
                  <a:srgbClr val="555555"/>
                </a:solidFill>
                <a:effectLst/>
                <a:latin typeface="GunnyRewritten"/>
              </a:rPr>
              <a:t>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123495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D4728309-5CDF-35D0-8FA2-8307E0A7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2395FA8-B930-912A-0ABA-F91883763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846" y="361555"/>
            <a:ext cx="8168914" cy="2190948"/>
          </a:xfrm>
          <a:prstGeom prst="rect">
            <a:avLst/>
          </a:prstGeom>
        </p:spPr>
      </p:pic>
      <p:graphicFrame>
        <p:nvGraphicFramePr>
          <p:cNvPr id="4" name="Обект 3">
            <a:extLst>
              <a:ext uri="{FF2B5EF4-FFF2-40B4-BE49-F238E27FC236}">
                <a16:creationId xmlns:a16="http://schemas.microsoft.com/office/drawing/2014/main" id="{B97C16B4-A353-34C2-F45F-B13F74849F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609612"/>
              </p:ext>
            </p:extLst>
          </p:nvPr>
        </p:nvGraphicFramePr>
        <p:xfrm>
          <a:off x="5483225" y="3240088"/>
          <a:ext cx="12255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225513" imgH="374825" progId="Excel.Sheet.12">
                  <p:embed/>
                </p:oleObj>
              </mc:Choice>
              <mc:Fallback>
                <p:oleObj name="Worksheet" r:id="rId4" imgW="1225513" imgH="3748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3225" y="3240088"/>
                        <a:ext cx="12255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E5A422DB-C630-7332-E95C-C137183D4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77278"/>
              </p:ext>
            </p:extLst>
          </p:nvPr>
        </p:nvGraphicFramePr>
        <p:xfrm>
          <a:off x="2164080" y="2552502"/>
          <a:ext cx="8737600" cy="3787338"/>
        </p:xfrm>
        <a:graphic>
          <a:graphicData uri="http://schemas.openxmlformats.org/drawingml/2006/table">
            <a:tbl>
              <a:tblPr firstRow="1" bandRow="1">
                <a:blipFill>
                  <a:blip r:embed="rId6">
                    <a:extLs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tretch>
                    <a:fillRect/>
                  </a:stretch>
                </a:blipFill>
                <a:tableStyleId>{F5AB1C69-6EDB-4FF4-983F-18BD219EF322}</a:tableStyleId>
              </a:tblPr>
              <a:tblGrid>
                <a:gridCol w="1659875">
                  <a:extLst>
                    <a:ext uri="{9D8B030D-6E8A-4147-A177-3AD203B41FA5}">
                      <a16:colId xmlns:a16="http://schemas.microsoft.com/office/drawing/2014/main" val="689839296"/>
                    </a:ext>
                  </a:extLst>
                </a:gridCol>
                <a:gridCol w="1805087">
                  <a:extLst>
                    <a:ext uri="{9D8B030D-6E8A-4147-A177-3AD203B41FA5}">
                      <a16:colId xmlns:a16="http://schemas.microsoft.com/office/drawing/2014/main" val="3046060914"/>
                    </a:ext>
                  </a:extLst>
                </a:gridCol>
                <a:gridCol w="1850821">
                  <a:extLst>
                    <a:ext uri="{9D8B030D-6E8A-4147-A177-3AD203B41FA5}">
                      <a16:colId xmlns:a16="http://schemas.microsoft.com/office/drawing/2014/main" val="2772808443"/>
                    </a:ext>
                  </a:extLst>
                </a:gridCol>
                <a:gridCol w="1786057">
                  <a:extLst>
                    <a:ext uri="{9D8B030D-6E8A-4147-A177-3AD203B41FA5}">
                      <a16:colId xmlns:a16="http://schemas.microsoft.com/office/drawing/2014/main" val="556157377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4248117555"/>
                    </a:ext>
                  </a:extLst>
                </a:gridCol>
              </a:tblGrid>
              <a:tr h="459071">
                <a:tc>
                  <a:txBody>
                    <a:bodyPr/>
                    <a:lstStyle/>
                    <a:p>
                      <a:r>
                        <a:rPr lang="bg-BG" dirty="0"/>
                        <a:t>понеделник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вторник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сряда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четвъртък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петък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688440"/>
                  </a:ext>
                </a:extLst>
              </a:tr>
              <a:tr h="803375">
                <a:tc>
                  <a:txBody>
                    <a:bodyPr/>
                    <a:lstStyle/>
                    <a:p>
                      <a:r>
                        <a:rPr lang="bg-BG" dirty="0"/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Околен свят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Български език</a:t>
                      </a:r>
                    </a:p>
                    <a:p>
                      <a:r>
                        <a:rPr lang="bg-BG" dirty="0"/>
                        <a:t>и литература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Околен свят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Конструиране и технологии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295080"/>
                  </a:ext>
                </a:extLst>
              </a:tr>
              <a:tr h="803375">
                <a:tc>
                  <a:txBody>
                    <a:bodyPr/>
                    <a:lstStyle/>
                    <a:p>
                      <a:r>
                        <a:rPr lang="bg-BG" dirty="0"/>
                        <a:t>БЕЛ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Изобразително</a:t>
                      </a:r>
                    </a:p>
                    <a:p>
                      <a:r>
                        <a:rPr lang="bg-BG" dirty="0"/>
                        <a:t>изкуство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Изобразително </a:t>
                      </a:r>
                    </a:p>
                    <a:p>
                      <a:r>
                        <a:rPr lang="bg-BG" dirty="0"/>
                        <a:t>изкуство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730279"/>
                  </a:ext>
                </a:extLst>
              </a:tr>
              <a:tr h="459071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015125"/>
                  </a:ext>
                </a:extLst>
              </a:tr>
              <a:tr h="803375"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Музика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Музика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98601"/>
                  </a:ext>
                </a:extLst>
              </a:tr>
              <a:tr h="459071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2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53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8AC73314-F20D-D65D-51E9-6EF7EE384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E110D52B-38BD-059D-C889-DA6D499C6C76}"/>
              </a:ext>
            </a:extLst>
          </p:cNvPr>
          <p:cNvSpPr txBox="1"/>
          <p:nvPr/>
        </p:nvSpPr>
        <p:spPr>
          <a:xfrm>
            <a:off x="1625600" y="822960"/>
            <a:ext cx="1056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dirty="0">
                <a:latin typeface="Arial Narrow" panose="020B0606020202030204" pitchFamily="34" charset="0"/>
                <a:cs typeface="Arial" panose="020B0604020202020204" pitchFamily="34" charset="0"/>
              </a:rPr>
              <a:t>Седмично разпределение</a:t>
            </a:r>
          </a:p>
          <a:p>
            <a:pPr algn="ctr"/>
            <a:r>
              <a:rPr lang="bg-BG" sz="2800" dirty="0">
                <a:latin typeface="Arial Narrow" panose="020B0606020202030204" pitchFamily="34" charset="0"/>
                <a:cs typeface="Arial" panose="020B0604020202020204" pitchFamily="34" charset="0"/>
              </a:rPr>
              <a:t>на педагогическите ситуации за първа възрастова група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F6B72D4-6552-04B6-3DF2-7D84DA71C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930638"/>
              </p:ext>
            </p:extLst>
          </p:nvPr>
        </p:nvGraphicFramePr>
        <p:xfrm>
          <a:off x="2346960" y="2499360"/>
          <a:ext cx="8371840" cy="3063338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674368">
                  <a:extLst>
                    <a:ext uri="{9D8B030D-6E8A-4147-A177-3AD203B41FA5}">
                      <a16:colId xmlns:a16="http://schemas.microsoft.com/office/drawing/2014/main" val="4257687929"/>
                    </a:ext>
                  </a:extLst>
                </a:gridCol>
                <a:gridCol w="1794568">
                  <a:extLst>
                    <a:ext uri="{9D8B030D-6E8A-4147-A177-3AD203B41FA5}">
                      <a16:colId xmlns:a16="http://schemas.microsoft.com/office/drawing/2014/main" val="812678474"/>
                    </a:ext>
                  </a:extLst>
                </a:gridCol>
                <a:gridCol w="1554168">
                  <a:extLst>
                    <a:ext uri="{9D8B030D-6E8A-4147-A177-3AD203B41FA5}">
                      <a16:colId xmlns:a16="http://schemas.microsoft.com/office/drawing/2014/main" val="2155848931"/>
                    </a:ext>
                  </a:extLst>
                </a:gridCol>
                <a:gridCol w="1767154">
                  <a:extLst>
                    <a:ext uri="{9D8B030D-6E8A-4147-A177-3AD203B41FA5}">
                      <a16:colId xmlns:a16="http://schemas.microsoft.com/office/drawing/2014/main" val="2704330057"/>
                    </a:ext>
                  </a:extLst>
                </a:gridCol>
                <a:gridCol w="1581582">
                  <a:extLst>
                    <a:ext uri="{9D8B030D-6E8A-4147-A177-3AD203B41FA5}">
                      <a16:colId xmlns:a16="http://schemas.microsoft.com/office/drawing/2014/main" val="4106616117"/>
                    </a:ext>
                  </a:extLst>
                </a:gridCol>
              </a:tblGrid>
              <a:tr h="434389">
                <a:tc>
                  <a:txBody>
                    <a:bodyPr/>
                    <a:lstStyle/>
                    <a:p>
                      <a:r>
                        <a:rPr lang="bg-BG" dirty="0"/>
                        <a:t>понеделник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вторник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сряда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четвъртък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петък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767254"/>
                  </a:ext>
                </a:extLst>
              </a:tr>
              <a:tr h="831809">
                <a:tc>
                  <a:txBody>
                    <a:bodyPr/>
                    <a:lstStyle/>
                    <a:p>
                      <a:r>
                        <a:rPr lang="bg-BG" dirty="0"/>
                        <a:t>Математика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Околен свят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Български език  и литература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Изобразително</a:t>
                      </a:r>
                    </a:p>
                    <a:p>
                      <a:r>
                        <a:rPr lang="bg-BG" dirty="0"/>
                        <a:t>изкуство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Конструиране и технологии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596115"/>
                  </a:ext>
                </a:extLst>
              </a:tr>
              <a:tr h="582266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Изобразително изкуство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961650"/>
                  </a:ext>
                </a:extLst>
              </a:tr>
              <a:tr h="434389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02937"/>
                  </a:ext>
                </a:extLst>
              </a:tr>
              <a:tr h="582266"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Музика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Музика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Физическа култура</a:t>
                      </a:r>
                    </a:p>
                  </a:txBody>
                  <a:tcP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568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81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Безплатни образователни шаблони за PowerPoint фонове | Плетене">
            <a:extLst>
              <a:ext uri="{FF2B5EF4-FFF2-40B4-BE49-F238E27FC236}">
                <a16:creationId xmlns:a16="http://schemas.microsoft.com/office/drawing/2014/main" id="{77BB849C-14B1-6F23-7FD1-E605A428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D073B94-841C-3122-D242-DD63BEDB8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54" y="3607053"/>
            <a:ext cx="2164080" cy="21870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47F998C-91FB-9582-9CB4-898090994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758" y="3845383"/>
            <a:ext cx="2229081" cy="29362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B165E29B-138F-A2F9-BAF5-E98C13950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" y="2937979"/>
            <a:ext cx="1957360" cy="21539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2C16F9C6-25B1-0919-DB37-AD599AEF2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72" y="4389120"/>
            <a:ext cx="3289762" cy="2468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05046ADA-C220-F1EA-71AA-D2319AD54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1" y="1535501"/>
            <a:ext cx="2263255" cy="21870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BD625786-7C7E-8043-BC78-4F7B5DB63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" y="4673600"/>
            <a:ext cx="2628670" cy="21709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F1D62ED1-1B62-74A8-7DDA-B82940956C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34" y="256655"/>
            <a:ext cx="2349500" cy="29432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BCD80AAD-CB9B-19D5-07F2-FD6AAA62DA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77" y="747705"/>
            <a:ext cx="2164080" cy="2825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43A398D6-6676-BB78-B18E-0C671B686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49" y="256655"/>
            <a:ext cx="3289761" cy="32095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1" name="Текстово поле 20">
            <a:extLst>
              <a:ext uri="{FF2B5EF4-FFF2-40B4-BE49-F238E27FC236}">
                <a16:creationId xmlns:a16="http://schemas.microsoft.com/office/drawing/2014/main" id="{60B7E47C-8306-69C9-49D6-983FD67C6C1D}"/>
              </a:ext>
            </a:extLst>
          </p:cNvPr>
          <p:cNvSpPr txBox="1"/>
          <p:nvPr/>
        </p:nvSpPr>
        <p:spPr>
          <a:xfrm>
            <a:off x="3952240" y="3722552"/>
            <a:ext cx="480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latin typeface="Arial Black" panose="020B0A04020102020204" pitchFamily="34" charset="0"/>
              </a:rPr>
              <a:t>Разрешителни</a:t>
            </a:r>
          </a:p>
        </p:txBody>
      </p:sp>
    </p:spTree>
    <p:extLst>
      <p:ext uri="{BB962C8B-B14F-4D97-AF65-F5344CB8AC3E}">
        <p14:creationId xmlns:p14="http://schemas.microsoft.com/office/powerpoint/2010/main" val="2426657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366</Words>
  <Application>Microsoft Office PowerPoint</Application>
  <PresentationFormat>Широк екран</PresentationFormat>
  <Paragraphs>73</Paragraphs>
  <Slides>11</Slides>
  <Notes>0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Arial Narrow</vt:lpstr>
      <vt:lpstr>Calibri</vt:lpstr>
      <vt:lpstr>Calibri Light</vt:lpstr>
      <vt:lpstr>GunnyRewritten</vt:lpstr>
      <vt:lpstr>Monotype Corsiva</vt:lpstr>
      <vt:lpstr>Тема на Office</vt:lpstr>
      <vt:lpstr>Worksheet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Walentina</dc:creator>
  <cp:lastModifiedBy>Walentina</cp:lastModifiedBy>
  <cp:revision>2</cp:revision>
  <dcterms:created xsi:type="dcterms:W3CDTF">2023-09-21T20:46:21Z</dcterms:created>
  <dcterms:modified xsi:type="dcterms:W3CDTF">2023-09-22T05:44:16Z</dcterms:modified>
</cp:coreProperties>
</file>