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6" r:id="rId3"/>
    <p:sldId id="274" r:id="rId4"/>
    <p:sldId id="279" r:id="rId5"/>
    <p:sldId id="258" r:id="rId6"/>
    <p:sldId id="271" r:id="rId7"/>
    <p:sldId id="257" r:id="rId8"/>
    <p:sldId id="259" r:id="rId9"/>
    <p:sldId id="280" r:id="rId10"/>
    <p:sldId id="261" r:id="rId11"/>
    <p:sldId id="263" r:id="rId12"/>
    <p:sldId id="266" r:id="rId13"/>
    <p:sldId id="277" r:id="rId14"/>
    <p:sldId id="278" r:id="rId15"/>
    <p:sldId id="265" r:id="rId16"/>
    <p:sldId id="275" r:id="rId17"/>
    <p:sldId id="273" r:id="rId18"/>
    <p:sldId id="270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 с тема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1" autoAdjust="0"/>
  </p:normalViewPr>
  <p:slideViewPr>
    <p:cSldViewPr>
      <p:cViewPr>
        <p:scale>
          <a:sx n="69" d="100"/>
          <a:sy n="69" d="100"/>
        </p:scale>
        <p:origin x="77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185-4EC9-4A7F-98F7-981FD69458C7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4D06-FE31-449D-9559-1B054A4D19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07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FD7-2EFB-4F94-9FE5-8C97EB4CE23D}" type="datetimeFigureOut">
              <a:rPr lang="bg-BG" smtClean="0"/>
              <a:pPr/>
              <a:t>23.9.2021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Картина 13" descr="edelvais-logo-315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020">
            <a:off x="6321052" y="100440"/>
            <a:ext cx="2550931" cy="2026488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авоъгълник 4"/>
          <p:cNvSpPr/>
          <p:nvPr/>
        </p:nvSpPr>
        <p:spPr>
          <a:xfrm>
            <a:off x="3186528" y="714356"/>
            <a:ext cx="27709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2021/20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bg-BG" sz="32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учебна година</a:t>
            </a:r>
            <a:endParaRPr lang="bg-BG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857356" y="1214422"/>
            <a:ext cx="5810291" cy="910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39"/>
              </a:avLst>
            </a:prstTxWarp>
          </a:bodyPr>
          <a:lstStyle/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правилата на</a:t>
            </a:r>
          </a:p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група"Щурче"</a:t>
            </a:r>
            <a:endParaRPr lang="bg-BG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Картина 5" descr="WP_20170130_10_59_39_Pro.jpg"/>
          <p:cNvPicPr>
            <a:picLocks noChangeAspect="1"/>
          </p:cNvPicPr>
          <p:nvPr/>
        </p:nvPicPr>
        <p:blipFill>
          <a:blip r:embed="rId3" cstate="print"/>
          <a:srcRect l="15625" t="5494" r="17969"/>
          <a:stretch>
            <a:fillRect/>
          </a:stretch>
        </p:blipFill>
        <p:spPr>
          <a:xfrm>
            <a:off x="1643042" y="2143116"/>
            <a:ext cx="5429288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30026694634_74356b663b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284505" cy="4713379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11" name="Правоъгълник 10"/>
          <p:cNvSpPr/>
          <p:nvPr/>
        </p:nvSpPr>
        <p:spPr>
          <a:xfrm>
            <a:off x="2260437" y="1214422"/>
            <a:ext cx="4623125" cy="7143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Група “Щурче”</a:t>
            </a:r>
            <a:endParaRPr lang="bg-B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артина 4" descr="3432343_249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85026"/>
            <a:ext cx="1214446" cy="1463188"/>
          </a:xfrm>
          <a:prstGeom prst="cloudCallou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7538674_RAMKA_dlya_teksta_ugol_rozuy_verh_s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</p:spPr>
      </p:pic>
      <p:pic>
        <p:nvPicPr>
          <p:cNvPr id="4" name="Картина 3" descr="635968738529268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357298"/>
            <a:ext cx="2639038" cy="3958557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14297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Облаковидно изнесено означение 5"/>
          <p:cNvSpPr/>
          <p:nvPr/>
        </p:nvSpPr>
        <p:spPr>
          <a:xfrm rot="1085115">
            <a:off x="1499473" y="1500453"/>
            <a:ext cx="3929090" cy="154134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Екипът на гр.”Щурче”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643174" y="3357562"/>
            <a:ext cx="3571900" cy="40011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 :</a:t>
            </a:r>
            <a:r>
              <a:rPr lang="bg-BG" sz="2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Надя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Николова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000364" y="3929066"/>
            <a:ext cx="3286148" cy="4286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учител:Миглена Илиева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14349" y="5072074"/>
            <a:ext cx="3214710" cy="5715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помощник-възпитател:</a:t>
            </a: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Галина Алексова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Картина 8" descr="DSC_0006.jpg"/>
          <p:cNvPicPr>
            <a:picLocks noChangeAspect="1"/>
          </p:cNvPicPr>
          <p:nvPr/>
        </p:nvPicPr>
        <p:blipFill>
          <a:blip r:embed="rId4"/>
          <a:srcRect l="35216" t="32061" r="56791" b="55319"/>
          <a:stretch>
            <a:fillRect/>
          </a:stretch>
        </p:blipFill>
        <p:spPr>
          <a:xfrm>
            <a:off x="428596" y="2714620"/>
            <a:ext cx="1968117" cy="2071702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243408"/>
            <a:ext cx="9144000" cy="6970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1280" y="692696"/>
            <a:ext cx="412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/>
                <a:solidFill>
                  <a:schemeClr val="accent3"/>
                </a:solidFill>
              </a:rPr>
              <a:t>Начало на учебната година в </a:t>
            </a:r>
          </a:p>
          <a:p>
            <a:pPr algn="ctr"/>
            <a:r>
              <a:rPr lang="bg-BG" sz="2400" b="1" dirty="0">
                <a:ln/>
                <a:solidFill>
                  <a:schemeClr val="accent3"/>
                </a:solidFill>
              </a:rPr>
              <a:t>г</a:t>
            </a:r>
            <a:r>
              <a:rPr lang="bg-BG" sz="2400" b="1" cap="none" spc="0" dirty="0" smtClean="0">
                <a:ln/>
                <a:solidFill>
                  <a:schemeClr val="accent3"/>
                </a:solidFill>
                <a:effectLst/>
              </a:rPr>
              <a:t>р.“Щурче“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606">
            <a:off x="395536" y="1412776"/>
            <a:ext cx="1914287" cy="255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38" y="3098709"/>
            <a:ext cx="2001067" cy="237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50" y="1477648"/>
            <a:ext cx="1816978" cy="242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881">
            <a:off x="6758637" y="2968523"/>
            <a:ext cx="1875814" cy="250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790890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013">
            <a:off x="467544" y="1952836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069">
            <a:off x="3776868" y="1700808"/>
            <a:ext cx="495604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655515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928934"/>
            <a:ext cx="4214810" cy="29467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авоъгълник 3"/>
          <p:cNvSpPr/>
          <p:nvPr/>
        </p:nvSpPr>
        <p:spPr>
          <a:xfrm>
            <a:off x="1047725" y="267869"/>
            <a:ext cx="7239051" cy="563231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Песен на групата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1.Ние сме щурчета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весели гласчета,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пеем песнички за вас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празничния час!/2</a:t>
            </a:r>
          </a:p>
          <a:p>
            <a:pPr algn="ctr"/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Припев:Кой ни даде името?-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някой да попита.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 са госпожите: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2.Пеем песни от зори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чак до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следобяда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родители добри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щурчова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награда./2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071678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малкото човече е на 3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годинки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вече :)</a:t>
            </a:r>
            <a:endParaRPr kumimoji="0" lang="bg-BG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Родителска тревога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 тръгването на детска градина се опитайте да сведете до минимум напрежението и притесненията. Не пренасяйте тревогите си върху детето.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Вашите емоции му влияят. Все пак вие изпращате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малчо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 едно място, където опитни педагози ще се грижат за него, ще срещне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приятелчета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ще придобие нови навици и умения, ще получи първите си по-сериозни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Да, като всяко ново начало и сега са възможни трудности - не са за пренебрегване нито стресът, нито почти сигурните разболявания. Но не обсъждайте пред детето евентуалните неприятности. Не изпадайте и в другата крайност – да рисувате идилична картина.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Постарайте се да мислете позитивно и вярвайте, че всичко ще бъде нар</a:t>
            </a:r>
            <a:r>
              <a:rPr kumimoji="0" lang="en-US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ед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214546" y="1357298"/>
            <a:ext cx="4429156" cy="7143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 Вас родители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472210_523694784673498_43407150425040656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714612" y="1071546"/>
            <a:ext cx="3357586" cy="642942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bg-BG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Вас родители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7159" y="2071678"/>
            <a:ext cx="28360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Подготовката за раздялата започва от вкъщи.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•Спокойният родител води до себе си спокойно дете.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Желателно е сутрин детето да бъде водено от родителя,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който е готов да се раздели с него, но твърдо.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•Раздялата в градината трябва да е кратка и насърчаваща детето.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•Положителните емоции на родителя са много важни.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Колкото по-плах и нерешителен е родителят,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толкова по-тревожно ще бъде детето.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Не се безпокойте, когато детето плаче.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Плачът подпомага нервната система да не се </a:t>
            </a:r>
            <a:r>
              <a:rPr lang="bg-B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превъзбужда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•Не променяйте правилата които сте въвели при раздяла.</a:t>
            </a:r>
            <a:endParaRPr lang="bg-B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5819203"/>
            <a:ext cx="6364243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sng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Вас, Родители!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bg-BG" sz="2000" b="1" i="1" u="none" strike="noStrike" normalizeH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Ако детето живее с толерантност,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търпеливост.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насърчение,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увереност.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похвала,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оценява.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честност,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справедливост.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със сигурност,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поощрение,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цени.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приятелство,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 на света. </a:t>
            </a:r>
            <a:endParaRPr kumimoji="0" lang="bg-BG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0" y="0"/>
            <a:ext cx="9194660" cy="7046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3315866"/>
            <a:ext cx="54726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гр. Кюстендил, ул</a:t>
            </a:r>
            <a:r>
              <a:rPr lang="ru-RU" sz="24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.» </a:t>
            </a:r>
            <a:r>
              <a:rPr lang="ru-RU" sz="2400" b="1" kern="10" dirty="0" err="1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Г.Бенковски</a:t>
            </a:r>
            <a:r>
              <a:rPr lang="ru-RU" sz="24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»</a:t>
            </a:r>
            <a:r>
              <a:rPr lang="ru-RU" sz="24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 </a:t>
            </a:r>
            <a:r>
              <a:rPr lang="ru-RU" sz="2400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№ </a:t>
            </a:r>
            <a:r>
              <a:rPr lang="ru-RU" sz="24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11</a:t>
            </a:r>
            <a:endParaRPr lang="ru-RU" sz="2400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тел.: +</a:t>
            </a:r>
            <a:r>
              <a:rPr lang="ru-RU" sz="2400" b="1" kern="10" dirty="0" smtClean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359.78.552071</a:t>
            </a:r>
            <a:endParaRPr lang="ru-RU" sz="2400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Е- mail: dg_edelvais@abv.bg</a:t>
            </a:r>
          </a:p>
          <a:p>
            <a:pPr algn="ctr"/>
            <a:r>
              <a:rPr lang="ru-RU" sz="2400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Website: www.dg-edelvais.com</a:t>
            </a:r>
            <a:endParaRPr lang="en-US" sz="2400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1905000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772816"/>
            <a:ext cx="4422126" cy="1080120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bg-BG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ДГ“Еделвайс“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2202091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creenShot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7"/>
            <a:ext cx="3312368" cy="467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8454801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572002" y="133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86116" y="1071546"/>
            <a:ext cx="2129237" cy="42862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Запознайте се с нас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 rot="20315419">
            <a:off x="140342" y="1858558"/>
            <a:ext cx="3137110" cy="3092172"/>
          </a:xfrm>
          <a:prstGeom prst="cloudCallout">
            <a:avLst>
              <a:gd name="adj1" fmla="val -60884"/>
              <a:gd name="adj2" fmla="val 349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тази чудна стая,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всеки ден играя.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 група “Щурче” се нарича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всяко дете я обича.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71868" y="1500174"/>
            <a:ext cx="521497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bg-BG" sz="2000" b="1" dirty="0" smtClean="0">
              <a:ln/>
              <a:solidFill>
                <a:schemeClr val="accent3"/>
              </a:solidFill>
            </a:endParaRP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В.гр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.”Щурче 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се отглеждат,социализират,възпитават 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и обучават 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28 деца.24 деца са първа възрастова група,а 4 деца са втора възрастова група.Ние 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вярваме,че всяко дете е уникално и,че носи в себе си потенциал,който предстои да развие.</a:t>
            </a: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Целодневният престой на децата в ДГ</a:t>
            </a:r>
            <a:r>
              <a:rPr lang="bg-BG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осигурява  условия и време за игра, почивка, дейности по избор на детето и обучение като се редуват  основни и допълнителни форми на педагогическо взаимодействие .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Картина 9" descr="3432343_249px.jpg"/>
          <p:cNvPicPr>
            <a:picLocks noChangeAspect="1"/>
          </p:cNvPicPr>
          <p:nvPr/>
        </p:nvPicPr>
        <p:blipFill>
          <a:blip r:embed="rId3" cstate="print"/>
          <a:srcRect l="-3891" t="1273"/>
          <a:stretch>
            <a:fillRect/>
          </a:stretch>
        </p:blipFill>
        <p:spPr>
          <a:xfrm rot="2317012">
            <a:off x="7032322" y="-224788"/>
            <a:ext cx="1855437" cy="21243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6072198" y="1500174"/>
            <a:ext cx="2286016" cy="78581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Нашият девиз</a:t>
            </a:r>
            <a:endParaRPr lang="bg-BG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ърце 4"/>
          <p:cNvSpPr/>
          <p:nvPr/>
        </p:nvSpPr>
        <p:spPr>
          <a:xfrm rot="1503749">
            <a:off x="5717434" y="2693668"/>
            <a:ext cx="2928958" cy="3000396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>
                <a:gd name="adj" fmla="val 6974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За децата с любов</a:t>
            </a:r>
            <a:endParaRPr lang="bg-BG" sz="2000" b="1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Картина 7" descr="874299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5486400" cy="51911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545353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714613" y="0"/>
            <a:ext cx="3225539" cy="12037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Дневен режим 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42910" y="857233"/>
            <a:ext cx="700092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06:30-08:30 - Прием. Самостоятелни дейности по  избор на децата.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08:30-08:45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Утринна гимнастика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-09:00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09:00-09:20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0-10: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Основни форми на педагогическо взаимодействие(ПС)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:1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Подкрепяща закуска (плод)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00- Допълнителни форми на педагогическо взаимодействие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45- Подготовка за обяд и обяд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–Подготовка за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 – Следобеден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-Тоалет и раздвижване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Подкрепяща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0-18:30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Сътрудничество и взаимодействие с родители,дейности по интереси и изпращане на децата.</a:t>
            </a:r>
            <a:endParaRPr lang="bg-BG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Картина 6" descr="9942145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6222" y="2643182"/>
            <a:ext cx="2527778" cy="1643074"/>
          </a:xfrm>
          <a:prstGeom prst="flowChartAlternate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60038"/>
              </p:ext>
            </p:extLst>
          </p:nvPr>
        </p:nvGraphicFramePr>
        <p:xfrm>
          <a:off x="2" y="1203798"/>
          <a:ext cx="9095486" cy="555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30">
                  <a:extLst>
                    <a:ext uri="{9D8B030D-6E8A-4147-A177-3AD203B41FA5}">
                      <a16:colId xmlns:a16="http://schemas.microsoft.com/office/drawing/2014/main" val="1941796376"/>
                    </a:ext>
                  </a:extLst>
                </a:gridCol>
                <a:gridCol w="1615400">
                  <a:extLst>
                    <a:ext uri="{9D8B030D-6E8A-4147-A177-3AD203B41FA5}">
                      <a16:colId xmlns:a16="http://schemas.microsoft.com/office/drawing/2014/main" val="3961244517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1013171428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4067223373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904308497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694306252"/>
                    </a:ext>
                  </a:extLst>
                </a:gridCol>
              </a:tblGrid>
              <a:tr h="48647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Форми</a:t>
                      </a:r>
                    </a:p>
                    <a:p>
                      <a:r>
                        <a:rPr lang="bg-BG" sz="1400" dirty="0" smtClean="0"/>
                        <a:t>времетраене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Понеделник</a:t>
                      </a:r>
                      <a:r>
                        <a:rPr lang="bg-BG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сряда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петък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03248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6.30-8.30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Прием на децата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(утринна гимнастика,дейност по избор,индивидуална работа)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281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dirty="0" smtClean="0"/>
                        <a:t>            </a:t>
                      </a:r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2593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ДФ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Разговори и игри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163272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9.30-9.50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Околен свят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КТ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БЕЛ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9574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9..50-10.00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Подвижни игри и др.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07942"/>
                  </a:ext>
                </a:extLst>
              </a:tr>
              <a:tr h="257545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61625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Междинна подкрепителна 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809549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10.30-12.30 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Дейности,които не са дейности на детската градина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Дейности по избор,игри на открито,разхходки,закалителни процедури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67903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Обяд:Подготовка за сън:Следобеден сън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32147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Тоалет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6100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Следобедна подкрепителна 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1799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16.00-16.20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ПС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 култура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ИИ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ФК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ФК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3780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16.20-18.30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Игри,разходки,творчески дейности,дейности по избор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889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6221_html_7e2bc1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2000232" y="267870"/>
            <a:ext cx="5619789" cy="1938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Седмично разпределение на         Педагогическите ситуации</a:t>
            </a: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I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възрастова група</a:t>
            </a:r>
            <a:endParaRPr lang="bg-BG" sz="2000" b="1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32632"/>
              </p:ext>
            </p:extLst>
          </p:nvPr>
        </p:nvGraphicFramePr>
        <p:xfrm>
          <a:off x="642910" y="2286000"/>
          <a:ext cx="7929617" cy="1700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понеделник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Сряда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петък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1.Математика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1.ОС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1.КТ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1.БЕЛ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2.Музика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2.Музика 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1.. 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Картина 4" descr="13751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01074"/>
            <a:ext cx="4643470" cy="212825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9"/>
            <a:ext cx="9144000" cy="6894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760" y="980728"/>
            <a:ext cx="4572000" cy="92333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bg-BG" b="1" dirty="0">
                <a:ln/>
                <a:solidFill>
                  <a:schemeClr val="accent3"/>
                </a:solidFill>
              </a:rPr>
              <a:t>Седмично разпределение на         Педагогическите ситуации</a:t>
            </a:r>
          </a:p>
          <a:p>
            <a:pPr algn="ctr"/>
            <a:r>
              <a:rPr lang="bg-BG" b="1" dirty="0">
                <a:ln/>
                <a:solidFill>
                  <a:schemeClr val="accent3"/>
                </a:solidFill>
              </a:rPr>
              <a:t>за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II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 </a:t>
            </a:r>
            <a:r>
              <a:rPr lang="bg-BG" b="1" dirty="0">
                <a:ln/>
                <a:solidFill>
                  <a:schemeClr val="accent3"/>
                </a:solidFill>
              </a:rPr>
              <a:t>възрастова група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Картина 4" descr="13751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848735"/>
            <a:ext cx="4643470" cy="212825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6814"/>
              </p:ext>
            </p:extLst>
          </p:nvPr>
        </p:nvGraphicFramePr>
        <p:xfrm>
          <a:off x="1524000" y="192546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088781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18734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217596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330415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74930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0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9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1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5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1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97030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775</Words>
  <Application>Microsoft Office PowerPoint</Application>
  <PresentationFormat>On-screen Show (4:3)</PresentationFormat>
  <Paragraphs>202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Monotype Corsiva</vt:lpstr>
      <vt:lpstr>Times New Roman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jordan</dc:creator>
  <cp:lastModifiedBy>denislav nikolov</cp:lastModifiedBy>
  <cp:revision>134</cp:revision>
  <dcterms:created xsi:type="dcterms:W3CDTF">2017-01-23T19:52:21Z</dcterms:created>
  <dcterms:modified xsi:type="dcterms:W3CDTF">2021-09-23T19:14:19Z</dcterms:modified>
</cp:coreProperties>
</file>