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90" r:id="rId3"/>
    <p:sldId id="270" r:id="rId4"/>
    <p:sldId id="268" r:id="rId5"/>
    <p:sldId id="291" r:id="rId6"/>
    <p:sldId id="271" r:id="rId7"/>
    <p:sldId id="272" r:id="rId8"/>
    <p:sldId id="273" r:id="rId9"/>
    <p:sldId id="274" r:id="rId10"/>
    <p:sldId id="267" r:id="rId11"/>
    <p:sldId id="265" r:id="rId12"/>
    <p:sldId id="279" r:id="rId13"/>
    <p:sldId id="282" r:id="rId14"/>
    <p:sldId id="284" r:id="rId15"/>
    <p:sldId id="286" r:id="rId16"/>
    <p:sldId id="285" r:id="rId17"/>
    <p:sldId id="287" r:id="rId18"/>
    <p:sldId id="288" r:id="rId19"/>
    <p:sldId id="264" r:id="rId20"/>
    <p:sldId id="292" r:id="rId21"/>
    <p:sldId id="263" r:id="rId22"/>
    <p:sldId id="296" r:id="rId23"/>
    <p:sldId id="295" r:id="rId24"/>
    <p:sldId id="294" r:id="rId25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BBA52"/>
    <a:srgbClr val="E24883"/>
    <a:srgbClr val="90AE5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bg-BG" smtClean="0"/>
              <a:t>Щракнете, за да редактирате стила на подзаглавията в образеца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pPr/>
              <a:t>27.9.2022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pPr/>
              <a:t>27.9.2022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pPr/>
              <a:t>27.9.2022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pPr/>
              <a:t>27.9.2022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pPr/>
              <a:t>27.9.2022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pPr/>
              <a:t>27.9.2022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pPr/>
              <a:t>27.9.2022 г.</a:t>
            </a:fld>
            <a:endParaRPr 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pPr/>
              <a:t>27.9.2022 г.</a:t>
            </a:fld>
            <a:endParaRPr lang="bg-BG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pPr/>
              <a:t>27.9.2022 г.</a:t>
            </a:fld>
            <a:endParaRPr 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pPr/>
              <a:t>27.9.2022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Щракн., за да ред. стил на загл. в обр.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C536-4F3D-4E22-A9F1-A3C6D40310AC}" type="datetimeFigureOut">
              <a:rPr lang="bg-BG" smtClean="0"/>
              <a:pPr/>
              <a:t>27.9.2022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F3F3C-A60D-426C-8F94-912700854F7B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заглав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 smtClean="0"/>
              <a:t>Щракнете, за да редактирате стила на заглавието в образеца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CC536-4F3D-4E22-A9F1-A3C6D40310AC}" type="datetimeFigureOut">
              <a:rPr lang="bg-BG" smtClean="0"/>
              <a:pPr/>
              <a:t>27.9.2022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3F3F3C-A60D-426C-8F94-912700854F7B}" type="slidenum">
              <a:rPr lang="bg-BG" smtClean="0"/>
              <a:pPr/>
              <a:t>‹#›</a:t>
            </a:fld>
            <a:endParaRPr 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png"/><Relationship Id="rId4" Type="http://schemas.openxmlformats.org/officeDocument/2006/relationships/image" Target="../media/image4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jpeg"/><Relationship Id="rId4" Type="http://schemas.openxmlformats.org/officeDocument/2006/relationships/image" Target="../media/image4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1026502" y="-1511826"/>
            <a:ext cx="7122369" cy="9617701"/>
          </a:xfrm>
          <a:prstGeom prst="rect">
            <a:avLst/>
          </a:prstGeom>
        </p:spPr>
      </p:pic>
      <p:sp>
        <p:nvSpPr>
          <p:cNvPr id="5" name="Правоъгълник 4"/>
          <p:cNvSpPr/>
          <p:nvPr/>
        </p:nvSpPr>
        <p:spPr>
          <a:xfrm>
            <a:off x="1187624" y="980729"/>
            <a:ext cx="6840760" cy="304698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bg-BG" sz="4800" b="1" i="1" kern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 О Р Т Ф О Л И О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bg-BG" sz="4000" b="1" i="1" kern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</a:t>
            </a:r>
            <a:endParaRPr lang="bg-BG" sz="4000" b="1" i="1" kern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bg-BG" sz="3600" b="1" i="1" kern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ГРУПА  </a:t>
            </a:r>
            <a:r>
              <a:rPr lang="bg-BG" sz="3600" b="1" i="1" kern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“ВРАБЧЕ</a:t>
            </a:r>
            <a:r>
              <a:rPr lang="bg-BG" sz="3600" b="1" i="1" kern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”</a:t>
            </a:r>
            <a:endParaRPr lang="en-US" sz="3600" b="1" i="1" kern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i="1" kern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2021-2022 </a:t>
            </a:r>
            <a:r>
              <a:rPr lang="bg-BG" sz="2800" b="1" i="1" kern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год.</a:t>
            </a:r>
            <a:r>
              <a:rPr lang="en-US" sz="2800" b="1" i="1" kern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bg-BG" sz="2800" b="1" i="1" kern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4000" b="1" i="1" kern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авоъгълник 6"/>
          <p:cNvSpPr/>
          <p:nvPr/>
        </p:nvSpPr>
        <p:spPr>
          <a:xfrm rot="10800000" flipV="1">
            <a:off x="3432479" y="3823211"/>
            <a:ext cx="3672408" cy="258532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bg-BG" b="1" i="1" kern="0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bg-BG" b="1" i="1" kern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bg-BG" b="1" i="1" kern="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bg-BG" b="1" i="1" kern="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bg-BG" b="1" i="1" kern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Тел </a:t>
            </a:r>
            <a:r>
              <a:rPr lang="bg-BG" b="1" i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+359 78 55 20 71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i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b="1" i="1" kern="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E-mail:dg_edelvais@abv.bg</a:t>
            </a:r>
            <a:endParaRPr lang="en-US" b="1" i="1" kern="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i="1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www.dg-edelvais.com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bg-BG" b="1" i="1" kern="0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bg-BG" b="1" i="1" kern="0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18001" y="2921816"/>
            <a:ext cx="2079090" cy="203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Текстово поле 9"/>
          <p:cNvSpPr txBox="1"/>
          <p:nvPr/>
        </p:nvSpPr>
        <p:spPr>
          <a:xfrm>
            <a:off x="1187624" y="3429000"/>
            <a:ext cx="3096345" cy="147732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bg-BG" b="1" i="1" kern="0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bg-BG" b="1" i="1" kern="0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bg-BG" b="1" i="1" kern="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ДГ „ЕДЕЛВАЙС“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bg-BG" b="1" i="1" kern="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Гр. Кюстендил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bg-BG" b="1" i="1" kern="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Ул. „Г. Бенковски“№ 10</a:t>
            </a:r>
            <a:endParaRPr lang="bg-BG" b="1" i="1" kern="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авоъгълник 10"/>
          <p:cNvSpPr/>
          <p:nvPr/>
        </p:nvSpPr>
        <p:spPr>
          <a:xfrm>
            <a:off x="4479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bg-BG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2" name="Текстово поле 11"/>
          <p:cNvSpPr txBox="1"/>
          <p:nvPr/>
        </p:nvSpPr>
        <p:spPr>
          <a:xfrm>
            <a:off x="7812360" y="220486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xmlns="" val="2638026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1026503" y="-1491072"/>
            <a:ext cx="7122369" cy="9617701"/>
          </a:xfrm>
          <a:prstGeom prst="rect">
            <a:avLst/>
          </a:prstGeom>
        </p:spPr>
      </p:pic>
      <p:sp>
        <p:nvSpPr>
          <p:cNvPr id="5" name="Текстово поле 4"/>
          <p:cNvSpPr txBox="1"/>
          <p:nvPr/>
        </p:nvSpPr>
        <p:spPr>
          <a:xfrm>
            <a:off x="956134" y="980728"/>
            <a:ext cx="728827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bg-BG" sz="2800" b="1" i="1" kern="0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 О С Л А Н И Е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bg-BG" sz="2800" b="1" i="1" kern="0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 група „Врабче“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bg-BG" sz="2800" b="1" i="1" kern="0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„Учим, играем  и  се  забавляваме“ </a:t>
            </a:r>
            <a:endParaRPr lang="bg-BG" sz="2800" b="1" i="1" kern="0" dirty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Картина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2418911"/>
            <a:ext cx="2427211" cy="182113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Картина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67744" y="3919460"/>
            <a:ext cx="2098964" cy="20989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0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Картина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7944" y="2667706"/>
            <a:ext cx="2503508" cy="25035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720490"/>
            <a:ext cx="3112963" cy="2496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25052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1026503" y="-1491072"/>
            <a:ext cx="7122369" cy="9617701"/>
          </a:xfrm>
          <a:prstGeom prst="rect">
            <a:avLst/>
          </a:prstGeom>
        </p:spPr>
      </p:pic>
      <p:sp>
        <p:nvSpPr>
          <p:cNvPr id="5" name="Текстово поле 4"/>
          <p:cNvSpPr txBox="1"/>
          <p:nvPr/>
        </p:nvSpPr>
        <p:spPr>
          <a:xfrm>
            <a:off x="956134" y="980728"/>
            <a:ext cx="7288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bg-BG" sz="2800" b="1" i="1" kern="0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група „Врабче“ е уютно и красиво</a:t>
            </a:r>
            <a:endParaRPr lang="bg-BG" sz="2800" b="1" i="1" kern="0" dirty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Картина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1599352"/>
            <a:ext cx="1788457" cy="238461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E24883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Картина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00192" y="1592810"/>
            <a:ext cx="1779662" cy="237288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Картина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40152" y="4274815"/>
            <a:ext cx="1612082" cy="161208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Картина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02401" y="3317778"/>
            <a:ext cx="2135644" cy="28475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0AE5E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39335" y="1363009"/>
            <a:ext cx="2611484" cy="3219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Картина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6134" y="4280770"/>
            <a:ext cx="1325530" cy="17673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05356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1026503" y="-1491072"/>
            <a:ext cx="7122369" cy="9617701"/>
          </a:xfrm>
          <a:prstGeom prst="rect">
            <a:avLst/>
          </a:prstGeom>
        </p:spPr>
      </p:pic>
      <p:sp>
        <p:nvSpPr>
          <p:cNvPr id="5" name="Текстово поле 4"/>
          <p:cNvSpPr txBox="1"/>
          <p:nvPr/>
        </p:nvSpPr>
        <p:spPr>
          <a:xfrm>
            <a:off x="956134" y="980728"/>
            <a:ext cx="72882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bg-BG" sz="2800" b="1" i="1" kern="0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двора на детската градина е забавно и интересно</a:t>
            </a:r>
            <a:endParaRPr lang="bg-BG" sz="2800" b="1" i="1" kern="0" dirty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Картина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88224" y="1721768"/>
            <a:ext cx="1656184" cy="22082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E24883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Картина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82356" y="2179342"/>
            <a:ext cx="3035829" cy="22768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0AE5E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Картина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57374" y="1700808"/>
            <a:ext cx="1427355" cy="19031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Картина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2586" y="3930014"/>
            <a:ext cx="1563638" cy="208485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Картина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024" y="4221088"/>
            <a:ext cx="3073788" cy="230534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0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263215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1026503" y="-1491072"/>
            <a:ext cx="7122369" cy="9617701"/>
          </a:xfrm>
          <a:prstGeom prst="rect">
            <a:avLst/>
          </a:prstGeom>
        </p:spPr>
      </p:pic>
      <p:sp>
        <p:nvSpPr>
          <p:cNvPr id="5" name="Текстово поле 4"/>
          <p:cNvSpPr txBox="1"/>
          <p:nvPr/>
        </p:nvSpPr>
        <p:spPr>
          <a:xfrm>
            <a:off x="956134" y="980728"/>
            <a:ext cx="7288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bg-BG" sz="2800" b="1" i="1" kern="0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Книжки вълшебни</a:t>
            </a:r>
            <a:endParaRPr lang="bg-BG" sz="2800" b="1" i="1" kern="0" dirty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Картина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72200" y="3226490"/>
            <a:ext cx="2156767" cy="287720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Картина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48264" y="416849"/>
            <a:ext cx="1918525" cy="255803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E24883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Картина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8380" y="3219919"/>
            <a:ext cx="2099917" cy="280136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0AE5E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Картина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7836" y="321546"/>
            <a:ext cx="1772666" cy="23648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E24883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Картина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85318" y="1573072"/>
            <a:ext cx="3626167" cy="418520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608303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1026503" y="-1491072"/>
            <a:ext cx="7122369" cy="9617701"/>
          </a:xfrm>
          <a:prstGeom prst="rect">
            <a:avLst/>
          </a:prstGeom>
        </p:spPr>
      </p:pic>
      <p:sp>
        <p:nvSpPr>
          <p:cNvPr id="5" name="Текстово поле 4"/>
          <p:cNvSpPr txBox="1"/>
          <p:nvPr/>
        </p:nvSpPr>
        <p:spPr>
          <a:xfrm>
            <a:off x="956134" y="980728"/>
            <a:ext cx="7288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bg-BG" sz="2800" b="1" i="1" kern="0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Растем  здрави  и силни</a:t>
            </a:r>
            <a:endParaRPr lang="bg-BG" sz="2800" b="1" i="1" kern="0" dirty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Картина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1613845"/>
            <a:ext cx="2852936" cy="28529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Картина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3848" y="2070332"/>
            <a:ext cx="2355726" cy="31409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010613"/>
            <a:ext cx="3760787" cy="3767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Текстово поле 10"/>
          <p:cNvSpPr txBox="1"/>
          <p:nvPr/>
        </p:nvSpPr>
        <p:spPr>
          <a:xfrm>
            <a:off x="5652120" y="1613845"/>
            <a:ext cx="30963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здравна</a:t>
            </a:r>
            <a:r>
              <a:rPr lang="ru-RU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беседа на </a:t>
            </a:r>
            <a:r>
              <a:rPr lang="ru-RU" sz="20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</a:t>
            </a:r>
            <a:r>
              <a:rPr lang="en-US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 Камелия</a:t>
            </a:r>
            <a:r>
              <a:rPr lang="en-US" sz="2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Стефанова</a:t>
            </a:r>
            <a:endParaRPr lang="bg-BG" sz="20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9606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1026503" y="-1491072"/>
            <a:ext cx="7122369" cy="9617701"/>
          </a:xfrm>
          <a:prstGeom prst="rect">
            <a:avLst/>
          </a:prstGeom>
        </p:spPr>
      </p:pic>
      <p:sp>
        <p:nvSpPr>
          <p:cNvPr id="5" name="Текстово поле 4"/>
          <p:cNvSpPr txBox="1"/>
          <p:nvPr/>
        </p:nvSpPr>
        <p:spPr>
          <a:xfrm>
            <a:off x="956134" y="980728"/>
            <a:ext cx="75763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bg-BG" sz="2800" b="1" i="1" kern="0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Децата от група „Врабче“ знаят правилата за пътна безопасност и ги спазват</a:t>
            </a:r>
            <a:endParaRPr lang="bg-BG" sz="2800" b="1" i="1" kern="0" dirty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авоъгълник 5"/>
          <p:cNvSpPr/>
          <p:nvPr/>
        </p:nvSpPr>
        <p:spPr>
          <a:xfrm>
            <a:off x="4139952" y="3933056"/>
            <a:ext cx="194421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pic>
        <p:nvPicPr>
          <p:cNvPr id="7" name="Картина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19872" y="2060848"/>
            <a:ext cx="3006080" cy="400810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Картина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2102347"/>
            <a:ext cx="2571750" cy="3429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0AE5E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Картина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32240" y="2529621"/>
            <a:ext cx="2220838" cy="296111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72192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1026503" y="-1491072"/>
            <a:ext cx="7122369" cy="9617701"/>
          </a:xfrm>
          <a:prstGeom prst="rect">
            <a:avLst/>
          </a:prstGeom>
        </p:spPr>
      </p:pic>
      <p:sp>
        <p:nvSpPr>
          <p:cNvPr id="5" name="Текстово поле 4"/>
          <p:cNvSpPr txBox="1"/>
          <p:nvPr/>
        </p:nvSpPr>
        <p:spPr>
          <a:xfrm>
            <a:off x="956134" y="980728"/>
            <a:ext cx="7288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bg-BG" sz="2800" b="1" i="1" kern="0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Пожарна безопасност</a:t>
            </a:r>
            <a:endParaRPr lang="bg-BG" sz="2800" b="1" i="1" kern="0" dirty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Картина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95936" y="1677308"/>
            <a:ext cx="3089150" cy="30891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0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Картина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0970" y="973218"/>
            <a:ext cx="1326823" cy="1061459"/>
          </a:xfrm>
          <a:prstGeom prst="rect">
            <a:avLst/>
          </a:prstGeom>
        </p:spPr>
      </p:pic>
      <p:pic>
        <p:nvPicPr>
          <p:cNvPr id="8" name="Картина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67793" y="4437112"/>
            <a:ext cx="698040" cy="1227672"/>
          </a:xfrm>
          <a:prstGeom prst="rect">
            <a:avLst/>
          </a:prstGeom>
        </p:spPr>
      </p:pic>
      <p:sp>
        <p:nvSpPr>
          <p:cNvPr id="11" name="Правоъгълник 10"/>
          <p:cNvSpPr/>
          <p:nvPr/>
        </p:nvSpPr>
        <p:spPr>
          <a:xfrm>
            <a:off x="755576" y="2551836"/>
            <a:ext cx="439248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ПОЖАРНИКАР</a:t>
            </a:r>
            <a:endParaRPr lang="bg-BG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 е той за всички нас – </a:t>
            </a:r>
          </a:p>
          <a:p>
            <a:r>
              <a:rPr lang="bg-BG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смелият пожарникар!</a:t>
            </a:r>
          </a:p>
          <a:p>
            <a:r>
              <a:rPr lang="bg-BG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Единствен той сред буйните </a:t>
            </a:r>
          </a:p>
          <a:p>
            <a:r>
              <a:rPr lang="bg-BG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огньове и бурните реки -</a:t>
            </a:r>
          </a:p>
          <a:p>
            <a:r>
              <a:rPr lang="bg-BG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 е той живота </a:t>
            </a:r>
            <a:r>
              <a:rPr lang="bg-BG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</a:t>
            </a:r>
          </a:p>
          <a:p>
            <a:r>
              <a:rPr lang="bg-BG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 подари.</a:t>
            </a:r>
          </a:p>
        </p:txBody>
      </p:sp>
      <p:pic>
        <p:nvPicPr>
          <p:cNvPr id="12" name="Картина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32240" y="3578659"/>
            <a:ext cx="2211710" cy="294894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460635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1026503" y="-1491072"/>
            <a:ext cx="7122369" cy="9617701"/>
          </a:xfrm>
          <a:prstGeom prst="rect">
            <a:avLst/>
          </a:prstGeom>
        </p:spPr>
      </p:pic>
      <p:sp>
        <p:nvSpPr>
          <p:cNvPr id="5" name="Текстово поле 4"/>
          <p:cNvSpPr txBox="1"/>
          <p:nvPr/>
        </p:nvSpPr>
        <p:spPr>
          <a:xfrm>
            <a:off x="956134" y="980728"/>
            <a:ext cx="7288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bg-BG" sz="2800" b="1" i="1" kern="0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 България в сърцето</a:t>
            </a:r>
            <a:endParaRPr lang="bg-BG" sz="2800" b="1" i="1" kern="0" dirty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авоъгълник 6"/>
          <p:cNvSpPr/>
          <p:nvPr/>
        </p:nvSpPr>
        <p:spPr>
          <a:xfrm>
            <a:off x="827584" y="1687788"/>
            <a:ext cx="376010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  ТЕБ,  БЪЛГАРИЙО  СВЕЩЕНА,</a:t>
            </a:r>
            <a:br>
              <a:rPr lang="bg-BG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g-BG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ПОКЛАНЯМ  ПЕСНИ  СИ  СЕГА!</a:t>
            </a:r>
            <a:br>
              <a:rPr lang="bg-BG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g-BG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  ТВОЙТЕ  РАНИ,  КРЪВ  БЕЗЦЕННА,</a:t>
            </a:r>
            <a:br>
              <a:rPr lang="bg-BG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g-BG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  ТВОЙТА  ЖАЛОСТ  И  ТЪГА,</a:t>
            </a:r>
            <a:br>
              <a:rPr lang="bg-BG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g-BG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  ТВОЙТЕ  СЪЛЗИ  И  ВЪЗДИШКИ,</a:t>
            </a:r>
            <a:br>
              <a:rPr lang="bg-BG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g-BG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  ТВОЙТЕ  СТРАСТИ  И  ТЕГЛО</a:t>
            </a:r>
          </a:p>
        </p:txBody>
      </p:sp>
      <p:pic>
        <p:nvPicPr>
          <p:cNvPr id="9" name="Картина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44208" y="1516702"/>
            <a:ext cx="1938658" cy="258487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ABBA5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Картина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91880" y="3645024"/>
            <a:ext cx="2700050" cy="20250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Картина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87624" y="3446292"/>
            <a:ext cx="2067694" cy="27569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71949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1023055" y="-1489436"/>
            <a:ext cx="7122369" cy="9617701"/>
          </a:xfrm>
          <a:prstGeom prst="rect">
            <a:avLst/>
          </a:prstGeom>
        </p:spPr>
      </p:pic>
      <p:sp>
        <p:nvSpPr>
          <p:cNvPr id="5" name="Текстово поле 4"/>
          <p:cNvSpPr txBox="1"/>
          <p:nvPr/>
        </p:nvSpPr>
        <p:spPr>
          <a:xfrm>
            <a:off x="956134" y="980728"/>
            <a:ext cx="7288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bg-BG" sz="2800" b="1" i="1" kern="0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Учим, спортуваме и се забавляваме</a:t>
            </a:r>
            <a:endParaRPr lang="bg-BG" sz="2800" b="1" i="1" kern="0" dirty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Картина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12160" y="1628800"/>
            <a:ext cx="2747798" cy="20608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Картина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6" y="1838539"/>
            <a:ext cx="2204864" cy="22048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ABBA5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Картина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34351" y="3319414"/>
            <a:ext cx="3131840" cy="23488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E24883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3565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1026503" y="-1491072"/>
            <a:ext cx="7122369" cy="9617701"/>
          </a:xfrm>
          <a:prstGeom prst="rect">
            <a:avLst/>
          </a:prstGeom>
        </p:spPr>
      </p:pic>
      <p:sp>
        <p:nvSpPr>
          <p:cNvPr id="5" name="Правоъгълник 4"/>
          <p:cNvSpPr/>
          <p:nvPr/>
        </p:nvSpPr>
        <p:spPr>
          <a:xfrm>
            <a:off x="1403648" y="1124744"/>
            <a:ext cx="62646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bg-BG" sz="2800" b="1" i="1" kern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bg-BG" sz="2800" b="1" i="1" kern="0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ие сме деца на планетата Земя</a:t>
            </a:r>
            <a:endParaRPr lang="bg-BG" sz="2800" b="1" i="1" kern="0" dirty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Картина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6" y="1716537"/>
            <a:ext cx="1964630" cy="26208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Картина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15816" y="2420887"/>
            <a:ext cx="1876935" cy="250390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Картина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76056" y="3672838"/>
            <a:ext cx="1820500" cy="24286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E24883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Картина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07594" y="1716537"/>
            <a:ext cx="1566355" cy="208957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05356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1026503" y="-1491072"/>
            <a:ext cx="7122369" cy="9617701"/>
          </a:xfrm>
          <a:prstGeom prst="rect">
            <a:avLst/>
          </a:prstGeom>
        </p:spPr>
      </p:pic>
      <p:sp>
        <p:nvSpPr>
          <p:cNvPr id="5" name="Текстово поле 4"/>
          <p:cNvSpPr txBox="1"/>
          <p:nvPr/>
        </p:nvSpPr>
        <p:spPr>
          <a:xfrm>
            <a:off x="956134" y="980728"/>
            <a:ext cx="7288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bg-BG" sz="2800" b="1" i="1" kern="0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Добре дошли в група „ВРАБЧЕ“</a:t>
            </a:r>
            <a:endParaRPr lang="bg-BG" sz="2800" b="1" i="1" kern="0" dirty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Картина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03648" y="2015475"/>
            <a:ext cx="2982169" cy="299770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Текстово поле 7"/>
          <p:cNvSpPr txBox="1"/>
          <p:nvPr/>
        </p:nvSpPr>
        <p:spPr>
          <a:xfrm>
            <a:off x="4716015" y="2204864"/>
            <a:ext cx="297780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endParaRPr lang="bg-BG" i="1" kern="0" dirty="0" smtClean="0">
              <a:ln w="11430"/>
              <a:solidFill>
                <a:srgbClr val="00B0F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endParaRPr lang="bg-BG" i="1" kern="0" dirty="0">
              <a:ln w="11430"/>
              <a:solidFill>
                <a:srgbClr val="00B0F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endParaRPr lang="bg-BG" i="1" kern="0" dirty="0" smtClean="0">
              <a:ln w="11430"/>
              <a:solidFill>
                <a:srgbClr val="00B0F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endParaRPr lang="bg-BG" i="1" kern="0" dirty="0">
              <a:ln w="11430"/>
              <a:solidFill>
                <a:srgbClr val="00B0F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bg-BG" sz="2400" b="1" i="1" kern="0" dirty="0" smtClean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Весели </a:t>
            </a:r>
            <a:r>
              <a:rPr lang="bg-BG" sz="2400" b="1" i="1" kern="0" dirty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момичета,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bg-BG" sz="2400" b="1" i="1" kern="0" dirty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палави момчета,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bg-BG" sz="2400" b="1" i="1" kern="0" dirty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това е </a:t>
            </a:r>
            <a:r>
              <a:rPr lang="bg-BG" sz="2400" b="1" i="1" kern="0" dirty="0" err="1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наща</a:t>
            </a:r>
            <a:r>
              <a:rPr lang="bg-BG" sz="2400" b="1" i="1" kern="0" dirty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чета,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bg-BG" sz="2400" b="1" i="1" kern="0" dirty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това е група „Врабче“! </a:t>
            </a:r>
          </a:p>
        </p:txBody>
      </p:sp>
    </p:spTree>
    <p:extLst>
      <p:ext uri="{BB962C8B-B14F-4D97-AF65-F5344CB8AC3E}">
        <p14:creationId xmlns:p14="http://schemas.microsoft.com/office/powerpoint/2010/main" xmlns="" val="2825402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1023055" y="-1489436"/>
            <a:ext cx="7122369" cy="9617701"/>
          </a:xfrm>
          <a:prstGeom prst="rect">
            <a:avLst/>
          </a:prstGeom>
        </p:spPr>
      </p:pic>
      <p:sp>
        <p:nvSpPr>
          <p:cNvPr id="5" name="Текстово поле 4"/>
          <p:cNvSpPr txBox="1"/>
          <p:nvPr/>
        </p:nvSpPr>
        <p:spPr>
          <a:xfrm>
            <a:off x="956134" y="980728"/>
            <a:ext cx="7288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bg-BG" sz="2800" b="1" i="1" kern="0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Рисуваме, апликираме, творим</a:t>
            </a:r>
            <a:endParaRPr lang="bg-BG" sz="2800" b="1" i="1" kern="0" dirty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Картина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6134" y="2251026"/>
            <a:ext cx="2035740" cy="27157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E24883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Картина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17656" y="2166223"/>
            <a:ext cx="2355777" cy="17668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ABBA5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Картина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6176" y="3212976"/>
            <a:ext cx="1822865" cy="243048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517368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1026503" y="-1491072"/>
            <a:ext cx="7122369" cy="9617701"/>
          </a:xfrm>
          <a:prstGeom prst="rect">
            <a:avLst/>
          </a:prstGeom>
        </p:spPr>
      </p:pic>
      <p:sp>
        <p:nvSpPr>
          <p:cNvPr id="5" name="Текстово поле 4"/>
          <p:cNvSpPr txBox="1"/>
          <p:nvPr/>
        </p:nvSpPr>
        <p:spPr>
          <a:xfrm>
            <a:off x="4499992" y="1988840"/>
            <a:ext cx="396044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sz="1600" b="1" i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g-BG" sz="1600" b="1" i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g-BG" sz="1600" b="1" i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g-BG" sz="1600" b="1" i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g-BG" sz="1600" b="1" i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g-BG" sz="1600" b="1" i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g-BG" sz="1600" b="1" i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16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Чака </a:t>
            </a:r>
            <a:r>
              <a:rPr lang="bg-BG" sz="16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 нашата детска градина!</a:t>
            </a:r>
          </a:p>
          <a:p>
            <a:r>
              <a:rPr lang="bg-BG" sz="16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Ето ни идваме цяла дружина!</a:t>
            </a:r>
          </a:p>
          <a:p>
            <a:r>
              <a:rPr lang="bg-BG" sz="16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мънички стъпки ситним в редици, </a:t>
            </a:r>
          </a:p>
          <a:p>
            <a:r>
              <a:rPr lang="bg-BG" sz="16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утре ще бъдем и </a:t>
            </a:r>
            <a:r>
              <a:rPr lang="bg-BG" sz="1600" b="1" i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ний</a:t>
            </a:r>
            <a:r>
              <a:rPr lang="bg-BG" sz="16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ученици!</a:t>
            </a:r>
          </a:p>
          <a:p>
            <a:r>
              <a:rPr lang="bg-BG" sz="16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още е рано, имаме време,  </a:t>
            </a:r>
          </a:p>
          <a:p>
            <a:r>
              <a:rPr lang="bg-BG" sz="16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преди да пораснем и ние големи!</a:t>
            </a:r>
          </a:p>
          <a:p>
            <a:r>
              <a:rPr lang="bg-BG" sz="16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Тук ще намерим игри и подслон,</a:t>
            </a:r>
          </a:p>
          <a:p>
            <a:r>
              <a:rPr lang="bg-BG" sz="16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градината детска  е наш втори дом.</a:t>
            </a:r>
          </a:p>
        </p:txBody>
      </p:sp>
      <p:sp>
        <p:nvSpPr>
          <p:cNvPr id="6" name="Правоъгълник 5"/>
          <p:cNvSpPr/>
          <p:nvPr/>
        </p:nvSpPr>
        <p:spPr>
          <a:xfrm rot="10800000" flipV="1">
            <a:off x="1475656" y="1005263"/>
            <a:ext cx="64087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kern="0" dirty="0" err="1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2800" b="1" i="1" kern="0" dirty="0" err="1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радината</a:t>
            </a:r>
            <a:r>
              <a:rPr lang="ru-RU" sz="2800" b="1" i="1" kern="0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i="1" kern="0" dirty="0" err="1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детска</a:t>
            </a:r>
            <a:r>
              <a:rPr lang="ru-RU" sz="2800" b="1" i="1" kern="0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i="1" kern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 наш </a:t>
            </a:r>
            <a:r>
              <a:rPr lang="ru-RU" sz="2800" b="1" i="1" kern="0" dirty="0" err="1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втори</a:t>
            </a:r>
            <a:r>
              <a:rPr lang="ru-RU" sz="2800" b="1" i="1" kern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дом</a:t>
            </a:r>
            <a:endParaRPr lang="bg-BG" dirty="0"/>
          </a:p>
        </p:txBody>
      </p:sp>
      <p:pic>
        <p:nvPicPr>
          <p:cNvPr id="7" name="Картина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46374" y="1700808"/>
            <a:ext cx="2631454" cy="18086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Картина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14414" y="1928802"/>
            <a:ext cx="3366841" cy="33843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ABBA5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05356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1033320" y="-1512035"/>
            <a:ext cx="7122369" cy="9617701"/>
          </a:xfrm>
          <a:prstGeom prst="rect">
            <a:avLst/>
          </a:prstGeom>
        </p:spPr>
      </p:pic>
      <p:sp>
        <p:nvSpPr>
          <p:cNvPr id="3" name="Правоъгълник 2"/>
          <p:cNvSpPr/>
          <p:nvPr/>
        </p:nvSpPr>
        <p:spPr>
          <a:xfrm>
            <a:off x="2143108" y="857232"/>
            <a:ext cx="5001626" cy="954107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">
              <a:avLst/>
            </a:prstTxWarp>
            <a:spAutoFit/>
          </a:bodyPr>
          <a:lstStyle/>
          <a:p>
            <a:pPr algn="ctr"/>
            <a:r>
              <a:rPr lang="bg-BG" sz="28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Разделяме с детската градина,</a:t>
            </a:r>
          </a:p>
          <a:p>
            <a:pPr algn="ctr"/>
            <a:r>
              <a:rPr lang="bg-BG" sz="28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г</a:t>
            </a:r>
            <a:r>
              <a:rPr lang="bg-BG" sz="28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отови сме за първи клас!</a:t>
            </a:r>
            <a:endParaRPr lang="bg-BG" sz="28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4" name="Картина 3" descr="308745147_3283857358523082_6144879966883437886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57818" y="2143116"/>
            <a:ext cx="2338577" cy="31432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Картина 4" descr="308649979_411646954449583_6033161693729798670_n.jpg"/>
          <p:cNvPicPr>
            <a:picLocks noChangeAspect="1"/>
          </p:cNvPicPr>
          <p:nvPr/>
        </p:nvPicPr>
        <p:blipFill>
          <a:blip r:embed="rId4" cstate="print"/>
          <a:srcRect l="7031" t="20755" b="15533"/>
          <a:stretch>
            <a:fillRect/>
          </a:stretch>
        </p:blipFill>
        <p:spPr>
          <a:xfrm>
            <a:off x="1214414" y="1785926"/>
            <a:ext cx="3762777" cy="19288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Картина 5" descr="309148689_494507132223181_6306946414826514639_n.jpg"/>
          <p:cNvPicPr>
            <a:picLocks noChangeAspect="1"/>
          </p:cNvPicPr>
          <p:nvPr/>
        </p:nvPicPr>
        <p:blipFill>
          <a:blip r:embed="rId5" cstate="print"/>
          <a:srcRect l="13281" t="22844"/>
          <a:stretch>
            <a:fillRect/>
          </a:stretch>
        </p:blipFill>
        <p:spPr>
          <a:xfrm>
            <a:off x="1571604" y="3500438"/>
            <a:ext cx="3313849" cy="22054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1033320" y="-1512035"/>
            <a:ext cx="7122369" cy="9617701"/>
          </a:xfrm>
          <a:prstGeom prst="rect">
            <a:avLst/>
          </a:prstGeom>
        </p:spPr>
      </p:pic>
      <p:pic>
        <p:nvPicPr>
          <p:cNvPr id="3" name="Картина 2" descr="285230832_488582429726184_5601662578272856531_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2976" y="1142984"/>
            <a:ext cx="3998904" cy="29908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Картина 3" descr="285316103_488581456392948_732713506783870793_n.jpg"/>
          <p:cNvPicPr>
            <a:picLocks noChangeAspect="1"/>
          </p:cNvPicPr>
          <p:nvPr/>
        </p:nvPicPr>
        <p:blipFill>
          <a:blip r:embed="rId4"/>
          <a:srcRect l="8593" t="32242" r="7031"/>
          <a:stretch>
            <a:fillRect/>
          </a:stretch>
        </p:blipFill>
        <p:spPr>
          <a:xfrm>
            <a:off x="4000496" y="3286124"/>
            <a:ext cx="4162953" cy="25003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1026503" y="-1491072"/>
            <a:ext cx="7122369" cy="9617701"/>
          </a:xfrm>
          <a:prstGeom prst="rect">
            <a:avLst/>
          </a:prstGeom>
        </p:spPr>
      </p:pic>
      <p:pic>
        <p:nvPicPr>
          <p:cNvPr id="3" name="Картина 2" descr="285115068_488583706392723_6699936507023892674_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628" y="1928802"/>
            <a:ext cx="3152027" cy="23574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Картина 3" descr="285140598_488583943059366_4490737901659372891_n.jpg"/>
          <p:cNvPicPr>
            <a:picLocks noChangeAspect="1"/>
          </p:cNvPicPr>
          <p:nvPr/>
        </p:nvPicPr>
        <p:blipFill>
          <a:blip r:embed="rId4"/>
          <a:srcRect l="18207" t="15625" r="17366" b="12500"/>
          <a:stretch>
            <a:fillRect/>
          </a:stretch>
        </p:blipFill>
        <p:spPr>
          <a:xfrm>
            <a:off x="1285852" y="1071546"/>
            <a:ext cx="3095647" cy="46434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1026503" y="-1491072"/>
            <a:ext cx="7122369" cy="9617701"/>
          </a:xfrm>
          <a:prstGeom prst="rect">
            <a:avLst/>
          </a:prstGeom>
        </p:spPr>
      </p:pic>
      <p:sp>
        <p:nvSpPr>
          <p:cNvPr id="5" name="Текстово поле 4"/>
          <p:cNvSpPr txBox="1"/>
          <p:nvPr/>
        </p:nvSpPr>
        <p:spPr>
          <a:xfrm>
            <a:off x="956134" y="980728"/>
            <a:ext cx="728827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bg-BG" sz="2800" b="1" i="1" kern="0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Информация за  група „Врабче“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bg-BG" sz="2800" b="1" i="1" kern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bg-BG" sz="2800" b="1" i="1" kern="0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 учебната 2021-2022 година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bg-BG" sz="2800" b="1" i="1" kern="0" dirty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ово поле 5"/>
          <p:cNvSpPr txBox="1"/>
          <p:nvPr/>
        </p:nvSpPr>
        <p:spPr>
          <a:xfrm>
            <a:off x="827584" y="1916832"/>
            <a:ext cx="76328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Група</a:t>
            </a:r>
            <a:r>
              <a:rPr 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„</a:t>
            </a:r>
            <a:r>
              <a:rPr lang="ru-RU" sz="24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Врабче</a:t>
            </a:r>
            <a:r>
              <a:rPr 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на ДГ „</a:t>
            </a:r>
            <a:r>
              <a:rPr lang="ru-RU" sz="24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Еделвайс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се </a:t>
            </a:r>
            <a:r>
              <a:rPr lang="ru-RU" sz="24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посещава</a:t>
            </a:r>
            <a:r>
              <a:rPr 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 30 </a:t>
            </a:r>
            <a:r>
              <a:rPr lang="ru-RU" sz="24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деца</a:t>
            </a:r>
            <a:r>
              <a:rPr 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16 </a:t>
            </a:r>
            <a:r>
              <a:rPr lang="ru-RU" sz="24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момичета</a:t>
            </a:r>
            <a:r>
              <a:rPr 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14 </a:t>
            </a:r>
            <a:r>
              <a:rPr lang="ru-RU" sz="24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момчета</a:t>
            </a:r>
            <a:r>
              <a:rPr 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8 </a:t>
            </a:r>
            <a:r>
              <a:rPr lang="ru-RU" sz="24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деца</a:t>
            </a:r>
            <a:r>
              <a:rPr 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 </a:t>
            </a:r>
            <a:r>
              <a:rPr lang="ru-RU" sz="24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четвърта</a:t>
            </a:r>
            <a:r>
              <a:rPr 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възрастова</a:t>
            </a:r>
            <a:r>
              <a:rPr 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група</a:t>
            </a:r>
            <a:r>
              <a:rPr 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21 </a:t>
            </a:r>
            <a:r>
              <a:rPr lang="ru-RU" sz="24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деца</a:t>
            </a:r>
            <a:r>
              <a:rPr 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 </a:t>
            </a:r>
            <a:r>
              <a:rPr lang="ru-RU" sz="24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трета</a:t>
            </a:r>
            <a:r>
              <a:rPr 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възрастова</a:t>
            </a:r>
            <a:r>
              <a:rPr 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група</a:t>
            </a:r>
            <a:r>
              <a:rPr 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Групата</a:t>
            </a:r>
            <a:r>
              <a:rPr 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посещава</a:t>
            </a:r>
            <a:r>
              <a:rPr 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4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едно</a:t>
            </a:r>
            <a:r>
              <a:rPr 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</a:t>
            </a:r>
            <a:r>
              <a:rPr 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със</a:t>
            </a:r>
            <a:r>
              <a:rPr 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специални</a:t>
            </a:r>
            <a:r>
              <a:rPr 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образователни</a:t>
            </a:r>
            <a:r>
              <a:rPr 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потребности.</a:t>
            </a:r>
            <a:endParaRPr lang="bg-BG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Картина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23175" y="3717032"/>
            <a:ext cx="2009168" cy="20196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E24883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Картина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23928" y="4221088"/>
            <a:ext cx="2331112" cy="23432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0AE5E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Картина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4000548"/>
            <a:ext cx="3038012" cy="195919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42250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1026502" y="-1539178"/>
            <a:ext cx="7122369" cy="9617701"/>
          </a:xfrm>
          <a:prstGeom prst="rect">
            <a:avLst/>
          </a:prstGeom>
        </p:spPr>
      </p:pic>
      <p:sp>
        <p:nvSpPr>
          <p:cNvPr id="5" name="Текстово поле 4"/>
          <p:cNvSpPr txBox="1"/>
          <p:nvPr/>
        </p:nvSpPr>
        <p:spPr>
          <a:xfrm>
            <a:off x="755576" y="836711"/>
            <a:ext cx="74888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bg-BG" sz="2800" b="1" i="1" kern="0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 възпитанието и обучението на децата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bg-BG" sz="2800" b="1" i="1" kern="0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 грижи екип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bg-BG" sz="2800" b="1" i="1" kern="0" dirty="0" smtClean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ово поле 5"/>
          <p:cNvSpPr txBox="1"/>
          <p:nvPr/>
        </p:nvSpPr>
        <p:spPr>
          <a:xfrm>
            <a:off x="971600" y="1700809"/>
            <a:ext cx="7416824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bg-BG" sz="1600" b="1" i="1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Силвия </a:t>
            </a:r>
            <a:r>
              <a:rPr lang="bg-BG" sz="1600" b="1" i="1" kern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Божилова – старши учител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bg-BG" sz="1600" b="1" i="1" kern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Елка Иванова – старши </a:t>
            </a:r>
            <a:r>
              <a:rPr lang="bg-BG" sz="1600" b="1" i="1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учител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bg-BG" sz="1600" b="1" i="1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Горица Николова – помощник възпитател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bg-BG" b="1" i="1" kern="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bg-BG" sz="2000" b="1" i="1" kern="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Екипът </a:t>
            </a:r>
            <a:r>
              <a:rPr lang="bg-BG" sz="2000" b="1" i="1" kern="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ни </a:t>
            </a:r>
            <a:r>
              <a:rPr lang="ru-RU" sz="2000" b="1" i="1" kern="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се стреми  </a:t>
            </a:r>
            <a:r>
              <a:rPr lang="ru-RU" sz="2000" b="1" i="1" kern="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към</a:t>
            </a:r>
            <a:r>
              <a:rPr lang="ru-RU" sz="2000" b="1" i="1" kern="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i="1" kern="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максимална</a:t>
            </a:r>
            <a:r>
              <a:rPr lang="ru-RU" sz="2000" b="1" i="1" kern="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kern="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ефективност</a:t>
            </a:r>
            <a:r>
              <a:rPr lang="bg-BG" sz="2000" b="1" i="1" kern="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kern="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000" b="1" i="1" kern="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детското</a:t>
            </a:r>
            <a:r>
              <a:rPr lang="ru-RU" sz="2000" b="1" i="1" kern="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i="1" kern="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i="1" kern="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обучение и</a:t>
            </a:r>
            <a:r>
              <a:rPr lang="en-US" sz="2000" b="1" i="1" kern="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kern="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възпитание</a:t>
            </a:r>
            <a:r>
              <a:rPr lang="ru-RU" sz="2000" b="1" i="1" kern="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i="1" kern="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kern="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съобразена</a:t>
            </a:r>
            <a:r>
              <a:rPr lang="ru-RU" sz="2000" b="1" i="1" kern="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kern="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endParaRPr lang="ru-RU" sz="2000" b="1" i="1" kern="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i="1" kern="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индивидуалните</a:t>
            </a:r>
            <a:r>
              <a:rPr lang="ru-RU" sz="2000" b="1" i="1" kern="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kern="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личностни</a:t>
            </a:r>
            <a:r>
              <a:rPr lang="ru-RU" sz="2000" b="1" i="1" kern="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kern="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особености</a:t>
            </a:r>
            <a:endParaRPr lang="ru-RU" sz="2000" b="1" i="1" kern="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i="1" kern="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000" b="1" i="1" kern="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детето</a:t>
            </a:r>
            <a:r>
              <a:rPr lang="ru-RU" sz="2000" b="1" i="1" kern="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i="1" kern="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приобщаване</a:t>
            </a:r>
            <a:r>
              <a:rPr lang="ru-RU" sz="2000" b="1" i="1" kern="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i="1" kern="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към</a:t>
            </a:r>
            <a:r>
              <a:rPr lang="ru-RU" sz="2000" b="1" i="1" kern="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i="1" kern="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i="1" kern="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общочовешките</a:t>
            </a:r>
            <a:r>
              <a:rPr lang="ru-RU" sz="2000" b="1" i="1" kern="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kern="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ценност</a:t>
            </a:r>
            <a:r>
              <a:rPr lang="bg-BG" sz="2000" b="1" i="1" kern="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000" b="1" i="1" kern="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000" b="1" i="1" kern="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национални</a:t>
            </a:r>
            <a:endParaRPr lang="ru-RU" sz="2000" b="1" i="1" kern="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i="1" kern="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kern="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традиции. </a:t>
            </a:r>
            <a:r>
              <a:rPr lang="ru-RU" sz="2000" b="1" i="1" kern="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Осигуряване</a:t>
            </a:r>
            <a:r>
              <a:rPr lang="ru-RU" sz="2000" b="1" i="1" kern="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kern="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000" b="1" i="1" kern="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щастливо</a:t>
            </a:r>
            <a:r>
              <a:rPr lang="ru-RU" sz="2000" b="1" i="1" kern="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i="1" kern="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i="1" kern="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детство на </a:t>
            </a:r>
            <a:r>
              <a:rPr lang="ru-RU" sz="2000" b="1" i="1" kern="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всяко </a:t>
            </a:r>
            <a:r>
              <a:rPr lang="ru-RU" sz="2000" b="1" i="1" kern="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дете</a:t>
            </a:r>
            <a:r>
              <a:rPr lang="ru-RU" sz="2000" b="1" i="1" kern="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000" b="1" i="1" kern="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изграждане</a:t>
            </a:r>
            <a:r>
              <a:rPr lang="ru-RU" sz="2000" b="1" i="1" kern="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i="1" kern="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i="1" kern="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000" b="1" i="1" kern="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мотивация </a:t>
            </a:r>
            <a:r>
              <a:rPr lang="ru-RU" sz="2000" b="1" i="1" kern="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b="1" i="1" kern="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увереност</a:t>
            </a:r>
            <a:r>
              <a:rPr lang="ru-RU" sz="2000" b="1" i="1" kern="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kern="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b="1" i="1" kern="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собствените</a:t>
            </a:r>
            <a:r>
              <a:rPr lang="ru-RU" sz="2000" b="1" i="1" kern="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i="1" kern="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i="1" kern="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</a:t>
            </a:r>
            <a:r>
              <a:rPr lang="ru-RU" sz="2000" b="1" i="1" kern="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kern="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възможности</a:t>
            </a:r>
            <a:r>
              <a:rPr lang="ru-RU" sz="2000" b="1" i="1" kern="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7" name="Картина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77976" y="1660774"/>
            <a:ext cx="1719030" cy="16088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Картина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63794" y="3501008"/>
            <a:ext cx="2866425" cy="17178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E24883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69643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1026503" y="-1491072"/>
            <a:ext cx="7122369" cy="9617701"/>
          </a:xfrm>
          <a:prstGeom prst="rect">
            <a:avLst/>
          </a:prstGeom>
        </p:spPr>
      </p:pic>
      <p:sp>
        <p:nvSpPr>
          <p:cNvPr id="5" name="Текстово поле 4"/>
          <p:cNvSpPr txBox="1"/>
          <p:nvPr/>
        </p:nvSpPr>
        <p:spPr>
          <a:xfrm>
            <a:off x="956134" y="980728"/>
            <a:ext cx="72882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i="1" kern="0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15 </a:t>
            </a:r>
            <a:r>
              <a:rPr lang="bg-BG" sz="2800" b="1" i="1" kern="0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септември – ден наситен с много песни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bg-BG" sz="2800" b="1" i="1" kern="0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весели игри</a:t>
            </a:r>
          </a:p>
        </p:txBody>
      </p:sp>
      <p:pic>
        <p:nvPicPr>
          <p:cNvPr id="6" name="Картина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72779" y="1986365"/>
            <a:ext cx="2510410" cy="17748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0AE5E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Картина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48539" y="3933056"/>
            <a:ext cx="1894239" cy="17551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Картина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12160" y="1772816"/>
            <a:ext cx="2475129" cy="24880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Картина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11960" y="3933056"/>
            <a:ext cx="2219372" cy="22309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E24883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Картина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1662083"/>
            <a:ext cx="2088232" cy="20991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E24883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327160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1026503" y="-1491072"/>
            <a:ext cx="7122369" cy="9617701"/>
          </a:xfrm>
          <a:prstGeom prst="rect">
            <a:avLst/>
          </a:prstGeom>
        </p:spPr>
      </p:pic>
      <p:sp>
        <p:nvSpPr>
          <p:cNvPr id="5" name="Текстово поле 4"/>
          <p:cNvSpPr txBox="1"/>
          <p:nvPr/>
        </p:nvSpPr>
        <p:spPr>
          <a:xfrm>
            <a:off x="956134" y="980728"/>
            <a:ext cx="7288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bg-BG" sz="2800" b="1" i="1" kern="0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Правила на   група „Врабче“</a:t>
            </a:r>
          </a:p>
        </p:txBody>
      </p:sp>
      <p:pic>
        <p:nvPicPr>
          <p:cNvPr id="6" name="Картина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9672" y="1412776"/>
            <a:ext cx="6264696" cy="4639523"/>
          </a:xfrm>
          <a:prstGeom prst="rect">
            <a:avLst/>
          </a:prstGeom>
        </p:spPr>
      </p:pic>
      <p:sp>
        <p:nvSpPr>
          <p:cNvPr id="7" name="Текстово поле 6"/>
          <p:cNvSpPr txBox="1"/>
          <p:nvPr/>
        </p:nvSpPr>
        <p:spPr>
          <a:xfrm>
            <a:off x="2915816" y="6525344"/>
            <a:ext cx="1008112" cy="51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dirty="0"/>
          </a:p>
        </p:txBody>
      </p:sp>
      <p:sp>
        <p:nvSpPr>
          <p:cNvPr id="8" name="Текстово поле 7"/>
          <p:cNvSpPr txBox="1"/>
          <p:nvPr/>
        </p:nvSpPr>
        <p:spPr>
          <a:xfrm>
            <a:off x="1259632" y="5589239"/>
            <a:ext cx="6984776" cy="7200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bg-BG" dirty="0">
              <a:noFill/>
            </a:endParaRPr>
          </a:p>
        </p:txBody>
      </p:sp>
      <p:sp>
        <p:nvSpPr>
          <p:cNvPr id="9" name="Текстово поле 8"/>
          <p:cNvSpPr txBox="1"/>
          <p:nvPr/>
        </p:nvSpPr>
        <p:spPr>
          <a:xfrm>
            <a:off x="2555776" y="1799959"/>
            <a:ext cx="18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dirty="0" smtClean="0"/>
          </a:p>
          <a:p>
            <a:r>
              <a:rPr lang="bg-BG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ОТСТЪПВАЙ ИГРАЧКИТЕ</a:t>
            </a:r>
            <a:endParaRPr lang="bg-BG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Текстово поле 10"/>
          <p:cNvSpPr txBox="1"/>
          <p:nvPr/>
        </p:nvSpPr>
        <p:spPr>
          <a:xfrm>
            <a:off x="5436096" y="2564904"/>
            <a:ext cx="1872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bg-BG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БЪДИ </a:t>
            </a:r>
          </a:p>
          <a:p>
            <a:pPr lvl="0"/>
            <a:r>
              <a:rPr lang="bg-BG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ПРИЯТЕЛ</a:t>
            </a:r>
            <a:endParaRPr lang="bg-BG" b="1" i="1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Текстово поле 11"/>
          <p:cNvSpPr txBox="1"/>
          <p:nvPr/>
        </p:nvSpPr>
        <p:spPr>
          <a:xfrm>
            <a:off x="2411760" y="3861049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bg-BG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УВАЖАВАЙ</a:t>
            </a:r>
          </a:p>
          <a:p>
            <a:pPr lvl="0"/>
            <a:r>
              <a:rPr lang="bg-BG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ВЪЗРАСТНИТЕ</a:t>
            </a:r>
            <a:endParaRPr lang="bg-BG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Текстово поле 12"/>
          <p:cNvSpPr txBox="1"/>
          <p:nvPr/>
        </p:nvSpPr>
        <p:spPr>
          <a:xfrm>
            <a:off x="6156176" y="479715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bg-BG" dirty="0"/>
          </a:p>
        </p:txBody>
      </p:sp>
      <p:sp>
        <p:nvSpPr>
          <p:cNvPr id="14" name="Текстово поле 13"/>
          <p:cNvSpPr txBox="1"/>
          <p:nvPr/>
        </p:nvSpPr>
        <p:spPr>
          <a:xfrm>
            <a:off x="5436096" y="4507210"/>
            <a:ext cx="1624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bg-BG" b="1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ИГРАЙ ЗАДРУЖНО</a:t>
            </a:r>
            <a:endParaRPr lang="bg-BG" b="1" i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4157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1026503" y="-1491072"/>
            <a:ext cx="7122369" cy="9617701"/>
          </a:xfrm>
          <a:prstGeom prst="rect">
            <a:avLst/>
          </a:prstGeom>
        </p:spPr>
      </p:pic>
      <p:sp>
        <p:nvSpPr>
          <p:cNvPr id="5" name="Текстово поле 4"/>
          <p:cNvSpPr txBox="1"/>
          <p:nvPr/>
        </p:nvSpPr>
        <p:spPr>
          <a:xfrm>
            <a:off x="956134" y="980728"/>
            <a:ext cx="7288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bg-BG" sz="2800" b="1" i="1" kern="0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Дневен режим на   група „Врабче“</a:t>
            </a:r>
          </a:p>
        </p:txBody>
      </p:sp>
      <p:sp>
        <p:nvSpPr>
          <p:cNvPr id="6" name="Правоъгълник 5"/>
          <p:cNvSpPr/>
          <p:nvPr/>
        </p:nvSpPr>
        <p:spPr>
          <a:xfrm>
            <a:off x="2051720" y="1772816"/>
            <a:ext cx="3744416" cy="17374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7" name="Правоъгълник 6"/>
          <p:cNvSpPr/>
          <p:nvPr/>
        </p:nvSpPr>
        <p:spPr>
          <a:xfrm>
            <a:off x="2555776" y="1628801"/>
            <a:ext cx="52565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26497"/>
            <a:ext cx="3095500" cy="4545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276796"/>
            <a:ext cx="3082528" cy="4317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C:\Users\VVB\Desktop\Нова папка (3)\197106235_382341063235141_587395897437948174_n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17217" y="1702162"/>
            <a:ext cx="2270958" cy="17032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ABBA5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Картина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53840" y="3645024"/>
            <a:ext cx="2067693" cy="27569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0AE5E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59591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1026503" y="-1491072"/>
            <a:ext cx="7122369" cy="9617701"/>
          </a:xfrm>
          <a:prstGeom prst="rect">
            <a:avLst/>
          </a:prstGeom>
        </p:spPr>
      </p:pic>
      <p:sp>
        <p:nvSpPr>
          <p:cNvPr id="5" name="Текстово поле 4"/>
          <p:cNvSpPr txBox="1"/>
          <p:nvPr/>
        </p:nvSpPr>
        <p:spPr>
          <a:xfrm>
            <a:off x="755576" y="980728"/>
            <a:ext cx="7474799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bg-BG" sz="2800" b="1" i="1" kern="0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Седмично разпределение на педагогическите ситуации в </a:t>
            </a:r>
            <a:r>
              <a:rPr lang="en-US" sz="2800" b="1" i="1" kern="0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bg-BG" sz="2800" b="1" i="1" kern="0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g-BG" sz="2400" b="1" i="1" kern="0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та</a:t>
            </a:r>
            <a:r>
              <a:rPr lang="en-US" sz="2800" b="1" i="1" kern="0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g-BG" sz="2800" b="1" i="1" kern="0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група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bg-BG" sz="2800" b="1" i="1" kern="0" dirty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bg-BG" sz="2800" b="1" i="1" kern="0" dirty="0" smtClean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bg-BG" sz="2800" b="1" i="1" kern="0" dirty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bg-BG" sz="2800" b="1" i="1" kern="0" dirty="0" smtClean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bg-BG" sz="2800" b="1" i="1" kern="0" dirty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bg-BG" sz="2800" b="1" i="1" kern="0" dirty="0" smtClean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bg-BG" sz="2800" b="1" i="1" kern="0" dirty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bg-BG" sz="2800" b="1" i="1" kern="0" dirty="0" smtClean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bg-BG" sz="2800" b="1" i="1" kern="0" dirty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bg-BG" sz="2800" b="1" i="1" kern="0" dirty="0" smtClean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bg-BG" sz="2800" b="1" i="1" kern="0" dirty="0" smtClean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1" y="2060848"/>
            <a:ext cx="7330784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70063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1026503" y="-1491072"/>
            <a:ext cx="7122369" cy="9617701"/>
          </a:xfrm>
          <a:prstGeom prst="rect">
            <a:avLst/>
          </a:prstGeom>
        </p:spPr>
      </p:pic>
      <p:sp>
        <p:nvSpPr>
          <p:cNvPr id="5" name="Текстово поле 4"/>
          <p:cNvSpPr txBox="1"/>
          <p:nvPr/>
        </p:nvSpPr>
        <p:spPr>
          <a:xfrm>
            <a:off x="755576" y="980728"/>
            <a:ext cx="7474799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bg-BG" sz="2800" b="1" i="1" kern="0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Седмично разпределение на педагогическите ситуации в </a:t>
            </a:r>
            <a:r>
              <a:rPr lang="en-US" sz="2800" b="1" i="1" kern="0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IV</a:t>
            </a:r>
            <a:r>
              <a:rPr lang="bg-BG" sz="2800" b="1" i="1" kern="0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g-BG" sz="2400" b="1" i="1" kern="0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та</a:t>
            </a:r>
            <a:r>
              <a:rPr lang="en-US" sz="2800" b="1" i="1" kern="0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g-BG" sz="2800" b="1" i="1" kern="0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група</a:t>
            </a:r>
            <a:endParaRPr lang="en-US" sz="2800" b="1" i="1" kern="0" dirty="0" smtClean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800" b="1" i="1" kern="0" dirty="0" smtClean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800" b="1" i="1" kern="0" dirty="0" smtClean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bg-BG" sz="2800" b="1" i="1" kern="0" dirty="0" smtClean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bg-BG" sz="2800" b="1" i="1" kern="0" dirty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bg-BG" sz="2800" b="1" i="1" kern="0" dirty="0" smtClean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bg-BG" sz="2800" b="1" i="1" kern="0" dirty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bg-BG" sz="2800" b="1" i="1" kern="0" dirty="0" smtClean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bg-BG" sz="2800" b="1" i="1" kern="0" dirty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bg-BG" sz="2800" b="1" i="1" kern="0" dirty="0" smtClean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bg-BG" sz="2800" b="1" i="1" kern="0" dirty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bg-BG" sz="2800" b="1" i="1" kern="0" dirty="0" smtClean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bg-BG" sz="2800" b="1" i="1" kern="0" dirty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bg-BG" sz="2800" b="1" i="1" kern="0" dirty="0" smtClean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bg-BG" sz="2800" b="1" i="1" kern="0" dirty="0" smtClean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30796" y="2131115"/>
            <a:ext cx="7313782" cy="3766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705313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тема">
  <a:themeElements>
    <a:clrScheme name="О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</TotalTime>
  <Words>439</Words>
  <Application>Microsoft Office PowerPoint</Application>
  <PresentationFormat>Презентация на цял екран (4:3)</PresentationFormat>
  <Paragraphs>127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24</vt:i4>
      </vt:variant>
    </vt:vector>
  </HeadingPairs>
  <TitlesOfParts>
    <vt:vector size="25" baseType="lpstr">
      <vt:lpstr>Office тема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PowerPoint</dc:title>
  <dc:creator>SiLViA</dc:creator>
  <cp:lastModifiedBy>Nadenceto</cp:lastModifiedBy>
  <cp:revision>40</cp:revision>
  <dcterms:created xsi:type="dcterms:W3CDTF">2021-09-26T11:22:01Z</dcterms:created>
  <dcterms:modified xsi:type="dcterms:W3CDTF">2022-09-27T12:23:37Z</dcterms:modified>
</cp:coreProperties>
</file>