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9" r:id="rId2"/>
    <p:sldId id="273" r:id="rId3"/>
    <p:sldId id="270" r:id="rId4"/>
    <p:sldId id="272" r:id="rId5"/>
    <p:sldId id="276" r:id="rId6"/>
    <p:sldId id="281" r:id="rId7"/>
    <p:sldId id="274" r:id="rId8"/>
    <p:sldId id="275" r:id="rId9"/>
    <p:sldId id="277" r:id="rId10"/>
    <p:sldId id="278" r:id="rId11"/>
    <p:sldId id="279" r:id="rId12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ен сти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Без стил, без мрежа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 с тема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 с тема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718" autoAdjust="0"/>
  </p:normalViewPr>
  <p:slideViewPr>
    <p:cSldViewPr>
      <p:cViewPr varScale="1">
        <p:scale>
          <a:sx n="76" d="100"/>
          <a:sy n="76" d="100"/>
        </p:scale>
        <p:origin x="182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8" d="100"/>
        <a:sy n="88" d="100"/>
      </p:scale>
      <p:origin x="0" y="8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D0DFC-6AF4-4700-97D8-6FE10FE6E20E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AC28C-1386-4D37-97A3-6D48C3DCF1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14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21.9.2022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21.9.2022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21.9.2022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21.9.2022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21.9.2022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21.9.2022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21.9.2022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21.9.2022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21.9.2022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21.9.2022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21.9.2022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CC536-4F3D-4E22-A9F1-A3C6D40310AC}" type="datetimeFigureOut">
              <a:rPr lang="bg-BG" smtClean="0"/>
              <a:pPr/>
              <a:t>21.9.2022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изтеглен фай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Вертикално превъртане 5"/>
          <p:cNvSpPr/>
          <p:nvPr/>
        </p:nvSpPr>
        <p:spPr>
          <a:xfrm>
            <a:off x="785786" y="714356"/>
            <a:ext cx="4680520" cy="4643470"/>
          </a:xfrm>
          <a:prstGeom prst="verticalScroll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Портфолио на група</a:t>
            </a:r>
          </a:p>
          <a:p>
            <a:pPr algn="ctr"/>
            <a:r>
              <a:rPr lang="bg-BG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„МЕЧО</a:t>
            </a:r>
            <a:r>
              <a:rPr lang="bg-BG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</a:p>
          <a:p>
            <a:pPr algn="ctr"/>
            <a:endParaRPr lang="bg-BG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g-BG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bg-BG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-20</a:t>
            </a:r>
            <a:r>
              <a:rPr lang="en-U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bg-BG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Текстово поле 3"/>
          <p:cNvSpPr txBox="1"/>
          <p:nvPr/>
        </p:nvSpPr>
        <p:spPr>
          <a:xfrm>
            <a:off x="2357422" y="714356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>
                <a:solidFill>
                  <a:schemeClr val="accent2"/>
                </a:solidFill>
              </a:rPr>
              <a:t>Малките мечета  играят</a:t>
            </a:r>
            <a:endParaRPr lang="bg-BG" sz="2800" b="1" dirty="0">
              <a:solidFill>
                <a:schemeClr val="accent2"/>
              </a:solidFill>
            </a:endParaRPr>
          </a:p>
        </p:txBody>
      </p:sp>
      <p:pic>
        <p:nvPicPr>
          <p:cNvPr id="9" name="Картина 8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857364"/>
            <a:ext cx="4143404" cy="4426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Картина 9" descr="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2285992"/>
            <a:ext cx="3714776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Текстово поле 3"/>
          <p:cNvSpPr txBox="1"/>
          <p:nvPr/>
        </p:nvSpPr>
        <p:spPr>
          <a:xfrm>
            <a:off x="2357422" y="714356"/>
            <a:ext cx="4714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>
                <a:solidFill>
                  <a:schemeClr val="accent2"/>
                </a:solidFill>
              </a:rPr>
              <a:t>Малките мечета се забавляват</a:t>
            </a:r>
            <a:endParaRPr lang="bg-BG" sz="2800" b="1" dirty="0">
              <a:solidFill>
                <a:schemeClr val="accent2"/>
              </a:solidFill>
            </a:endParaRPr>
          </a:p>
        </p:txBody>
      </p:sp>
      <p:pic>
        <p:nvPicPr>
          <p:cNvPr id="6" name="Картина 5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714488"/>
            <a:ext cx="5643602" cy="292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Картина 6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58" y="3786190"/>
            <a:ext cx="4643438" cy="28375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изтеглен фай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Хоризонтално превъртане 2"/>
          <p:cNvSpPr/>
          <p:nvPr/>
        </p:nvSpPr>
        <p:spPr>
          <a:xfrm>
            <a:off x="357158" y="214290"/>
            <a:ext cx="6215106" cy="6000792"/>
          </a:xfrm>
          <a:prstGeom prst="horizontalScroll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g-BG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ИНФОРМАЦИЯ ЗА ГРУПАТА</a:t>
            </a:r>
          </a:p>
          <a:p>
            <a:endParaRPr lang="bg-BG" sz="20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g-BG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първа възрастова група се обучават, възпитават и социализират 2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g-BG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деца-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bg-BG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момчета и 11момичета.. С децата работят старши учител Анета Тонева, учител  Татяна Иванова и помощник-възпитател Весела </a:t>
            </a:r>
            <a:r>
              <a:rPr lang="bg-BG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Облачка</a:t>
            </a:r>
            <a:r>
              <a:rPr lang="bg-BG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bg-BG" sz="2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изтеглен фай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44100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785786" y="714356"/>
            <a:ext cx="8929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СЕДМИЧНО РАЗПРЕДЕЛЕНИЕ НА ПЕДАГОГИЧЕСКИТЕ СИТУАЦИИ</a:t>
            </a:r>
          </a:p>
          <a:p>
            <a:pPr algn="ctr"/>
            <a:r>
              <a:rPr lang="bg-BG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ПЪРВА  ВЪЗРАСТОВА ГРУПА</a:t>
            </a:r>
            <a:endParaRPr lang="en-US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302779"/>
              </p:ext>
            </p:extLst>
          </p:nvPr>
        </p:nvGraphicFramePr>
        <p:xfrm>
          <a:off x="571471" y="1420310"/>
          <a:ext cx="8929750" cy="2294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5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1447">
                <a:tc>
                  <a:txBody>
                    <a:bodyPr/>
                    <a:lstStyle/>
                    <a:p>
                      <a:pPr algn="ctr"/>
                      <a:r>
                        <a:rPr lang="bg-BG" b="1" dirty="0" smtClean="0">
                          <a:solidFill>
                            <a:schemeClr val="bg1"/>
                          </a:solidFill>
                        </a:rPr>
                        <a:t>ПОНЕДЕЛНИК</a:t>
                      </a:r>
                      <a:endParaRPr lang="bg-BG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b="1" dirty="0" smtClean="0">
                          <a:solidFill>
                            <a:schemeClr val="bg1"/>
                          </a:solidFill>
                        </a:rPr>
                        <a:t>ВТОРНИК</a:t>
                      </a:r>
                      <a:endParaRPr lang="bg-BG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b="1" dirty="0" smtClean="0"/>
                        <a:t>СРЯДА</a:t>
                      </a:r>
                      <a:endParaRPr lang="bg-BG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b="1" dirty="0" smtClean="0">
                          <a:solidFill>
                            <a:schemeClr val="bg1"/>
                          </a:solidFill>
                        </a:rPr>
                        <a:t>ЧЕТВЪРТЪК</a:t>
                      </a:r>
                      <a:endParaRPr lang="bg-BG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b="1" dirty="0" smtClean="0">
                          <a:solidFill>
                            <a:schemeClr val="bg1"/>
                          </a:solidFill>
                        </a:rPr>
                        <a:t>ПЕТЪК</a:t>
                      </a:r>
                      <a:endParaRPr lang="bg-BG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036"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 smtClean="0"/>
                        <a:t>МАТЕМАТИКА</a:t>
                      </a:r>
                      <a:endParaRPr lang="bg-BG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 smtClean="0"/>
                        <a:t>ОКОЛЕН  СВЯТ</a:t>
                      </a:r>
                      <a:endParaRPr lang="bg-BG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 smtClean="0"/>
                        <a:t>КОНСТРУИРАНЕ И ТЕХНОЛОГИИ</a:t>
                      </a:r>
                      <a:endParaRPr lang="bg-BG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 smtClean="0"/>
                        <a:t>БЕЛ</a:t>
                      </a:r>
                    </a:p>
                    <a:p>
                      <a:pPr algn="ctr"/>
                      <a:r>
                        <a:rPr lang="bg-BG" sz="1600" b="1" dirty="0" smtClean="0"/>
                        <a:t>МУЗИКА</a:t>
                      </a:r>
                      <a:endParaRPr lang="bg-BG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 smtClean="0"/>
                        <a:t>ИЗОБРАЗИТЕЛНО</a:t>
                      </a:r>
                    </a:p>
                    <a:p>
                      <a:pPr algn="ctr"/>
                      <a:r>
                        <a:rPr lang="bg-BG" sz="1600" b="1" dirty="0" smtClean="0"/>
                        <a:t>ИЗКУСТВО</a:t>
                      </a:r>
                      <a:endParaRPr lang="bg-BG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219"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 smtClean="0"/>
                        <a:t>ФИЗИЧЕСКА</a:t>
                      </a:r>
                    </a:p>
                    <a:p>
                      <a:pPr algn="ctr"/>
                      <a:r>
                        <a:rPr lang="bg-BG" sz="1600" b="1" dirty="0" smtClean="0"/>
                        <a:t>КУЛТУРА</a:t>
                      </a:r>
                      <a:endParaRPr lang="bg-BG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 smtClean="0"/>
                        <a:t>ИЗОБРАЗИТЕЛНО</a:t>
                      </a:r>
                    </a:p>
                    <a:p>
                      <a:pPr algn="ctr"/>
                      <a:r>
                        <a:rPr lang="bg-BG" sz="1600" b="1" dirty="0" smtClean="0"/>
                        <a:t>ИЗКУСТВО</a:t>
                      </a:r>
                    </a:p>
                    <a:p>
                      <a:pPr algn="ctr"/>
                      <a:endParaRPr lang="bg-BG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 smtClean="0"/>
                        <a:t>МУЗИКА</a:t>
                      </a:r>
                      <a:endParaRPr lang="bg-BG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 smtClean="0"/>
                        <a:t>ФИЗИЧЕСКА</a:t>
                      </a:r>
                    </a:p>
                    <a:p>
                      <a:pPr algn="ctr"/>
                      <a:r>
                        <a:rPr lang="bg-BG" sz="1600" b="1" dirty="0" smtClean="0"/>
                        <a:t>КУЛТУРА</a:t>
                      </a:r>
                      <a:endParaRPr lang="bg-BG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 smtClean="0"/>
                        <a:t>ФИЗИЧЕСКА</a:t>
                      </a:r>
                    </a:p>
                    <a:p>
                      <a:pPr algn="ctr"/>
                      <a:r>
                        <a:rPr lang="bg-BG" sz="1600" b="1" dirty="0" smtClean="0"/>
                        <a:t>КУЛТУРА</a:t>
                      </a:r>
                    </a:p>
                    <a:p>
                      <a:pPr algn="ctr"/>
                      <a:endParaRPr lang="bg-BG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изтеглен фай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Текстово поле 3"/>
          <p:cNvSpPr txBox="1"/>
          <p:nvPr/>
        </p:nvSpPr>
        <p:spPr>
          <a:xfrm>
            <a:off x="1714480" y="642918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 smtClean="0">
                <a:solidFill>
                  <a:srgbClr val="C00000"/>
                </a:solidFill>
              </a:rPr>
              <a:t>Правила на група “Мечо”</a:t>
            </a:r>
            <a:endParaRPr lang="bg-BG" sz="3200" b="1" dirty="0">
              <a:solidFill>
                <a:srgbClr val="C00000"/>
              </a:solidFill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714348" y="2214554"/>
            <a:ext cx="650085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rgbClr val="C00000"/>
                </a:solidFill>
              </a:rPr>
              <a:t>1     Казваме “моля”, “извинявай”, “благодаря”!</a:t>
            </a:r>
          </a:p>
          <a:p>
            <a:r>
              <a:rPr lang="bg-BG" b="1" dirty="0" smtClean="0">
                <a:solidFill>
                  <a:srgbClr val="C00000"/>
                </a:solidFill>
              </a:rPr>
              <a:t>2     Когато седим на столчетата се държим прилично!</a:t>
            </a:r>
          </a:p>
          <a:p>
            <a:pPr marL="342900" indent="-342900">
              <a:buAutoNum type="arabicPlain" startAt="3"/>
            </a:pPr>
            <a:r>
              <a:rPr lang="bg-BG" b="1" dirty="0" smtClean="0">
                <a:solidFill>
                  <a:srgbClr val="C00000"/>
                </a:solidFill>
              </a:rPr>
              <a:t>В групата се говори тихо – не се вика!</a:t>
            </a:r>
          </a:p>
          <a:p>
            <a:pPr marL="342900" indent="-342900">
              <a:buAutoNum type="arabicPlain" startAt="4"/>
            </a:pPr>
            <a:r>
              <a:rPr lang="bg-BG" b="1" dirty="0" smtClean="0">
                <a:solidFill>
                  <a:srgbClr val="C00000"/>
                </a:solidFill>
              </a:rPr>
              <a:t>В групата се ходи бавно – не се тича !</a:t>
            </a:r>
          </a:p>
          <a:p>
            <a:pPr marL="342900" indent="-342900">
              <a:buAutoNum type="arabicPlain" startAt="4"/>
            </a:pPr>
            <a:r>
              <a:rPr lang="bg-BG" b="1" dirty="0" smtClean="0">
                <a:solidFill>
                  <a:srgbClr val="C00000"/>
                </a:solidFill>
              </a:rPr>
              <a:t>Всички се изчакваме и сме винаги заедно!</a:t>
            </a:r>
          </a:p>
          <a:p>
            <a:pPr marL="342900" indent="-342900">
              <a:buAutoNum type="arabicPlain" startAt="4"/>
            </a:pPr>
            <a:r>
              <a:rPr lang="bg-BG" b="1" dirty="0" smtClean="0">
                <a:solidFill>
                  <a:srgbClr val="C00000"/>
                </a:solidFill>
              </a:rPr>
              <a:t>Играем внимателно – не се блъскаме, ритаме, щипем!</a:t>
            </a:r>
          </a:p>
          <a:p>
            <a:pPr marL="342900" indent="-342900">
              <a:buAutoNum type="arabicPlain" startAt="4"/>
            </a:pPr>
            <a:r>
              <a:rPr lang="bg-BG" b="1" dirty="0" smtClean="0">
                <a:solidFill>
                  <a:srgbClr val="C00000"/>
                </a:solidFill>
              </a:rPr>
              <a:t>Подреждаме и пазим играчките си!</a:t>
            </a:r>
          </a:p>
          <a:p>
            <a:pPr marL="342900" indent="-342900">
              <a:buAutoNum type="arabicPlain" startAt="4"/>
            </a:pPr>
            <a:r>
              <a:rPr lang="bg-BG" b="1" dirty="0" smtClean="0">
                <a:solidFill>
                  <a:srgbClr val="C00000"/>
                </a:solidFill>
              </a:rPr>
              <a:t>Пазим тишина, когато госпожата говори!</a:t>
            </a:r>
          </a:p>
          <a:p>
            <a:pPr marL="342900" indent="-342900">
              <a:buAutoNum type="arabicPlain" startAt="4"/>
            </a:pPr>
            <a:r>
              <a:rPr lang="bg-BG" b="1" dirty="0" smtClean="0">
                <a:solidFill>
                  <a:srgbClr val="C00000"/>
                </a:solidFill>
              </a:rPr>
              <a:t>Когато излизаме от групата, винаги се обаждаме на госпожата!</a:t>
            </a:r>
          </a:p>
          <a:p>
            <a:pPr marL="342900" indent="-342900">
              <a:buAutoNum type="arabicPlain" startAt="4"/>
            </a:pPr>
            <a:r>
              <a:rPr lang="bg-BG" b="1" dirty="0" smtClean="0">
                <a:solidFill>
                  <a:srgbClr val="C00000"/>
                </a:solidFill>
              </a:rPr>
              <a:t>Пазим  чисти дрехите си !</a:t>
            </a:r>
            <a:endParaRPr lang="bg-BG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изтеглен фай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1857356" y="571480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 smtClean="0">
                <a:solidFill>
                  <a:srgbClr val="C00000"/>
                </a:solidFill>
              </a:rPr>
              <a:t>Дневен режим на група “МЕЧО”</a:t>
            </a:r>
            <a:endParaRPr lang="bg-BG" sz="2000" b="1" dirty="0">
              <a:solidFill>
                <a:srgbClr val="C00000"/>
              </a:solidFill>
            </a:endParaRPr>
          </a:p>
        </p:txBody>
      </p:sp>
      <p:sp>
        <p:nvSpPr>
          <p:cNvPr id="7" name="Хоризонтално превъртане 6"/>
          <p:cNvSpPr/>
          <p:nvPr/>
        </p:nvSpPr>
        <p:spPr>
          <a:xfrm>
            <a:off x="785786" y="357166"/>
            <a:ext cx="5500726" cy="6286520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sz="1600" b="1" i="1" dirty="0" smtClean="0">
                <a:solidFill>
                  <a:srgbClr val="C00000"/>
                </a:solidFill>
              </a:rPr>
              <a:t>06:30-08:30 </a:t>
            </a:r>
            <a:r>
              <a:rPr lang="bg-BG" sz="1600" b="1" dirty="0" smtClean="0">
                <a:solidFill>
                  <a:srgbClr val="C00000"/>
                </a:solidFill>
              </a:rPr>
              <a:t>- </a:t>
            </a:r>
            <a:r>
              <a:rPr lang="bg-BG" sz="1600" b="1" i="1" dirty="0" smtClean="0">
                <a:solidFill>
                  <a:srgbClr val="C00000"/>
                </a:solidFill>
              </a:rPr>
              <a:t>Прием на децата /утринна гимнастика, </a:t>
            </a:r>
          </a:p>
          <a:p>
            <a:r>
              <a:rPr lang="bg-BG" sz="1400" b="1" i="1" dirty="0" smtClean="0">
                <a:solidFill>
                  <a:srgbClr val="C00000"/>
                </a:solidFill>
              </a:rPr>
              <a:t>дейности по избор, индивидуална </a:t>
            </a:r>
            <a:r>
              <a:rPr lang="bg-BG" sz="1400" b="1" i="1" dirty="0" err="1" smtClean="0">
                <a:solidFill>
                  <a:srgbClr val="C00000"/>
                </a:solidFill>
              </a:rPr>
              <a:t>дабота</a:t>
            </a:r>
            <a:r>
              <a:rPr lang="bg-BG" sz="1400" b="1" i="1" dirty="0" smtClean="0">
                <a:solidFill>
                  <a:srgbClr val="C00000"/>
                </a:solidFill>
              </a:rPr>
              <a:t> и др.</a:t>
            </a:r>
          </a:p>
          <a:p>
            <a:r>
              <a:rPr lang="bg-BG" sz="1400" b="1" i="1" dirty="0" smtClean="0">
                <a:solidFill>
                  <a:srgbClr val="C00000"/>
                </a:solidFill>
              </a:rPr>
              <a:t>08:30-9:00 - Утринна гимнастика </a:t>
            </a:r>
          </a:p>
          <a:p>
            <a:r>
              <a:rPr lang="bg-BG" sz="1400" b="1" i="1" dirty="0" smtClean="0">
                <a:solidFill>
                  <a:srgbClr val="C00000"/>
                </a:solidFill>
              </a:rPr>
              <a:t>08:50-09:00 - Закуска </a:t>
            </a:r>
          </a:p>
          <a:p>
            <a:r>
              <a:rPr lang="bg-BG" sz="1400" b="1" i="1" dirty="0" smtClean="0">
                <a:solidFill>
                  <a:srgbClr val="C00000"/>
                </a:solidFill>
              </a:rPr>
              <a:t>09:00-09:30 - Разговори, игри и др.</a:t>
            </a:r>
          </a:p>
          <a:p>
            <a:r>
              <a:rPr lang="bg-BG" sz="1400" b="1" i="1" dirty="0" smtClean="0">
                <a:solidFill>
                  <a:srgbClr val="C00000"/>
                </a:solidFill>
              </a:rPr>
              <a:t>09:30-09:50 - Основни форми на педагогическо </a:t>
            </a:r>
            <a:r>
              <a:rPr lang="bg-BG" sz="1400" b="1" i="1" dirty="0" err="1" smtClean="0">
                <a:solidFill>
                  <a:srgbClr val="C00000"/>
                </a:solidFill>
              </a:rPr>
              <a:t>взаимод</a:t>
            </a:r>
            <a:r>
              <a:rPr lang="bg-BG" sz="1400" b="1" i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bg-BG" sz="1400" b="1" i="1" dirty="0" smtClean="0">
                <a:solidFill>
                  <a:srgbClr val="C00000"/>
                </a:solidFill>
              </a:rPr>
              <a:t>09:50-10:00 - Подвижни игри</a:t>
            </a:r>
          </a:p>
          <a:p>
            <a:r>
              <a:rPr lang="bg-BG" sz="1400" b="1" i="1" dirty="0" smtClean="0">
                <a:solidFill>
                  <a:srgbClr val="C00000"/>
                </a:solidFill>
              </a:rPr>
              <a:t>10:00-10:20 - Основни форми на педагогическо </a:t>
            </a:r>
            <a:r>
              <a:rPr lang="bg-BG" sz="1400" b="1" i="1" dirty="0" err="1" smtClean="0">
                <a:solidFill>
                  <a:srgbClr val="C00000"/>
                </a:solidFill>
              </a:rPr>
              <a:t>взаимод</a:t>
            </a:r>
            <a:r>
              <a:rPr lang="bg-BG" sz="1400" b="1" i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bg-BG" sz="1400" b="1" i="1" dirty="0" smtClean="0">
                <a:solidFill>
                  <a:srgbClr val="C00000"/>
                </a:solidFill>
              </a:rPr>
              <a:t>10:20-10:30 - Междинна подкрепителна закуска</a:t>
            </a:r>
          </a:p>
          <a:p>
            <a:r>
              <a:rPr lang="bg-BG" sz="1400" b="1" i="1" dirty="0" smtClean="0">
                <a:solidFill>
                  <a:srgbClr val="C00000"/>
                </a:solidFill>
              </a:rPr>
              <a:t>10:30-12:30 -Дейности по избор, игри на открито,</a:t>
            </a:r>
          </a:p>
          <a:p>
            <a:r>
              <a:rPr lang="bg-BG" sz="1400" b="1" i="1" dirty="0" smtClean="0">
                <a:solidFill>
                  <a:srgbClr val="C00000"/>
                </a:solidFill>
              </a:rPr>
              <a:t>разходки, </a:t>
            </a:r>
            <a:r>
              <a:rPr lang="bg-BG" sz="1400" b="1" i="1" dirty="0" err="1" smtClean="0">
                <a:solidFill>
                  <a:srgbClr val="C00000"/>
                </a:solidFill>
              </a:rPr>
              <a:t>закалителни</a:t>
            </a:r>
            <a:r>
              <a:rPr lang="bg-BG" sz="1400" b="1" i="1" dirty="0" smtClean="0">
                <a:solidFill>
                  <a:srgbClr val="C00000"/>
                </a:solidFill>
              </a:rPr>
              <a:t> процедури и др..</a:t>
            </a:r>
          </a:p>
          <a:p>
            <a:r>
              <a:rPr lang="bg-BG" sz="1400" b="1" i="1" dirty="0" smtClean="0">
                <a:solidFill>
                  <a:srgbClr val="C00000"/>
                </a:solidFill>
              </a:rPr>
              <a:t>12:</a:t>
            </a:r>
            <a:r>
              <a:rPr lang="en-US" sz="1400" b="1" i="1" dirty="0" smtClean="0">
                <a:solidFill>
                  <a:srgbClr val="C00000"/>
                </a:solidFill>
              </a:rPr>
              <a:t>0</a:t>
            </a:r>
            <a:r>
              <a:rPr lang="bg-BG" sz="1400" b="1" i="1" dirty="0" smtClean="0">
                <a:solidFill>
                  <a:srgbClr val="C00000"/>
                </a:solidFill>
              </a:rPr>
              <a:t>0-1</a:t>
            </a:r>
            <a:r>
              <a:rPr lang="en-US" sz="1400" b="1" i="1" dirty="0" smtClean="0">
                <a:solidFill>
                  <a:srgbClr val="C00000"/>
                </a:solidFill>
              </a:rPr>
              <a:t>2</a:t>
            </a:r>
            <a:r>
              <a:rPr lang="bg-BG" sz="1400" b="1" i="1" dirty="0" smtClean="0">
                <a:solidFill>
                  <a:srgbClr val="C00000"/>
                </a:solidFill>
              </a:rPr>
              <a:t>:</a:t>
            </a:r>
            <a:r>
              <a:rPr lang="en-US" sz="1400" b="1" i="1" dirty="0" smtClean="0">
                <a:solidFill>
                  <a:srgbClr val="C00000"/>
                </a:solidFill>
              </a:rPr>
              <a:t>30</a:t>
            </a:r>
            <a:r>
              <a:rPr lang="bg-BG" sz="1400" b="1" i="1" dirty="0" smtClean="0">
                <a:solidFill>
                  <a:srgbClr val="C00000"/>
                </a:solidFill>
              </a:rPr>
              <a:t> - Обяд</a:t>
            </a:r>
          </a:p>
          <a:p>
            <a:r>
              <a:rPr lang="bg-BG" sz="1400" b="1" i="1" dirty="0" smtClean="0">
                <a:solidFill>
                  <a:srgbClr val="C00000"/>
                </a:solidFill>
              </a:rPr>
              <a:t>12:30-15:00 - Подготовка за сън, Следобеден сън </a:t>
            </a:r>
          </a:p>
          <a:p>
            <a:r>
              <a:rPr lang="bg-BG" sz="1400" b="1" i="1" dirty="0" smtClean="0">
                <a:solidFill>
                  <a:srgbClr val="C00000"/>
                </a:solidFill>
              </a:rPr>
              <a:t>15:00-15:30 – Тоалет</a:t>
            </a:r>
          </a:p>
          <a:p>
            <a:r>
              <a:rPr lang="bg-BG" sz="1400" b="1" i="1" dirty="0" smtClean="0">
                <a:solidFill>
                  <a:srgbClr val="C00000"/>
                </a:solidFill>
              </a:rPr>
              <a:t>15:30-16 - Следобедна подкрепителна закуска</a:t>
            </a:r>
          </a:p>
          <a:p>
            <a:r>
              <a:rPr lang="bg-BG" sz="1400" b="1" i="1" dirty="0" smtClean="0">
                <a:solidFill>
                  <a:srgbClr val="C00000"/>
                </a:solidFill>
              </a:rPr>
              <a:t>16:00-16:30 - </a:t>
            </a:r>
            <a:r>
              <a:rPr lang="ru-RU" sz="1400" b="1" i="1" dirty="0" err="1" smtClean="0">
                <a:solidFill>
                  <a:srgbClr val="C00000"/>
                </a:solidFill>
              </a:rPr>
              <a:t>Основни</a:t>
            </a:r>
            <a:r>
              <a:rPr lang="ru-RU" sz="1400" b="1" i="1" dirty="0" smtClean="0">
                <a:solidFill>
                  <a:srgbClr val="C00000"/>
                </a:solidFill>
              </a:rPr>
              <a:t> </a:t>
            </a:r>
            <a:r>
              <a:rPr lang="ru-RU" sz="1400" b="1" i="1" dirty="0" err="1" smtClean="0">
                <a:solidFill>
                  <a:srgbClr val="C00000"/>
                </a:solidFill>
              </a:rPr>
              <a:t>форми</a:t>
            </a:r>
            <a:r>
              <a:rPr lang="ru-RU" sz="1400" b="1" i="1" dirty="0" smtClean="0">
                <a:solidFill>
                  <a:srgbClr val="C00000"/>
                </a:solidFill>
              </a:rPr>
              <a:t> на </a:t>
            </a:r>
            <a:r>
              <a:rPr lang="ru-RU" sz="1400" b="1" i="1" dirty="0" err="1" smtClean="0">
                <a:solidFill>
                  <a:srgbClr val="C00000"/>
                </a:solidFill>
              </a:rPr>
              <a:t>педагогич</a:t>
            </a:r>
            <a:r>
              <a:rPr lang="ru-RU" sz="1400" b="1" i="1" dirty="0" smtClean="0">
                <a:solidFill>
                  <a:srgbClr val="C00000"/>
                </a:solidFill>
              </a:rPr>
              <a:t>. </a:t>
            </a:r>
            <a:r>
              <a:rPr lang="ru-RU" sz="1400" b="1" i="1" dirty="0" err="1" smtClean="0">
                <a:solidFill>
                  <a:srgbClr val="C00000"/>
                </a:solidFill>
              </a:rPr>
              <a:t>взаимод</a:t>
            </a:r>
            <a:r>
              <a:rPr lang="ru-RU" sz="1400" b="1" i="1" dirty="0" smtClean="0">
                <a:solidFill>
                  <a:srgbClr val="C00000"/>
                </a:solidFill>
              </a:rPr>
              <a:t>.</a:t>
            </a:r>
            <a:endParaRPr lang="bg-BG" sz="1400" b="1" i="1" dirty="0" smtClean="0">
              <a:solidFill>
                <a:srgbClr val="C00000"/>
              </a:solidFill>
            </a:endParaRPr>
          </a:p>
          <a:p>
            <a:r>
              <a:rPr lang="bg-BG" sz="1400" b="1" i="1" dirty="0" smtClean="0">
                <a:solidFill>
                  <a:srgbClr val="C00000"/>
                </a:solidFill>
              </a:rPr>
              <a:t>16:20-18:30- Игри, разходки,наблюдения, творчески</a:t>
            </a:r>
          </a:p>
          <a:p>
            <a:r>
              <a:rPr lang="bg-BG" sz="1400" b="1" i="1" dirty="0" smtClean="0">
                <a:solidFill>
                  <a:srgbClr val="C00000"/>
                </a:solidFill>
              </a:rPr>
              <a:t> дейности, </a:t>
            </a:r>
            <a:r>
              <a:rPr lang="bg-BG" sz="1400" b="1" i="1" dirty="0" err="1" smtClean="0">
                <a:solidFill>
                  <a:srgbClr val="C00000"/>
                </a:solidFill>
              </a:rPr>
              <a:t>дейности</a:t>
            </a:r>
            <a:r>
              <a:rPr lang="bg-BG" sz="1400" b="1" i="1" dirty="0" smtClean="0">
                <a:solidFill>
                  <a:srgbClr val="C00000"/>
                </a:solidFill>
              </a:rPr>
              <a:t> по избор и др.</a:t>
            </a:r>
            <a:endParaRPr lang="bg-BG" sz="1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изтеглен фай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1857356" y="500042"/>
            <a:ext cx="6000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>
                <a:solidFill>
                  <a:srgbClr val="C00000"/>
                </a:solidFill>
              </a:rPr>
              <a:t>Нашата философия – Да учим чрез игра</a:t>
            </a:r>
            <a:endParaRPr lang="bg-BG" sz="2800" b="1" dirty="0">
              <a:solidFill>
                <a:srgbClr val="C00000"/>
              </a:solidFill>
            </a:endParaRPr>
          </a:p>
        </p:txBody>
      </p:sp>
      <p:sp>
        <p:nvSpPr>
          <p:cNvPr id="4" name="Текстово поле 3"/>
          <p:cNvSpPr txBox="1"/>
          <p:nvPr/>
        </p:nvSpPr>
        <p:spPr>
          <a:xfrm>
            <a:off x="714348" y="1785926"/>
            <a:ext cx="7429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rgbClr val="C00000"/>
                </a:solidFill>
              </a:rPr>
              <a:t>Най – добрият начин да стимулираш дете да учи с удоволствие, е да превърнеш обучението в забавление</a:t>
            </a:r>
            <a:r>
              <a:rPr lang="bg-BG" dirty="0" smtClean="0"/>
              <a:t>.</a:t>
            </a:r>
            <a:endParaRPr lang="bg-BG" dirty="0"/>
          </a:p>
        </p:txBody>
      </p:sp>
      <p:pic>
        <p:nvPicPr>
          <p:cNvPr id="5" name="Картина 4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286124"/>
            <a:ext cx="5072098" cy="29633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изтеглен фай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6" y="0"/>
            <a:ext cx="9144000" cy="6858000"/>
          </a:xfrm>
          <a:prstGeom prst="rect">
            <a:avLst/>
          </a:prstGeom>
        </p:spPr>
      </p:pic>
      <p:sp>
        <p:nvSpPr>
          <p:cNvPr id="3" name="Правоъгълник 2"/>
          <p:cNvSpPr/>
          <p:nvPr/>
        </p:nvSpPr>
        <p:spPr>
          <a:xfrm>
            <a:off x="1835696" y="548680"/>
            <a:ext cx="5040560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C00000"/>
                </a:solidFill>
              </a:rPr>
              <a:t>Децата</a:t>
            </a:r>
            <a:r>
              <a:rPr lang="ru-RU" sz="2800" b="1" dirty="0" smtClean="0">
                <a:solidFill>
                  <a:srgbClr val="C00000"/>
                </a:solidFill>
              </a:rPr>
              <a:t> от </a:t>
            </a:r>
            <a:r>
              <a:rPr lang="ru-RU" sz="2800" b="1" dirty="0" err="1" smtClean="0">
                <a:solidFill>
                  <a:srgbClr val="C00000"/>
                </a:solidFill>
              </a:rPr>
              <a:t>група</a:t>
            </a:r>
            <a:r>
              <a:rPr lang="ru-RU" sz="2800" b="1" dirty="0" smtClean="0">
                <a:solidFill>
                  <a:srgbClr val="C00000"/>
                </a:solidFill>
              </a:rPr>
              <a:t> «</a:t>
            </a:r>
            <a:r>
              <a:rPr lang="ru-RU" sz="2800" b="1" dirty="0" err="1" smtClean="0">
                <a:solidFill>
                  <a:srgbClr val="C00000"/>
                </a:solidFill>
              </a:rPr>
              <a:t>Мечо</a:t>
            </a:r>
            <a:r>
              <a:rPr lang="ru-RU" sz="2800" b="1" dirty="0" smtClean="0">
                <a:solidFill>
                  <a:srgbClr val="C00000"/>
                </a:solidFill>
              </a:rPr>
              <a:t>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0848"/>
            <a:ext cx="5688632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изтеглен фай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48680"/>
            <a:ext cx="5112568" cy="4824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Текстово поле 3"/>
          <p:cNvSpPr txBox="1"/>
          <p:nvPr/>
        </p:nvSpPr>
        <p:spPr>
          <a:xfrm>
            <a:off x="2357422" y="714356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>
                <a:solidFill>
                  <a:schemeClr val="accent2"/>
                </a:solidFill>
              </a:rPr>
              <a:t>Малките мечета творят</a:t>
            </a:r>
            <a:endParaRPr lang="bg-BG" sz="2800" b="1" dirty="0">
              <a:solidFill>
                <a:schemeClr val="accent2"/>
              </a:solidFill>
            </a:endParaRPr>
          </a:p>
        </p:txBody>
      </p:sp>
      <p:pic>
        <p:nvPicPr>
          <p:cNvPr id="5" name="Картина 4" descr="20210913_1015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143116"/>
            <a:ext cx="4786346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Картина 5" descr="20210913_1017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2143116"/>
            <a:ext cx="3214710" cy="40957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347</Words>
  <Application>Microsoft Office PowerPoint</Application>
  <PresentationFormat>Презентация на цял екран (4:3)</PresentationFormat>
  <Paragraphs>66</Paragraphs>
  <Slides>11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тема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Emona</dc:creator>
  <cp:lastModifiedBy>anet anett</cp:lastModifiedBy>
  <cp:revision>76</cp:revision>
  <dcterms:created xsi:type="dcterms:W3CDTF">2017-10-31T12:22:56Z</dcterms:created>
  <dcterms:modified xsi:type="dcterms:W3CDTF">2022-09-21T05:50:48Z</dcterms:modified>
</cp:coreProperties>
</file>