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0" r:id="rId4"/>
    <p:sldId id="271" r:id="rId5"/>
    <p:sldId id="259" r:id="rId6"/>
    <p:sldId id="272" r:id="rId7"/>
    <p:sldId id="273" r:id="rId8"/>
    <p:sldId id="274" r:id="rId9"/>
    <p:sldId id="264" r:id="rId10"/>
    <p:sldId id="261" r:id="rId11"/>
    <p:sldId id="269" r:id="rId12"/>
    <p:sldId id="275" r:id="rId13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842" autoAdjust="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7FC52468-3DE5-3894-6AE0-7EC972A14D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E36AEEFF-F0D9-6695-9F0A-802C4DDBF7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4BB5107D-B441-C278-F126-7056F1344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CFAC-7D0F-4C9A-94D8-C0118230656D}" type="datetimeFigureOut">
              <a:rPr lang="bg-BG" smtClean="0"/>
              <a:t>10.6.2022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209CC7D3-FFF6-69EE-2567-5BB5A8A2A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AD134C83-6281-D3D6-6FC2-E7DE80934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7654-CF47-4FE2-99A3-024D7DF300E7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94667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81F03C26-DC80-05BF-600C-2659D0338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F4CF0738-E0B2-DF52-4C0A-B96B3FF541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7C29C1A1-49B3-022F-BBD1-C6C726E5C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CFAC-7D0F-4C9A-94D8-C0118230656D}" type="datetimeFigureOut">
              <a:rPr lang="bg-BG" smtClean="0"/>
              <a:t>10.6.2022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58B71731-DF6B-A645-5CC4-F87243936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10ECC8A7-2B57-2EDA-89A9-38A615905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7654-CF47-4FE2-99A3-024D7DF300E7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59756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>
            <a:extLst>
              <a:ext uri="{FF2B5EF4-FFF2-40B4-BE49-F238E27FC236}">
                <a16:creationId xmlns:a16="http://schemas.microsoft.com/office/drawing/2014/main" id="{5EDDFE0C-FED3-76A9-8076-387557E24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3C94957C-A4F0-3D46-8D2C-B6C3F54599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3041A843-CE11-9852-1E45-9E985B174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CFAC-7D0F-4C9A-94D8-C0118230656D}" type="datetimeFigureOut">
              <a:rPr lang="bg-BG" smtClean="0"/>
              <a:t>10.6.2022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07190D4F-F3FB-A98C-160A-83FC68F6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74F8BE0C-E5D8-CCC8-72F2-5DB4401C6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7654-CF47-4FE2-99A3-024D7DF300E7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63607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B61127D1-7243-7967-93D7-B4AED86B4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5870E31B-FD09-15DA-9FD0-B614829DA4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7FAA9183-536F-D3BF-FC44-95A6BF2AB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CFAC-7D0F-4C9A-94D8-C0118230656D}" type="datetimeFigureOut">
              <a:rPr lang="bg-BG" smtClean="0"/>
              <a:t>10.6.2022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BBA36D79-64F9-18C4-AE56-20F46FD8F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57A34C1E-8F01-78A9-38EF-8A88885A3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7654-CF47-4FE2-99A3-024D7DF300E7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522337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16041EC9-1134-12FA-D5D7-E0F8D3F1F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6255F940-666E-FA72-93F9-878658C54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4DA6C365-F3EA-EC13-6700-A867B6EED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CFAC-7D0F-4C9A-94D8-C0118230656D}" type="datetimeFigureOut">
              <a:rPr lang="bg-BG" smtClean="0"/>
              <a:t>10.6.2022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762B8227-12E5-F792-B2D8-9012B3D12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FC92280E-0FDC-58AF-A009-F4E1A95FE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7654-CF47-4FE2-99A3-024D7DF300E7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83471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DD75538-4E78-82A0-8B0E-04C3B9CEC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A77C9D2E-643A-F9D5-FC46-7C9D60D4E8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FD33AC63-5914-7F3E-6415-59280FC807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9A33B405-372E-4898-14FE-7112E8FDE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CFAC-7D0F-4C9A-94D8-C0118230656D}" type="datetimeFigureOut">
              <a:rPr lang="bg-BG" smtClean="0"/>
              <a:t>10.6.2022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FA1C8190-B828-78E1-D68D-13BBAB524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C87A9C61-FBA3-CB0E-67A7-1E7723DF3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7654-CF47-4FE2-99A3-024D7DF300E7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19335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2A4FF6E0-3742-6448-6F71-95B1E1345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0D23376E-4F94-EED3-8476-876E38CA9B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64E31C78-3C36-B9B0-F5A1-2513F35F9B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Текстов контейнер 4">
            <a:extLst>
              <a:ext uri="{FF2B5EF4-FFF2-40B4-BE49-F238E27FC236}">
                <a16:creationId xmlns:a16="http://schemas.microsoft.com/office/drawing/2014/main" id="{917BC16A-99A0-6B35-6714-12313BA005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>
            <a:extLst>
              <a:ext uri="{FF2B5EF4-FFF2-40B4-BE49-F238E27FC236}">
                <a16:creationId xmlns:a16="http://schemas.microsoft.com/office/drawing/2014/main" id="{BA73D3B1-1A51-8AA8-4324-6E381FA4C8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7" name="Контейнер за дата 6">
            <a:extLst>
              <a:ext uri="{FF2B5EF4-FFF2-40B4-BE49-F238E27FC236}">
                <a16:creationId xmlns:a16="http://schemas.microsoft.com/office/drawing/2014/main" id="{7F188422-CFEE-BA35-E2C4-E02C49A31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CFAC-7D0F-4C9A-94D8-C0118230656D}" type="datetimeFigureOut">
              <a:rPr lang="bg-BG" smtClean="0"/>
              <a:t>10.6.2022 г.</a:t>
            </a:fld>
            <a:endParaRPr lang="bg-BG"/>
          </a:p>
        </p:txBody>
      </p:sp>
      <p:sp>
        <p:nvSpPr>
          <p:cNvPr id="8" name="Контейнер за долния колонтитул 7">
            <a:extLst>
              <a:ext uri="{FF2B5EF4-FFF2-40B4-BE49-F238E27FC236}">
                <a16:creationId xmlns:a16="http://schemas.microsoft.com/office/drawing/2014/main" id="{D7452986-EFA9-02EE-E66E-790405C34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>
            <a:extLst>
              <a:ext uri="{FF2B5EF4-FFF2-40B4-BE49-F238E27FC236}">
                <a16:creationId xmlns:a16="http://schemas.microsoft.com/office/drawing/2014/main" id="{768F4A16-2D25-120C-0BEE-8E3B2FC7A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7654-CF47-4FE2-99A3-024D7DF300E7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34481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DA2097DF-A849-B685-CE59-CC01C4350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дата 2">
            <a:extLst>
              <a:ext uri="{FF2B5EF4-FFF2-40B4-BE49-F238E27FC236}">
                <a16:creationId xmlns:a16="http://schemas.microsoft.com/office/drawing/2014/main" id="{FFEDFDDD-C201-94B4-7EEC-759805868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CFAC-7D0F-4C9A-94D8-C0118230656D}" type="datetimeFigureOut">
              <a:rPr lang="bg-BG" smtClean="0"/>
              <a:t>10.6.2022 г.</a:t>
            </a:fld>
            <a:endParaRPr lang="bg-BG"/>
          </a:p>
        </p:txBody>
      </p:sp>
      <p:sp>
        <p:nvSpPr>
          <p:cNvPr id="4" name="Контейнер за долния колонтитул 3">
            <a:extLst>
              <a:ext uri="{FF2B5EF4-FFF2-40B4-BE49-F238E27FC236}">
                <a16:creationId xmlns:a16="http://schemas.microsoft.com/office/drawing/2014/main" id="{ECAB3147-C3DE-8A23-3AC7-51165A03D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id="{323D4C19-A160-9D4C-C998-6B97D3655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7654-CF47-4FE2-99A3-024D7DF300E7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27270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>
            <a:extLst>
              <a:ext uri="{FF2B5EF4-FFF2-40B4-BE49-F238E27FC236}">
                <a16:creationId xmlns:a16="http://schemas.microsoft.com/office/drawing/2014/main" id="{099F47B7-3E90-E6B9-B9F9-016B38AA8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CFAC-7D0F-4C9A-94D8-C0118230656D}" type="datetimeFigureOut">
              <a:rPr lang="bg-BG" smtClean="0"/>
              <a:t>10.6.2022 г.</a:t>
            </a:fld>
            <a:endParaRPr lang="bg-BG"/>
          </a:p>
        </p:txBody>
      </p:sp>
      <p:sp>
        <p:nvSpPr>
          <p:cNvPr id="3" name="Контейнер за долния колонтитул 2">
            <a:extLst>
              <a:ext uri="{FF2B5EF4-FFF2-40B4-BE49-F238E27FC236}">
                <a16:creationId xmlns:a16="http://schemas.microsoft.com/office/drawing/2014/main" id="{075276E3-07BF-0F8A-849F-7DECE59BD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FC210BEF-47D9-328A-BD22-C6084BAA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7654-CF47-4FE2-99A3-024D7DF300E7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24939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8D58DE8-7CFD-A4A2-E423-6C2959796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9E3A4A60-1F13-C779-DE9D-BD3B6B445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82A64F98-D012-30C3-1B61-DFBA4CABDB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B1FFFC16-4D68-3D6D-1818-CD638DEC6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CFAC-7D0F-4C9A-94D8-C0118230656D}" type="datetimeFigureOut">
              <a:rPr lang="bg-BG" smtClean="0"/>
              <a:t>10.6.2022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9B58D9E6-38C3-7295-29F5-BC2B7B7E5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493E28CF-E33E-BC51-3C79-9B591EECC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7654-CF47-4FE2-99A3-024D7DF300E7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2046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572E3D5-6277-B988-48A8-42D4714DE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картина 2">
            <a:extLst>
              <a:ext uri="{FF2B5EF4-FFF2-40B4-BE49-F238E27FC236}">
                <a16:creationId xmlns:a16="http://schemas.microsoft.com/office/drawing/2014/main" id="{B7594D42-412D-07C7-7036-C37C2FF721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A0EA7618-592D-D1F0-26C7-AD764BA517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5FB527B0-8DCF-4E03-C0DE-5FA19901E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CFAC-7D0F-4C9A-94D8-C0118230656D}" type="datetimeFigureOut">
              <a:rPr lang="bg-BG" smtClean="0"/>
              <a:t>10.6.2022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2344B131-6657-7F50-A6D2-C0E819B4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BD73B977-CDEE-49AC-383E-608864B2D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7654-CF47-4FE2-99A3-024D7DF300E7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74051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>
            <a:extLst>
              <a:ext uri="{FF2B5EF4-FFF2-40B4-BE49-F238E27FC236}">
                <a16:creationId xmlns:a16="http://schemas.microsoft.com/office/drawing/2014/main" id="{40BE9DBF-5E23-3930-C7EA-EC9F08944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9CC3DD24-D1E7-9E69-D7EE-AD2D38FB1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4B4DED59-C790-0BED-E8AD-3CA21C397A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A5CFAC-7D0F-4C9A-94D8-C0118230656D}" type="datetimeFigureOut">
              <a:rPr lang="bg-BG" smtClean="0"/>
              <a:t>10.6.2022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69874D88-5133-9093-6763-260EE95F11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8C697E0C-4B3C-4940-48E4-22E80F07B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97654-CF47-4FE2-99A3-024D7DF300E7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67031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80C1C6A2-4272-43E4-B4FD-4B09F0526A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D5E0B8F8-9F31-452A-8218-B6241E7817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8BDC7288-1BE0-4796-8FD8-32B54AC7E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0802"/>
            <a:ext cx="13030377" cy="7329587"/>
          </a:xfrm>
          <a:prstGeom prst="rect">
            <a:avLst/>
          </a:prstGeom>
        </p:spPr>
      </p:pic>
      <p:pic>
        <p:nvPicPr>
          <p:cNvPr id="1030" name="Picture 6" descr="dg151 – dg151">
            <a:extLst>
              <a:ext uri="{FF2B5EF4-FFF2-40B4-BE49-F238E27FC236}">
                <a16:creationId xmlns:a16="http://schemas.microsoft.com/office/drawing/2014/main" id="{7381C113-C54E-4E34-82A6-2C8BADFD9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2881" y="4887535"/>
            <a:ext cx="268749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id="{E8DE502D-A229-43A3-A04D-EC3D6614BE14}"/>
              </a:ext>
            </a:extLst>
          </p:cNvPr>
          <p:cNvSpPr txBox="1"/>
          <p:nvPr/>
        </p:nvSpPr>
        <p:spPr>
          <a:xfrm>
            <a:off x="6060440" y="314452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sz="3600" dirty="0"/>
          </a:p>
        </p:txBody>
      </p:sp>
      <p:sp>
        <p:nvSpPr>
          <p:cNvPr id="7" name="Текстово поле 6">
            <a:extLst>
              <a:ext uri="{FF2B5EF4-FFF2-40B4-BE49-F238E27FC236}">
                <a16:creationId xmlns:a16="http://schemas.microsoft.com/office/drawing/2014/main" id="{6F6C8B6B-19DA-4381-AAD0-5F98A6D13FEA}"/>
              </a:ext>
            </a:extLst>
          </p:cNvPr>
          <p:cNvSpPr txBox="1"/>
          <p:nvPr/>
        </p:nvSpPr>
        <p:spPr>
          <a:xfrm>
            <a:off x="6360160" y="346424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dirty="0"/>
          </a:p>
        </p:txBody>
      </p:sp>
      <p:sp>
        <p:nvSpPr>
          <p:cNvPr id="8" name="Правоъгълник 7">
            <a:extLst>
              <a:ext uri="{FF2B5EF4-FFF2-40B4-BE49-F238E27FC236}">
                <a16:creationId xmlns:a16="http://schemas.microsoft.com/office/drawing/2014/main" id="{28CE9BCA-88CB-4044-99BC-79B528D4D7D3}"/>
              </a:ext>
            </a:extLst>
          </p:cNvPr>
          <p:cNvSpPr/>
          <p:nvPr/>
        </p:nvSpPr>
        <p:spPr>
          <a:xfrm>
            <a:off x="1910080" y="1600201"/>
            <a:ext cx="8575040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g-BG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ПОРТФОЛИО</a:t>
            </a:r>
          </a:p>
          <a:p>
            <a:pPr algn="ctr"/>
            <a:r>
              <a:rPr lang="bg-BG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НА ГРУПА „ЗАЙЧЕ“</a:t>
            </a:r>
          </a:p>
          <a:p>
            <a:pPr algn="ctr"/>
            <a:endParaRPr lang="bg-BG" sz="36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2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bg-BG" sz="3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2021/2022 учебна година</a:t>
            </a:r>
          </a:p>
          <a:p>
            <a:pPr algn="ctr"/>
            <a:r>
              <a:rPr lang="bg-BG" sz="3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ДГ „Еделвайс“ гр. Кюстендил</a:t>
            </a:r>
          </a:p>
          <a:p>
            <a:pPr algn="ctr"/>
            <a:endParaRPr lang="bg-BG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7" name="Текстово поле 16">
            <a:extLst>
              <a:ext uri="{FF2B5EF4-FFF2-40B4-BE49-F238E27FC236}">
                <a16:creationId xmlns:a16="http://schemas.microsoft.com/office/drawing/2014/main" id="{C54A8B36-2701-4C9A-B854-FBA462E6A29D}"/>
              </a:ext>
            </a:extLst>
          </p:cNvPr>
          <p:cNvSpPr txBox="1"/>
          <p:nvPr/>
        </p:nvSpPr>
        <p:spPr>
          <a:xfrm>
            <a:off x="471170" y="2125416"/>
            <a:ext cx="940054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ул. "Г. </a:t>
            </a:r>
            <a:r>
              <a:rPr lang="ru-RU" dirty="0" err="1"/>
              <a:t>Бенковски</a:t>
            </a:r>
            <a:r>
              <a:rPr lang="ru-RU" dirty="0"/>
              <a:t>" 10</a:t>
            </a:r>
          </a:p>
          <a:p>
            <a:r>
              <a:rPr lang="ru-RU" dirty="0" err="1"/>
              <a:t>Кюстендил</a:t>
            </a:r>
            <a:endParaRPr lang="ru-RU" dirty="0"/>
          </a:p>
          <a:p>
            <a:r>
              <a:rPr lang="ru-RU" dirty="0" err="1"/>
              <a:t>Кюстендил</a:t>
            </a:r>
            <a:endParaRPr lang="ru-RU" dirty="0"/>
          </a:p>
          <a:p>
            <a:r>
              <a:rPr lang="ru-RU" dirty="0"/>
              <a:t>2500</a:t>
            </a:r>
          </a:p>
          <a:p>
            <a:r>
              <a:rPr lang="ru-RU" dirty="0" err="1"/>
              <a:t>България</a:t>
            </a:r>
            <a:endParaRPr lang="ru-RU" dirty="0"/>
          </a:p>
          <a:p>
            <a:r>
              <a:rPr lang="ru-RU" dirty="0"/>
              <a:t>Телефон: </a:t>
            </a:r>
          </a:p>
          <a:p>
            <a:r>
              <a:rPr lang="ru-RU" dirty="0"/>
              <a:t>+359.78.552071</a:t>
            </a:r>
          </a:p>
          <a:p>
            <a:r>
              <a:rPr lang="ru-RU" dirty="0"/>
              <a:t>Факс: </a:t>
            </a:r>
          </a:p>
          <a:p>
            <a:r>
              <a:rPr lang="ru-RU" dirty="0"/>
              <a:t>+359.78.552071</a:t>
            </a:r>
          </a:p>
          <a:p>
            <a:r>
              <a:rPr lang="ru-RU" dirty="0"/>
              <a:t>Мобилен: </a:t>
            </a:r>
          </a:p>
          <a:p>
            <a:r>
              <a:rPr lang="ru-RU" dirty="0"/>
              <a:t>-359.882.885315</a:t>
            </a:r>
          </a:p>
          <a:p>
            <a:r>
              <a:rPr lang="ru-RU" dirty="0"/>
              <a:t>http://www.dg-edelvais.com</a:t>
            </a:r>
            <a:endParaRPr lang="bg-BG" dirty="0"/>
          </a:p>
        </p:txBody>
      </p:sp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1B7C4589-B498-3B51-0C33-81117D814990}"/>
              </a:ext>
            </a:extLst>
          </p:cNvPr>
          <p:cNvSpPr txBox="1"/>
          <p:nvPr/>
        </p:nvSpPr>
        <p:spPr>
          <a:xfrm>
            <a:off x="4303392" y="5124450"/>
            <a:ext cx="4707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200" dirty="0"/>
              <a:t>     </a:t>
            </a:r>
            <a:r>
              <a:rPr lang="bg-BG" sz="4800" dirty="0"/>
              <a:t>Част втора</a:t>
            </a:r>
          </a:p>
        </p:txBody>
      </p:sp>
    </p:spTree>
    <p:extLst>
      <p:ext uri="{BB962C8B-B14F-4D97-AF65-F5344CB8AC3E}">
        <p14:creationId xmlns:p14="http://schemas.microsoft.com/office/powerpoint/2010/main" val="2721365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80C1C6A2-4272-43E4-B4FD-4B09F0526A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D5E0B8F8-9F31-452A-8218-B6241E7817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8BDC7288-1BE0-4796-8FD8-32B54AC7E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0802"/>
            <a:ext cx="13030377" cy="7329587"/>
          </a:xfrm>
          <a:prstGeom prst="rect">
            <a:avLst/>
          </a:prstGeom>
        </p:spPr>
      </p:pic>
      <p:pic>
        <p:nvPicPr>
          <p:cNvPr id="1030" name="Picture 6" descr="dg151 – dg151">
            <a:extLst>
              <a:ext uri="{FF2B5EF4-FFF2-40B4-BE49-F238E27FC236}">
                <a16:creationId xmlns:a16="http://schemas.microsoft.com/office/drawing/2014/main" id="{7381C113-C54E-4E34-82A6-2C8BADFD9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9" y="4110575"/>
            <a:ext cx="268749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id="{E8DE502D-A229-43A3-A04D-EC3D6614BE14}"/>
              </a:ext>
            </a:extLst>
          </p:cNvPr>
          <p:cNvSpPr txBox="1"/>
          <p:nvPr/>
        </p:nvSpPr>
        <p:spPr>
          <a:xfrm>
            <a:off x="6060440" y="314452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sz="3600" dirty="0"/>
          </a:p>
        </p:txBody>
      </p:sp>
      <p:sp>
        <p:nvSpPr>
          <p:cNvPr id="7" name="Текстово поле 6">
            <a:extLst>
              <a:ext uri="{FF2B5EF4-FFF2-40B4-BE49-F238E27FC236}">
                <a16:creationId xmlns:a16="http://schemas.microsoft.com/office/drawing/2014/main" id="{6F6C8B6B-19DA-4381-AAD0-5F98A6D13FEA}"/>
              </a:ext>
            </a:extLst>
          </p:cNvPr>
          <p:cNvSpPr txBox="1"/>
          <p:nvPr/>
        </p:nvSpPr>
        <p:spPr>
          <a:xfrm>
            <a:off x="6360160" y="346424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dirty="0"/>
          </a:p>
        </p:txBody>
      </p:sp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1B7C4589-B498-3B51-0C33-81117D814990}"/>
              </a:ext>
            </a:extLst>
          </p:cNvPr>
          <p:cNvSpPr txBox="1"/>
          <p:nvPr/>
        </p:nvSpPr>
        <p:spPr>
          <a:xfrm>
            <a:off x="4248150" y="3371335"/>
            <a:ext cx="10214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3200" dirty="0"/>
              <a:t>         </a:t>
            </a:r>
          </a:p>
        </p:txBody>
      </p:sp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FD0D7EAF-CD18-EFB7-42FA-07DA672AC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5391" y="4603342"/>
            <a:ext cx="5362596" cy="208587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0" name="Картина 9">
            <a:extLst>
              <a:ext uri="{FF2B5EF4-FFF2-40B4-BE49-F238E27FC236}">
                <a16:creationId xmlns:a16="http://schemas.microsoft.com/office/drawing/2014/main" id="{C5609AD0-16A1-2E5A-D9FC-F9ED5B96B9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7989" y="2014163"/>
            <a:ext cx="2512176" cy="22383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1" name="Картина 10">
            <a:extLst>
              <a:ext uri="{FF2B5EF4-FFF2-40B4-BE49-F238E27FC236}">
                <a16:creationId xmlns:a16="http://schemas.microsoft.com/office/drawing/2014/main" id="{C14F0339-659F-1A6D-BD9B-74D1FF75EB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467" y="1691292"/>
            <a:ext cx="4162425" cy="28241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13" name="Текстово поле 12">
            <a:extLst>
              <a:ext uri="{FF2B5EF4-FFF2-40B4-BE49-F238E27FC236}">
                <a16:creationId xmlns:a16="http://schemas.microsoft.com/office/drawing/2014/main" id="{CD3ACA06-38BE-D022-B33F-C3EFF21C83E2}"/>
              </a:ext>
            </a:extLst>
          </p:cNvPr>
          <p:cNvSpPr txBox="1"/>
          <p:nvPr/>
        </p:nvSpPr>
        <p:spPr>
          <a:xfrm>
            <a:off x="3590925" y="1"/>
            <a:ext cx="6229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altLang="bg-BG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Група „Зайче“</a:t>
            </a:r>
            <a:endParaRPr kumimoji="0" lang="bg-BG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Текстово поле 11">
            <a:extLst>
              <a:ext uri="{FF2B5EF4-FFF2-40B4-BE49-F238E27FC236}">
                <a16:creationId xmlns:a16="http://schemas.microsoft.com/office/drawing/2014/main" id="{088F4AE9-FC4B-086D-486D-22D1AEA194DE}"/>
              </a:ext>
            </a:extLst>
          </p:cNvPr>
          <p:cNvSpPr txBox="1"/>
          <p:nvPr/>
        </p:nvSpPr>
        <p:spPr>
          <a:xfrm>
            <a:off x="4543425" y="1864706"/>
            <a:ext cx="404652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dirty="0">
                <a:solidFill>
                  <a:srgbClr val="7030A0"/>
                </a:solidFill>
              </a:rPr>
              <a:t>Впечатляващо участие и грамота от конкурса на „Просвета“ -  „Картичка за мама“ и грамота за дарение от кампанията        „Капачки за бъдеще“</a:t>
            </a:r>
          </a:p>
        </p:txBody>
      </p:sp>
    </p:spTree>
    <p:extLst>
      <p:ext uri="{BB962C8B-B14F-4D97-AF65-F5344CB8AC3E}">
        <p14:creationId xmlns:p14="http://schemas.microsoft.com/office/powerpoint/2010/main" val="745348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A3108DF8-716A-F2CF-702A-E5E685805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>
            <a:extLst>
              <a:ext uri="{FF2B5EF4-FFF2-40B4-BE49-F238E27FC236}">
                <a16:creationId xmlns:a16="http://schemas.microsoft.com/office/drawing/2014/main" id="{A2683403-1DAF-0FE2-0464-720F87A3F4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40743620-FD76-3EB2-C310-C055A7DFB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0955" y="1433600"/>
            <a:ext cx="2288382" cy="284797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61CDF8F7-19E5-23B3-0F82-8CBEFD488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1216" y="3415327"/>
            <a:ext cx="3267076" cy="33465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0" name="Картина 9">
            <a:extLst>
              <a:ext uri="{FF2B5EF4-FFF2-40B4-BE49-F238E27FC236}">
                <a16:creationId xmlns:a16="http://schemas.microsoft.com/office/drawing/2014/main" id="{272C837C-FE9F-0129-A294-0158FEFCCF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663" y="1576433"/>
            <a:ext cx="4283137" cy="232321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12" name="Текстово поле 11">
            <a:extLst>
              <a:ext uri="{FF2B5EF4-FFF2-40B4-BE49-F238E27FC236}">
                <a16:creationId xmlns:a16="http://schemas.microsoft.com/office/drawing/2014/main" id="{ABE85B72-41B8-2A11-C7E1-BDCF2BCA49AF}"/>
              </a:ext>
            </a:extLst>
          </p:cNvPr>
          <p:cNvSpPr txBox="1"/>
          <p:nvPr/>
        </p:nvSpPr>
        <p:spPr>
          <a:xfrm>
            <a:off x="3438525" y="44025"/>
            <a:ext cx="5753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altLang="bg-BG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Група „Зайче“</a:t>
            </a:r>
            <a:endParaRPr kumimoji="0" lang="bg-BG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Картина 12">
            <a:extLst>
              <a:ext uri="{FF2B5EF4-FFF2-40B4-BE49-F238E27FC236}">
                <a16:creationId xmlns:a16="http://schemas.microsoft.com/office/drawing/2014/main" id="{5456B7AF-0B31-390D-1E5F-D458448312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4150" y="4119960"/>
            <a:ext cx="3371850" cy="25823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16" name="Текстово поле 15">
            <a:extLst>
              <a:ext uri="{FF2B5EF4-FFF2-40B4-BE49-F238E27FC236}">
                <a16:creationId xmlns:a16="http://schemas.microsoft.com/office/drawing/2014/main" id="{E8C298B2-C662-A3D8-6CD8-A727F364A58F}"/>
              </a:ext>
            </a:extLst>
          </p:cNvPr>
          <p:cNvSpPr txBox="1"/>
          <p:nvPr/>
        </p:nvSpPr>
        <p:spPr>
          <a:xfrm>
            <a:off x="4495800" y="2257425"/>
            <a:ext cx="4283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600" dirty="0">
                <a:solidFill>
                  <a:srgbClr val="7030A0"/>
                </a:solidFill>
              </a:rPr>
              <a:t>Педагогически ситуации на открито</a:t>
            </a:r>
          </a:p>
        </p:txBody>
      </p:sp>
    </p:spTree>
    <p:extLst>
      <p:ext uri="{BB962C8B-B14F-4D97-AF65-F5344CB8AC3E}">
        <p14:creationId xmlns:p14="http://schemas.microsoft.com/office/powerpoint/2010/main" val="2201189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925C8720-B54A-AF85-C921-D88E8CE5A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>
            <a:extLst>
              <a:ext uri="{FF2B5EF4-FFF2-40B4-BE49-F238E27FC236}">
                <a16:creationId xmlns:a16="http://schemas.microsoft.com/office/drawing/2014/main" id="{5BD91F57-6E3B-C137-2A27-EEE5F123D9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AAF35E24-1F40-79EC-92FC-3B28E3784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324" y="3891073"/>
            <a:ext cx="3267075" cy="28118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06B82920-7BD3-B589-D24A-2F7DE009B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7525" y="3891073"/>
            <a:ext cx="3267075" cy="279082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0" name="Картина 9">
            <a:extLst>
              <a:ext uri="{FF2B5EF4-FFF2-40B4-BE49-F238E27FC236}">
                <a16:creationId xmlns:a16="http://schemas.microsoft.com/office/drawing/2014/main" id="{80E02F5D-D9C5-47D2-92C7-563E1B7FE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0327">
            <a:off x="9367837" y="239497"/>
            <a:ext cx="2647950" cy="354266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13" name="Текстово поле 12">
            <a:extLst>
              <a:ext uri="{FF2B5EF4-FFF2-40B4-BE49-F238E27FC236}">
                <a16:creationId xmlns:a16="http://schemas.microsoft.com/office/drawing/2014/main" id="{2B5BD404-B644-6E91-CFDE-275D04BEFBCD}"/>
              </a:ext>
            </a:extLst>
          </p:cNvPr>
          <p:cNvSpPr txBox="1"/>
          <p:nvPr/>
        </p:nvSpPr>
        <p:spPr>
          <a:xfrm>
            <a:off x="3537425" y="1"/>
            <a:ext cx="56541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altLang="bg-BG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Група „Зайче“</a:t>
            </a:r>
            <a:endParaRPr kumimoji="0" lang="bg-BG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Текстово поле 15">
            <a:extLst>
              <a:ext uri="{FF2B5EF4-FFF2-40B4-BE49-F238E27FC236}">
                <a16:creationId xmlns:a16="http://schemas.microsoft.com/office/drawing/2014/main" id="{CDD733B3-29B8-EAF5-65C7-692970BFC15C}"/>
              </a:ext>
            </a:extLst>
          </p:cNvPr>
          <p:cNvSpPr txBox="1"/>
          <p:nvPr/>
        </p:nvSpPr>
        <p:spPr>
          <a:xfrm>
            <a:off x="3537425" y="1962149"/>
            <a:ext cx="565419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2000" dirty="0">
                <a:solidFill>
                  <a:srgbClr val="7030A0"/>
                </a:solidFill>
              </a:rPr>
              <a:t>Ние сме група „Зайче“, пеем с весели гласчета.</a:t>
            </a:r>
          </a:p>
          <a:p>
            <a:r>
              <a:rPr lang="bg-BG" sz="2000" dirty="0">
                <a:solidFill>
                  <a:srgbClr val="7030A0"/>
                </a:solidFill>
              </a:rPr>
              <a:t> Ний другари сме добри и готови за игри!</a:t>
            </a:r>
          </a:p>
          <a:p>
            <a:r>
              <a:rPr lang="bg-BG" sz="2000" dirty="0">
                <a:solidFill>
                  <a:srgbClr val="7030A0"/>
                </a:solidFill>
              </a:rPr>
              <a:t> Ех, че весела гълчава. Кой ли тук се    забавлява? Виждам най-щастливите деца в нашата детска градина „Еделвайс“!</a:t>
            </a:r>
          </a:p>
        </p:txBody>
      </p:sp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1BBBC2AA-05AE-237C-1A30-5A9DC78181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868" y="2316310"/>
            <a:ext cx="2820156" cy="311200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</p:spTree>
    <p:extLst>
      <p:ext uri="{BB962C8B-B14F-4D97-AF65-F5344CB8AC3E}">
        <p14:creationId xmlns:p14="http://schemas.microsoft.com/office/powerpoint/2010/main" val="3371920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45A5695F-6C2F-DEE7-51DD-C52DB24EC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онтейнер за съдържание 4">
            <a:extLst>
              <a:ext uri="{FF2B5EF4-FFF2-40B4-BE49-F238E27FC236}">
                <a16:creationId xmlns:a16="http://schemas.microsoft.com/office/drawing/2014/main" id="{37B100DA-2527-A555-353D-D2A6970504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36CCC7F3-132E-D4FA-FA14-0E6E75C14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175" y="1677194"/>
            <a:ext cx="4572000" cy="2597149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E615437D-A850-B602-4FD0-B1B7F809A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51" y="4381500"/>
            <a:ext cx="4381499" cy="2382837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48DAE77D-6959-766F-0BAC-89B7D88A89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6150" y="4381499"/>
            <a:ext cx="4162423" cy="2382837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6D1CAE9D-1046-BBCB-47A8-B53192B66B78}"/>
              </a:ext>
            </a:extLst>
          </p:cNvPr>
          <p:cNvSpPr txBox="1"/>
          <p:nvPr/>
        </p:nvSpPr>
        <p:spPr>
          <a:xfrm>
            <a:off x="6735097" y="2476500"/>
            <a:ext cx="53773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4400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Ето така започна</a:t>
            </a:r>
          </a:p>
          <a:p>
            <a:r>
              <a:rPr lang="bg-BG" sz="4400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 новата учебна година</a:t>
            </a:r>
          </a:p>
        </p:txBody>
      </p:sp>
      <p:sp>
        <p:nvSpPr>
          <p:cNvPr id="12" name="Текстово поле 11">
            <a:extLst>
              <a:ext uri="{FF2B5EF4-FFF2-40B4-BE49-F238E27FC236}">
                <a16:creationId xmlns:a16="http://schemas.microsoft.com/office/drawing/2014/main" id="{4DE7A068-E13B-789C-6DB4-A2E8A42CF737}"/>
              </a:ext>
            </a:extLst>
          </p:cNvPr>
          <p:cNvSpPr txBox="1"/>
          <p:nvPr/>
        </p:nvSpPr>
        <p:spPr>
          <a:xfrm>
            <a:off x="3815799" y="93664"/>
            <a:ext cx="53773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bg-BG" altLang="bg-BG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j-ea"/>
                <a:cs typeface="+mj-cs"/>
              </a:rPr>
              <a:t>Група „Зайче“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003228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F14683B0-D12E-B6F8-790B-7B4EC254B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>
            <a:extLst>
              <a:ext uri="{FF2B5EF4-FFF2-40B4-BE49-F238E27FC236}">
                <a16:creationId xmlns:a16="http://schemas.microsoft.com/office/drawing/2014/main" id="{E3C0EF0D-9C83-5863-0B91-FC5593DC59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CE8171A4-4FA0-8E15-98B3-08B9F0D46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4775" y="3695699"/>
            <a:ext cx="3124200" cy="2943225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F8460D5D-E607-5063-0DD4-3F58067B7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4" y="1581150"/>
            <a:ext cx="2914650" cy="4724400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9E2F6C54-FB22-A742-0C39-E813B5B4F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600" y="3428999"/>
            <a:ext cx="4572000" cy="3267075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9" name="Текстово поле 8">
            <a:extLst>
              <a:ext uri="{FF2B5EF4-FFF2-40B4-BE49-F238E27FC236}">
                <a16:creationId xmlns:a16="http://schemas.microsoft.com/office/drawing/2014/main" id="{74647408-3178-734A-EEBE-96CAF58A4F95}"/>
              </a:ext>
            </a:extLst>
          </p:cNvPr>
          <p:cNvSpPr txBox="1"/>
          <p:nvPr/>
        </p:nvSpPr>
        <p:spPr>
          <a:xfrm>
            <a:off x="3914775" y="1"/>
            <a:ext cx="52768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altLang="bg-BG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Група „Зайче“</a:t>
            </a: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Текстово поле 12">
            <a:extLst>
              <a:ext uri="{FF2B5EF4-FFF2-40B4-BE49-F238E27FC236}">
                <a16:creationId xmlns:a16="http://schemas.microsoft.com/office/drawing/2014/main" id="{909DAE7A-600A-0263-0C3F-88BA624DB5CC}"/>
              </a:ext>
            </a:extLst>
          </p:cNvPr>
          <p:cNvSpPr txBox="1"/>
          <p:nvPr/>
        </p:nvSpPr>
        <p:spPr>
          <a:xfrm>
            <a:off x="3990975" y="1690688"/>
            <a:ext cx="72396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4400" dirty="0">
                <a:solidFill>
                  <a:srgbClr val="7030A0"/>
                </a:solidFill>
              </a:rPr>
              <a:t>Ученето – удоволствие</a:t>
            </a:r>
          </a:p>
          <a:p>
            <a:r>
              <a:rPr lang="bg-BG" sz="4400" dirty="0">
                <a:solidFill>
                  <a:srgbClr val="7030A0"/>
                </a:solidFill>
              </a:rPr>
              <a:t> за децата, радостта – </a:t>
            </a:r>
          </a:p>
          <a:p>
            <a:r>
              <a:rPr lang="bg-BG" sz="4400" dirty="0">
                <a:solidFill>
                  <a:srgbClr val="7030A0"/>
                </a:solidFill>
              </a:rPr>
              <a:t>детската мотивация </a:t>
            </a:r>
          </a:p>
        </p:txBody>
      </p:sp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B44764A6-C031-0D68-E89E-24FC2C5B0D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2470" y="1415845"/>
            <a:ext cx="2319031" cy="1905666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</p:spTree>
    <p:extLst>
      <p:ext uri="{BB962C8B-B14F-4D97-AF65-F5344CB8AC3E}">
        <p14:creationId xmlns:p14="http://schemas.microsoft.com/office/powerpoint/2010/main" val="3150236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4F38B20-36CE-C732-A29C-C278354C1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>
            <a:extLst>
              <a:ext uri="{FF2B5EF4-FFF2-40B4-BE49-F238E27FC236}">
                <a16:creationId xmlns:a16="http://schemas.microsoft.com/office/drawing/2014/main" id="{F43270A8-0E2E-3FB4-00F5-9830AE3D1A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6231644C-1265-F1C1-A78A-6FE59DFCE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63" y="3865812"/>
            <a:ext cx="3269615" cy="291281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16C7AFDE-EAB4-A825-9CA8-214C944EE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7101" y="1690688"/>
            <a:ext cx="4076699" cy="323056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E97B4292-990B-F1A4-47C9-4AFFAE746D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863" y="704850"/>
            <a:ext cx="3291162" cy="275134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80969DA4-9CE1-D1CF-983D-E5F0E61094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0898" y="5010150"/>
            <a:ext cx="2968078" cy="176847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10" name="Текстово поле 9">
            <a:extLst>
              <a:ext uri="{FF2B5EF4-FFF2-40B4-BE49-F238E27FC236}">
                <a16:creationId xmlns:a16="http://schemas.microsoft.com/office/drawing/2014/main" id="{4F522577-ADAC-1259-EAE8-7737DED82806}"/>
              </a:ext>
            </a:extLst>
          </p:cNvPr>
          <p:cNvSpPr txBox="1"/>
          <p:nvPr/>
        </p:nvSpPr>
        <p:spPr>
          <a:xfrm>
            <a:off x="3629025" y="1"/>
            <a:ext cx="55625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bg-BG" altLang="bg-BG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j-ea"/>
                <a:cs typeface="+mj-cs"/>
              </a:rPr>
              <a:t>Група „Зайче“</a:t>
            </a:r>
            <a:endParaRPr lang="bg-BG" sz="4800" dirty="0"/>
          </a:p>
        </p:txBody>
      </p:sp>
      <p:sp>
        <p:nvSpPr>
          <p:cNvPr id="11" name="Текстово поле 10">
            <a:extLst>
              <a:ext uri="{FF2B5EF4-FFF2-40B4-BE49-F238E27FC236}">
                <a16:creationId xmlns:a16="http://schemas.microsoft.com/office/drawing/2014/main" id="{8B339243-A199-27AF-1756-F74DBAB9B813}"/>
              </a:ext>
            </a:extLst>
          </p:cNvPr>
          <p:cNvSpPr txBox="1"/>
          <p:nvPr/>
        </p:nvSpPr>
        <p:spPr>
          <a:xfrm>
            <a:off x="3988434" y="2572672"/>
            <a:ext cx="35115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600" dirty="0">
                <a:solidFill>
                  <a:srgbClr val="7030A0"/>
                </a:solidFill>
              </a:rPr>
              <a:t>Седмица</a:t>
            </a:r>
          </a:p>
          <a:p>
            <a:r>
              <a:rPr lang="bg-BG" sz="3600" dirty="0">
                <a:solidFill>
                  <a:srgbClr val="7030A0"/>
                </a:solidFill>
              </a:rPr>
              <a:t>посветена на 140 год. от рождението на Вл. Д. Майстора</a:t>
            </a:r>
          </a:p>
        </p:txBody>
      </p:sp>
    </p:spTree>
    <p:extLst>
      <p:ext uri="{BB962C8B-B14F-4D97-AF65-F5344CB8AC3E}">
        <p14:creationId xmlns:p14="http://schemas.microsoft.com/office/powerpoint/2010/main" val="3428072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80C1C6A2-4272-43E4-B4FD-4B09F0526A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D5E0B8F8-9F31-452A-8218-B6241E7817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8BDC7288-1BE0-4796-8FD8-32B54AC7E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" y="-154831"/>
            <a:ext cx="13030377" cy="7329587"/>
          </a:xfrm>
          <a:prstGeom prst="rect">
            <a:avLst/>
          </a:prstGeom>
        </p:spPr>
      </p:pic>
      <p:pic>
        <p:nvPicPr>
          <p:cNvPr id="1030" name="Picture 6" descr="dg151 – dg151">
            <a:extLst>
              <a:ext uri="{FF2B5EF4-FFF2-40B4-BE49-F238E27FC236}">
                <a16:creationId xmlns:a16="http://schemas.microsoft.com/office/drawing/2014/main" id="{7381C113-C54E-4E34-82A6-2C8BADFD9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2881" y="4887535"/>
            <a:ext cx="268749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id="{E8DE502D-A229-43A3-A04D-EC3D6614BE14}"/>
              </a:ext>
            </a:extLst>
          </p:cNvPr>
          <p:cNvSpPr txBox="1"/>
          <p:nvPr/>
        </p:nvSpPr>
        <p:spPr>
          <a:xfrm>
            <a:off x="6060440" y="314452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sz="3600" dirty="0"/>
          </a:p>
        </p:txBody>
      </p:sp>
      <p:sp>
        <p:nvSpPr>
          <p:cNvPr id="7" name="Текстово поле 6">
            <a:extLst>
              <a:ext uri="{FF2B5EF4-FFF2-40B4-BE49-F238E27FC236}">
                <a16:creationId xmlns:a16="http://schemas.microsoft.com/office/drawing/2014/main" id="{6F6C8B6B-19DA-4381-AAD0-5F98A6D13FEA}"/>
              </a:ext>
            </a:extLst>
          </p:cNvPr>
          <p:cNvSpPr txBox="1"/>
          <p:nvPr/>
        </p:nvSpPr>
        <p:spPr>
          <a:xfrm>
            <a:off x="6360160" y="346424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dirty="0"/>
          </a:p>
        </p:txBody>
      </p:sp>
      <p:sp>
        <p:nvSpPr>
          <p:cNvPr id="8" name="Правоъгълник 7">
            <a:extLst>
              <a:ext uri="{FF2B5EF4-FFF2-40B4-BE49-F238E27FC236}">
                <a16:creationId xmlns:a16="http://schemas.microsoft.com/office/drawing/2014/main" id="{28CE9BCA-88CB-4044-99BC-79B528D4D7D3}"/>
              </a:ext>
            </a:extLst>
          </p:cNvPr>
          <p:cNvSpPr/>
          <p:nvPr/>
        </p:nvSpPr>
        <p:spPr>
          <a:xfrm>
            <a:off x="1910080" y="1600201"/>
            <a:ext cx="857504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bg-BG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7" name="Текстово поле 16">
            <a:extLst>
              <a:ext uri="{FF2B5EF4-FFF2-40B4-BE49-F238E27FC236}">
                <a16:creationId xmlns:a16="http://schemas.microsoft.com/office/drawing/2014/main" id="{C54A8B36-2701-4C9A-B854-FBA462E6A29D}"/>
              </a:ext>
            </a:extLst>
          </p:cNvPr>
          <p:cNvSpPr txBox="1"/>
          <p:nvPr/>
        </p:nvSpPr>
        <p:spPr>
          <a:xfrm>
            <a:off x="426720" y="1598920"/>
            <a:ext cx="94005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bg-BG" dirty="0"/>
          </a:p>
        </p:txBody>
      </p:sp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1B7C4589-B498-3B51-0C33-81117D814990}"/>
              </a:ext>
            </a:extLst>
          </p:cNvPr>
          <p:cNvSpPr txBox="1"/>
          <p:nvPr/>
        </p:nvSpPr>
        <p:spPr>
          <a:xfrm>
            <a:off x="4248150" y="3371335"/>
            <a:ext cx="10214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3200" dirty="0"/>
              <a:t>         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22016BA5-94A0-11FE-F636-9183E9633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31" y="3534459"/>
            <a:ext cx="3621968" cy="292100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Картина 9">
            <a:extLst>
              <a:ext uri="{FF2B5EF4-FFF2-40B4-BE49-F238E27FC236}">
                <a16:creationId xmlns:a16="http://schemas.microsoft.com/office/drawing/2014/main" id="{6C7B31CA-7412-7240-090A-85691E46AE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4613" y="4213250"/>
            <a:ext cx="4247517" cy="246932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1" name="Картина 10">
            <a:extLst>
              <a:ext uri="{FF2B5EF4-FFF2-40B4-BE49-F238E27FC236}">
                <a16:creationId xmlns:a16="http://schemas.microsoft.com/office/drawing/2014/main" id="{F389AB89-AF25-9B0A-D3F6-298ABE4AC8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3062" y="3778257"/>
            <a:ext cx="4247517" cy="21919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3" name="Картина 12">
            <a:extLst>
              <a:ext uri="{FF2B5EF4-FFF2-40B4-BE49-F238E27FC236}">
                <a16:creationId xmlns:a16="http://schemas.microsoft.com/office/drawing/2014/main" id="{6CC0B73B-8D06-54C5-DEBC-1CB003D15F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82504" y="1366847"/>
            <a:ext cx="3204213" cy="261380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16" name="Текстово поле 15">
            <a:extLst>
              <a:ext uri="{FF2B5EF4-FFF2-40B4-BE49-F238E27FC236}">
                <a16:creationId xmlns:a16="http://schemas.microsoft.com/office/drawing/2014/main" id="{D794E4F7-9080-2892-61D2-15926345A61F}"/>
              </a:ext>
            </a:extLst>
          </p:cNvPr>
          <p:cNvSpPr txBox="1"/>
          <p:nvPr/>
        </p:nvSpPr>
        <p:spPr>
          <a:xfrm>
            <a:off x="3981450" y="-179327"/>
            <a:ext cx="5848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altLang="bg-BG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Група „Зайче“</a:t>
            </a:r>
            <a:endParaRPr kumimoji="0" lang="bg-BG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Текстово поле 13">
            <a:extLst>
              <a:ext uri="{FF2B5EF4-FFF2-40B4-BE49-F238E27FC236}">
                <a16:creationId xmlns:a16="http://schemas.microsoft.com/office/drawing/2014/main" id="{1E529F06-3AD6-3035-D79D-30CA72C9B032}"/>
              </a:ext>
            </a:extLst>
          </p:cNvPr>
          <p:cNvSpPr txBox="1"/>
          <p:nvPr/>
        </p:nvSpPr>
        <p:spPr>
          <a:xfrm>
            <a:off x="3009900" y="1719743"/>
            <a:ext cx="53106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dirty="0">
                <a:solidFill>
                  <a:srgbClr val="7030A0"/>
                </a:solidFill>
              </a:rPr>
              <a:t>Участие в: „Дарителска кампания за книжки“, „Походът на книгите-2022 г.“, „Посещение в детски отдел на библиотеката“ и др.</a:t>
            </a:r>
          </a:p>
        </p:txBody>
      </p:sp>
    </p:spTree>
    <p:extLst>
      <p:ext uri="{BB962C8B-B14F-4D97-AF65-F5344CB8AC3E}">
        <p14:creationId xmlns:p14="http://schemas.microsoft.com/office/powerpoint/2010/main" val="3793334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12E86940-1F22-7A17-ACAA-8AD3A8CD7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>
            <a:extLst>
              <a:ext uri="{FF2B5EF4-FFF2-40B4-BE49-F238E27FC236}">
                <a16:creationId xmlns:a16="http://schemas.microsoft.com/office/drawing/2014/main" id="{749F4E53-3013-65D0-EB91-60F15DB005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6E9B1DA1-BD7C-5C0F-8CC0-01BC82EF8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724" y="3946157"/>
            <a:ext cx="3343275" cy="291184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ABF57506-335C-C7ED-9909-3CDEA72BE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5742" y="4315086"/>
            <a:ext cx="4210048" cy="225742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66BFE00A-E02A-94B2-E278-D2EB7FC2D9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475" y="1117930"/>
            <a:ext cx="2667000" cy="270344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B4CB7E52-009F-C624-1E4A-371C8C02C9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8516" y="1117930"/>
            <a:ext cx="2914650" cy="305752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10" name="Текстово поле 9">
            <a:extLst>
              <a:ext uri="{FF2B5EF4-FFF2-40B4-BE49-F238E27FC236}">
                <a16:creationId xmlns:a16="http://schemas.microsoft.com/office/drawing/2014/main" id="{1F13EB7E-48F2-F085-B45E-82D0BD017E21}"/>
              </a:ext>
            </a:extLst>
          </p:cNvPr>
          <p:cNvSpPr txBox="1"/>
          <p:nvPr/>
        </p:nvSpPr>
        <p:spPr>
          <a:xfrm>
            <a:off x="3609975" y="1"/>
            <a:ext cx="55816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altLang="bg-BG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Група „Зайче“</a:t>
            </a:r>
            <a:endParaRPr kumimoji="0" lang="bg-BG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Текстово поле 10">
            <a:extLst>
              <a:ext uri="{FF2B5EF4-FFF2-40B4-BE49-F238E27FC236}">
                <a16:creationId xmlns:a16="http://schemas.microsoft.com/office/drawing/2014/main" id="{94304408-82DD-E43D-19EE-75FCEF3ED248}"/>
              </a:ext>
            </a:extLst>
          </p:cNvPr>
          <p:cNvSpPr txBox="1"/>
          <p:nvPr/>
        </p:nvSpPr>
        <p:spPr>
          <a:xfrm>
            <a:off x="3505200" y="2055812"/>
            <a:ext cx="52101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600" dirty="0">
                <a:solidFill>
                  <a:srgbClr val="7030A0"/>
                </a:solidFill>
              </a:rPr>
              <a:t>Изучаваме безопасно движение по пътищата</a:t>
            </a:r>
          </a:p>
        </p:txBody>
      </p:sp>
    </p:spTree>
    <p:extLst>
      <p:ext uri="{BB962C8B-B14F-4D97-AF65-F5344CB8AC3E}">
        <p14:creationId xmlns:p14="http://schemas.microsoft.com/office/powerpoint/2010/main" val="3634055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FFAAA8D5-0C1F-1AA1-E39F-BE3993E4B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>
            <a:extLst>
              <a:ext uri="{FF2B5EF4-FFF2-40B4-BE49-F238E27FC236}">
                <a16:creationId xmlns:a16="http://schemas.microsoft.com/office/drawing/2014/main" id="{B22C4DFA-9115-0384-0557-5795B60E5D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D65008D7-B544-0172-7AFA-E4112C3F5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3357" y="4043362"/>
            <a:ext cx="3804234" cy="237155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BDA863D1-C5A0-8E0D-BA2A-3FE1BF8389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434" y="2905125"/>
            <a:ext cx="3715623" cy="227647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2D4C9C55-C3A5-2B39-706E-CC488B334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2891" y="3344266"/>
            <a:ext cx="3876675" cy="237172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9" name="Текстово поле 8">
            <a:extLst>
              <a:ext uri="{FF2B5EF4-FFF2-40B4-BE49-F238E27FC236}">
                <a16:creationId xmlns:a16="http://schemas.microsoft.com/office/drawing/2014/main" id="{C3864734-622F-615D-9556-DF2F62D9DB00}"/>
              </a:ext>
            </a:extLst>
          </p:cNvPr>
          <p:cNvSpPr txBox="1"/>
          <p:nvPr/>
        </p:nvSpPr>
        <p:spPr>
          <a:xfrm>
            <a:off x="3619499" y="1"/>
            <a:ext cx="55721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altLang="bg-BG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Група „Зайче“</a:t>
            </a:r>
            <a:endParaRPr kumimoji="0" lang="bg-BG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Текстово поле 9">
            <a:extLst>
              <a:ext uri="{FF2B5EF4-FFF2-40B4-BE49-F238E27FC236}">
                <a16:creationId xmlns:a16="http://schemas.microsoft.com/office/drawing/2014/main" id="{4583218F-DBFB-C108-8640-82E7DAF24503}"/>
              </a:ext>
            </a:extLst>
          </p:cNvPr>
          <p:cNvSpPr txBox="1"/>
          <p:nvPr/>
        </p:nvSpPr>
        <p:spPr>
          <a:xfrm>
            <a:off x="3086100" y="1809750"/>
            <a:ext cx="6953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5400" dirty="0">
                <a:solidFill>
                  <a:srgbClr val="7030A0"/>
                </a:solidFill>
              </a:rPr>
              <a:t>Уроци по родолюбие </a:t>
            </a:r>
          </a:p>
        </p:txBody>
      </p:sp>
    </p:spTree>
    <p:extLst>
      <p:ext uri="{BB962C8B-B14F-4D97-AF65-F5344CB8AC3E}">
        <p14:creationId xmlns:p14="http://schemas.microsoft.com/office/powerpoint/2010/main" val="422812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FD918760-4B0E-BEE6-C969-F6056EF26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>
            <a:extLst>
              <a:ext uri="{FF2B5EF4-FFF2-40B4-BE49-F238E27FC236}">
                <a16:creationId xmlns:a16="http://schemas.microsoft.com/office/drawing/2014/main" id="{D046295D-48CD-2B2F-CB24-2F12477F93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80D378B8-0F0C-AC04-D040-1F70435AB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12" y="3648075"/>
            <a:ext cx="3235263" cy="28448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D51F91BF-5FF9-D1C5-0510-D3428E591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4475" y="3790376"/>
            <a:ext cx="2914650" cy="270249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2969D151-8335-45AF-50C3-C8FDE67AB2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4475" y="714375"/>
            <a:ext cx="2914650" cy="29337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8136BB25-2315-A649-FB68-16DB79B825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876" y="714375"/>
            <a:ext cx="3314700" cy="239853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B1B4F163-B0D0-3DFB-8FE5-A3F3452629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9507" y="4012625"/>
            <a:ext cx="3724539" cy="207384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</p:pic>
      <p:sp>
        <p:nvSpPr>
          <p:cNvPr id="11" name="Текстово поле 10">
            <a:extLst>
              <a:ext uri="{FF2B5EF4-FFF2-40B4-BE49-F238E27FC236}">
                <a16:creationId xmlns:a16="http://schemas.microsoft.com/office/drawing/2014/main" id="{37B24045-07F2-7CE0-FF2E-C46344C4E75F}"/>
              </a:ext>
            </a:extLst>
          </p:cNvPr>
          <p:cNvSpPr txBox="1"/>
          <p:nvPr/>
        </p:nvSpPr>
        <p:spPr>
          <a:xfrm>
            <a:off x="3457575" y="63075"/>
            <a:ext cx="57340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altLang="bg-BG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Група „Зайче“</a:t>
            </a:r>
            <a:endParaRPr kumimoji="0" lang="bg-BG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Текстово поле 11">
            <a:extLst>
              <a:ext uri="{FF2B5EF4-FFF2-40B4-BE49-F238E27FC236}">
                <a16:creationId xmlns:a16="http://schemas.microsoft.com/office/drawing/2014/main" id="{F2582A44-B220-0AB0-87B3-E713D1B4D3B4}"/>
              </a:ext>
            </a:extLst>
          </p:cNvPr>
          <p:cNvSpPr txBox="1"/>
          <p:nvPr/>
        </p:nvSpPr>
        <p:spPr>
          <a:xfrm>
            <a:off x="4123796" y="1912938"/>
            <a:ext cx="486780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4400" dirty="0">
                <a:solidFill>
                  <a:srgbClr val="7030A0"/>
                </a:solidFill>
              </a:rPr>
              <a:t>Традициите</a:t>
            </a:r>
            <a:r>
              <a:rPr lang="bg-BG" sz="3600" dirty="0">
                <a:solidFill>
                  <a:srgbClr val="7030A0"/>
                </a:solidFill>
              </a:rPr>
              <a:t> и празничните ритуали са част от детския свят</a:t>
            </a:r>
          </a:p>
        </p:txBody>
      </p:sp>
    </p:spTree>
    <p:extLst>
      <p:ext uri="{BB962C8B-B14F-4D97-AF65-F5344CB8AC3E}">
        <p14:creationId xmlns:p14="http://schemas.microsoft.com/office/powerpoint/2010/main" val="3722943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80C1C6A2-4272-43E4-B4FD-4B09F0526A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D5E0B8F8-9F31-452A-8218-B6241E7817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8BDC7288-1BE0-4796-8FD8-32B54AC7E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"/>
            <a:ext cx="13030377" cy="7329587"/>
          </a:xfrm>
          <a:prstGeom prst="rect">
            <a:avLst/>
          </a:prstGeom>
        </p:spPr>
      </p:pic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id="{E8DE502D-A229-43A3-A04D-EC3D6614BE14}"/>
              </a:ext>
            </a:extLst>
          </p:cNvPr>
          <p:cNvSpPr txBox="1"/>
          <p:nvPr/>
        </p:nvSpPr>
        <p:spPr>
          <a:xfrm>
            <a:off x="6060440" y="314452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sz="3600" dirty="0"/>
          </a:p>
        </p:txBody>
      </p:sp>
      <p:sp>
        <p:nvSpPr>
          <p:cNvPr id="7" name="Текстово поле 6">
            <a:extLst>
              <a:ext uri="{FF2B5EF4-FFF2-40B4-BE49-F238E27FC236}">
                <a16:creationId xmlns:a16="http://schemas.microsoft.com/office/drawing/2014/main" id="{6F6C8B6B-19DA-4381-AAD0-5F98A6D13FEA}"/>
              </a:ext>
            </a:extLst>
          </p:cNvPr>
          <p:cNvSpPr txBox="1"/>
          <p:nvPr/>
        </p:nvSpPr>
        <p:spPr>
          <a:xfrm>
            <a:off x="6360160" y="346424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dirty="0"/>
          </a:p>
        </p:txBody>
      </p:sp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1B7C4589-B498-3B51-0C33-81117D814990}"/>
              </a:ext>
            </a:extLst>
          </p:cNvPr>
          <p:cNvSpPr txBox="1"/>
          <p:nvPr/>
        </p:nvSpPr>
        <p:spPr>
          <a:xfrm>
            <a:off x="4248150" y="3371335"/>
            <a:ext cx="10214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3200" dirty="0"/>
              <a:t>         </a:t>
            </a:r>
          </a:p>
        </p:txBody>
      </p:sp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BB03CF8E-7071-6342-BA7E-39811782A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656" y="4678908"/>
            <a:ext cx="3705225" cy="221932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0" name="Картина 9">
            <a:extLst>
              <a:ext uri="{FF2B5EF4-FFF2-40B4-BE49-F238E27FC236}">
                <a16:creationId xmlns:a16="http://schemas.microsoft.com/office/drawing/2014/main" id="{8804CF31-43AB-59E3-FF41-9948D0A14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5191" y="2498785"/>
            <a:ext cx="4114802" cy="29146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2" name="Картина 11">
            <a:extLst>
              <a:ext uri="{FF2B5EF4-FFF2-40B4-BE49-F238E27FC236}">
                <a16:creationId xmlns:a16="http://schemas.microsoft.com/office/drawing/2014/main" id="{9399724A-D7D3-64DF-4D69-E3C0EBDB85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1145" y="4006534"/>
            <a:ext cx="2333469" cy="332337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3" name="Картина 12">
            <a:extLst>
              <a:ext uri="{FF2B5EF4-FFF2-40B4-BE49-F238E27FC236}">
                <a16:creationId xmlns:a16="http://schemas.microsoft.com/office/drawing/2014/main" id="{FB75BF89-A795-2506-9B48-70469701D2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226" y="1775807"/>
            <a:ext cx="2954086" cy="25955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14" name="Текстово поле 13">
            <a:extLst>
              <a:ext uri="{FF2B5EF4-FFF2-40B4-BE49-F238E27FC236}">
                <a16:creationId xmlns:a16="http://schemas.microsoft.com/office/drawing/2014/main" id="{A9C30E10-9677-AA22-1BDE-A6A196347843}"/>
              </a:ext>
            </a:extLst>
          </p:cNvPr>
          <p:cNvSpPr txBox="1"/>
          <p:nvPr/>
        </p:nvSpPr>
        <p:spPr>
          <a:xfrm>
            <a:off x="3810000" y="95250"/>
            <a:ext cx="60055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altLang="bg-BG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Група „Зайче“</a:t>
            </a:r>
            <a:endParaRPr kumimoji="0" lang="bg-BG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Текстово поле 7">
            <a:extLst>
              <a:ext uri="{FF2B5EF4-FFF2-40B4-BE49-F238E27FC236}">
                <a16:creationId xmlns:a16="http://schemas.microsoft.com/office/drawing/2014/main" id="{4D4C790A-A792-3EB4-71F8-362180C6CD5C}"/>
              </a:ext>
            </a:extLst>
          </p:cNvPr>
          <p:cNvSpPr txBox="1"/>
          <p:nvPr/>
        </p:nvSpPr>
        <p:spPr>
          <a:xfrm>
            <a:off x="3810000" y="1775808"/>
            <a:ext cx="47957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dirty="0">
                <a:solidFill>
                  <a:srgbClr val="7030A0"/>
                </a:solidFill>
              </a:rPr>
              <a:t>    Празници и развлечения: „Моето безопасно детство“, „Ден на добротата“, „Спорт за здраве“, “Всяко мъничко дете трябва здраво да расте“</a:t>
            </a:r>
          </a:p>
        </p:txBody>
      </p:sp>
    </p:spTree>
    <p:extLst>
      <p:ext uri="{BB962C8B-B14F-4D97-AF65-F5344CB8AC3E}">
        <p14:creationId xmlns:p14="http://schemas.microsoft.com/office/powerpoint/2010/main" val="38835501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276</Words>
  <Application>Microsoft Office PowerPoint</Application>
  <PresentationFormat>Широк екран</PresentationFormat>
  <Paragraphs>49</Paragraphs>
  <Slides>12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12</vt:i4>
      </vt:variant>
    </vt:vector>
  </HeadingPairs>
  <TitlesOfParts>
    <vt:vector size="18" baseType="lpstr">
      <vt:lpstr>Arial</vt:lpstr>
      <vt:lpstr>Bahnschrift SemiBold Condensed</vt:lpstr>
      <vt:lpstr>Calibri</vt:lpstr>
      <vt:lpstr>Calibri Light</vt:lpstr>
      <vt:lpstr>Comic Sans MS</vt:lpstr>
      <vt:lpstr>Тема на Office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Walentina</dc:creator>
  <cp:lastModifiedBy>Walentina</cp:lastModifiedBy>
  <cp:revision>4</cp:revision>
  <dcterms:created xsi:type="dcterms:W3CDTF">2022-06-07T10:35:51Z</dcterms:created>
  <dcterms:modified xsi:type="dcterms:W3CDTF">2022-06-10T11:09:39Z</dcterms:modified>
</cp:coreProperties>
</file>