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6" r:id="rId3"/>
    <p:sldId id="274" r:id="rId4"/>
    <p:sldId id="258" r:id="rId5"/>
    <p:sldId id="271" r:id="rId6"/>
    <p:sldId id="257" r:id="rId7"/>
    <p:sldId id="259" r:id="rId8"/>
    <p:sldId id="261" r:id="rId9"/>
    <p:sldId id="263" r:id="rId10"/>
    <p:sldId id="266" r:id="rId11"/>
    <p:sldId id="265" r:id="rId12"/>
    <p:sldId id="275" r:id="rId13"/>
    <p:sldId id="273" r:id="rId14"/>
    <p:sldId id="270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ен сти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ен стил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ен стил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Среден стил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ен стил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Стил с тема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441" autoAdjust="0"/>
  </p:normalViewPr>
  <p:slideViewPr>
    <p:cSldViewPr>
      <p:cViewPr>
        <p:scale>
          <a:sx n="84" d="100"/>
          <a:sy n="84" d="100"/>
        </p:scale>
        <p:origin x="35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90185-4EC9-4A7F-98F7-981FD69458C7}" type="datetimeFigureOut">
              <a:rPr lang="bg-BG" smtClean="0"/>
              <a:pPr/>
              <a:t>12.10.2020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4D06-FE31-449D-9559-1B054A4D19D0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4D06-FE31-449D-9559-1B054A4D19D0}" type="slidenum">
              <a:rPr lang="bg-BG" smtClean="0"/>
              <a:pPr/>
              <a:t>1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4D06-FE31-449D-9559-1B054A4D19D0}" type="slidenum">
              <a:rPr lang="bg-BG" smtClean="0"/>
              <a:pPr/>
              <a:t>9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12.10.2020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12.10.2020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342903" y="366713"/>
            <a:ext cx="4476751" cy="780097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12.10.2020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12.10.2020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12.10.2020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12.10.2020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12.10.2020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12.10.2020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12.10.2020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12.10.2020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12.10.2020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10FD7-2EFB-4F94-9FE5-8C97EB4CE23D}" type="datetimeFigureOut">
              <a:rPr lang="bg-BG" smtClean="0"/>
              <a:pPr/>
              <a:t>12.10.2020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онтейнер за съдържание 3" descr="541837_628022410553166_142129051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4" name="Картина 13" descr="edelvais-logo-315x3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16020">
            <a:off x="6321052" y="100440"/>
            <a:ext cx="2550931" cy="2026488"/>
          </a:xfrm>
          <a:prstGeom prst="ellips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perspectiveHeroicExtremeLeftFacing"/>
            <a:lightRig rig="threePt" dir="t"/>
          </a:scene3d>
        </p:spPr>
      </p:pic>
      <p:sp>
        <p:nvSpPr>
          <p:cNvPr id="5" name="Правоъгълник 4"/>
          <p:cNvSpPr/>
          <p:nvPr/>
        </p:nvSpPr>
        <p:spPr>
          <a:xfrm>
            <a:off x="3186528" y="714356"/>
            <a:ext cx="277095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3200" b="1" cap="none" spc="0" dirty="0" smtClean="0">
                <a:ln/>
                <a:solidFill>
                  <a:schemeClr val="accent3"/>
                </a:solidFill>
                <a:effectLst/>
              </a:rPr>
              <a:t>2020/20</a:t>
            </a:r>
            <a:r>
              <a:rPr lang="en-US" sz="3200" b="1" cap="none" spc="0" dirty="0" smtClean="0">
                <a:ln/>
                <a:solidFill>
                  <a:schemeClr val="accent3"/>
                </a:solidFill>
                <a:effectLst/>
              </a:rPr>
              <a:t>2</a:t>
            </a:r>
            <a:r>
              <a:rPr lang="bg-BG" sz="3200" b="1" cap="none" spc="0" dirty="0" smtClean="0">
                <a:ln/>
                <a:solidFill>
                  <a:schemeClr val="accent3"/>
                </a:solidFill>
                <a:effectLst/>
              </a:rPr>
              <a:t>1</a:t>
            </a:r>
          </a:p>
          <a:p>
            <a:pPr algn="ctr"/>
            <a:r>
              <a:rPr lang="bg-BG" sz="3200" b="1" dirty="0" smtClean="0">
                <a:ln/>
                <a:solidFill>
                  <a:schemeClr val="accent3"/>
                </a:solidFill>
              </a:rPr>
              <a:t>учебна година</a:t>
            </a:r>
            <a:endParaRPr lang="bg-BG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 advTm="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77538674_RAMKA_dlya_teksta_ugol_rozuy_verh_spr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5490" cy="6858000"/>
          </a:xfrm>
          <a:prstGeom prst="rect">
            <a:avLst/>
          </a:prstGeom>
        </p:spPr>
      </p:pic>
      <p:pic>
        <p:nvPicPr>
          <p:cNvPr id="4" name="Картина 3" descr="6359687385292683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357298"/>
            <a:ext cx="2639038" cy="3958557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Above"/>
            <a:lightRig rig="threePt" dir="t"/>
          </a:scene3d>
          <a:sp3d>
            <a:bevelT prst="relaxedInset"/>
          </a:sp3d>
        </p:spPr>
      </p:pic>
      <p:sp>
        <p:nvSpPr>
          <p:cNvPr id="5" name="Текстово поле 4"/>
          <p:cNvSpPr txBox="1"/>
          <p:nvPr/>
        </p:nvSpPr>
        <p:spPr>
          <a:xfrm>
            <a:off x="1142976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sp>
        <p:nvSpPr>
          <p:cNvPr id="6" name="Облаковидно изнесено означение 5"/>
          <p:cNvSpPr/>
          <p:nvPr/>
        </p:nvSpPr>
        <p:spPr>
          <a:xfrm rot="1085115">
            <a:off x="1499473" y="1500453"/>
            <a:ext cx="3929090" cy="1541342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Екипът на гр.”Щурче”</a:t>
            </a:r>
            <a:endParaRPr lang="bg-B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2643174" y="3357562"/>
            <a:ext cx="3571900" cy="400110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2000" b="1" dirty="0" smtClean="0">
                <a:ln/>
                <a:solidFill>
                  <a:schemeClr val="accent3"/>
                </a:solidFill>
              </a:rPr>
              <a:t>старши учител :</a:t>
            </a:r>
            <a:r>
              <a:rPr lang="bg-BG" sz="20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Надя</a:t>
            </a:r>
            <a:r>
              <a:rPr lang="bg-BG" sz="2000" b="1" dirty="0" smtClean="0">
                <a:ln/>
                <a:solidFill>
                  <a:schemeClr val="accent3"/>
                </a:solidFill>
              </a:rPr>
              <a:t> Николова</a:t>
            </a:r>
            <a:endParaRPr lang="bg-BG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3000364" y="3929066"/>
            <a:ext cx="3286148" cy="428628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2000" b="1" dirty="0" smtClean="0">
                <a:ln/>
                <a:solidFill>
                  <a:schemeClr val="accent3"/>
                </a:solidFill>
              </a:rPr>
              <a:t>Старши учител:Миглена Илиева</a:t>
            </a:r>
            <a:endParaRPr lang="bg-BG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714349" y="5072074"/>
            <a:ext cx="3214710" cy="57150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2000" b="1" dirty="0" smtClean="0">
                <a:ln/>
                <a:solidFill>
                  <a:schemeClr val="accent3"/>
                </a:solidFill>
              </a:rPr>
              <a:t>помощник-възпитател:</a:t>
            </a:r>
          </a:p>
          <a:p>
            <a:r>
              <a:rPr lang="bg-BG" sz="2000" b="1" dirty="0" smtClean="0">
                <a:ln/>
                <a:solidFill>
                  <a:schemeClr val="accent3"/>
                </a:solidFill>
              </a:rPr>
              <a:t>Галина Алексова</a:t>
            </a:r>
            <a:endParaRPr lang="bg-BG" sz="2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9" name="Картина 8" descr="DSC_0006.jpg"/>
          <p:cNvPicPr>
            <a:picLocks noChangeAspect="1"/>
          </p:cNvPicPr>
          <p:nvPr/>
        </p:nvPicPr>
        <p:blipFill>
          <a:blip r:embed="rId4"/>
          <a:srcRect l="35216" t="32061" r="56791" b="55319"/>
          <a:stretch>
            <a:fillRect/>
          </a:stretch>
        </p:blipFill>
        <p:spPr>
          <a:xfrm>
            <a:off x="428596" y="2714620"/>
            <a:ext cx="1968117" cy="2071702"/>
          </a:xfrm>
          <a:prstGeom prst="ellips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55" y="0"/>
            <a:ext cx="9095490" cy="6858000"/>
          </a:xfrm>
          <a:prstGeom prst="rect">
            <a:avLst/>
          </a:prstGeom>
        </p:spPr>
      </p:pic>
      <p:pic>
        <p:nvPicPr>
          <p:cNvPr id="3" name="Картина 2" descr="изтеглен фай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928934"/>
            <a:ext cx="4214810" cy="294679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авоъгълник 3"/>
          <p:cNvSpPr/>
          <p:nvPr/>
        </p:nvSpPr>
        <p:spPr>
          <a:xfrm>
            <a:off x="1047725" y="267869"/>
            <a:ext cx="7239051" cy="5632311"/>
          </a:xfrm>
          <a:prstGeom prst="rect">
            <a:avLst/>
          </a:prstGeom>
        </p:spPr>
        <p:txBody>
          <a:bodyPr wrap="square">
            <a:prstTxWarp prst="textCanUp">
              <a:avLst/>
            </a:prstTxWarp>
            <a:spAutoFit/>
          </a:bodyPr>
          <a:lstStyle/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bg-BG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bg-BG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g-BG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Песен на групата</a:t>
            </a:r>
          </a:p>
          <a:p>
            <a:pPr algn="ctr"/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1.Ние сме щурчета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 весели гласчета,</a:t>
            </a: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пеем песнички за вас 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празничния час!/2</a:t>
            </a:r>
          </a:p>
          <a:p>
            <a:pPr algn="ctr"/>
            <a:endParaRPr lang="bg-BG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Припев:Кой ни даде името?-</a:t>
            </a: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някой да попита.</a:t>
            </a: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g-BG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Надето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</a:t>
            </a:r>
            <a:r>
              <a:rPr lang="bg-BG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Мимето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 са госпожите:</a:t>
            </a:r>
          </a:p>
          <a:p>
            <a:pPr algn="ctr"/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2.Пеем песни от зори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чак до </a:t>
            </a:r>
            <a:r>
              <a:rPr lang="bg-BG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следобяда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родители добри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bg-BG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щурчова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награда./2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s786585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071678"/>
            <a:ext cx="892971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И малкото човече е на 3 </a:t>
            </a:r>
            <a:r>
              <a:rPr kumimoji="0" lang="bg-BG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годинки</a:t>
            </a: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вече :)</a:t>
            </a:r>
            <a:endParaRPr kumimoji="0" lang="bg-BG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Родителска тревога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 тръгването на детска градина се опитайте да сведете до минимум напрежението и притесненията. Не пренасяйте тревогите си върху детето.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Вашите емоции му влияят. Все пак вие изпращате </a:t>
            </a:r>
            <a:r>
              <a:rPr kumimoji="0" lang="bg-BG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малчо</a:t>
            </a: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на едно място, където опитни педагози ще се грижат за него, ще срещне </a:t>
            </a:r>
            <a:r>
              <a:rPr kumimoji="0" lang="bg-BG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приятелчета</a:t>
            </a: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, ще придобие нови навици и умения, ще получи първите си по-сериозни знания.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Да, като всяко ново начало и сега са възможни трудности - не са за пренебрегване нито стресът, нито почти сигурните разболявания. Но не обсъждайте пред детето евентуалните неприятности. Не изпадайте и в другата крайност – да рисувате идилична картина.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Постарайте се да мислете позитивно и вярвайте, че всичко ще бъде нар</a:t>
            </a:r>
            <a:r>
              <a:rPr kumimoji="0" lang="en-US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ед</a:t>
            </a: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en-US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2214546" y="1357298"/>
            <a:ext cx="4429156" cy="71438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b="1" dirty="0" smtClean="0">
                <a:ln/>
                <a:solidFill>
                  <a:schemeClr val="accent3"/>
                </a:solidFill>
              </a:rPr>
              <a:t>За Вас родители</a:t>
            </a:r>
            <a:endParaRPr lang="bg-BG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3472210_523694784673498_434071504250406562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5" y="0"/>
            <a:ext cx="909549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2714612" y="1071546"/>
            <a:ext cx="3357586" cy="642942"/>
          </a:xfrm>
          <a:prstGeom prst="rect">
            <a:avLst/>
          </a:prstGeom>
          <a:noFill/>
        </p:spPr>
        <p:txBody>
          <a:bodyPr wrap="none" rtlCol="0">
            <a:prstTxWarp prst="textCurveDown">
              <a:avLst/>
            </a:prstTxWarp>
            <a:spAutoFit/>
          </a:bodyPr>
          <a:lstStyle/>
          <a:p>
            <a:r>
              <a:rPr lang="bg-BG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Вас родители</a:t>
            </a:r>
            <a:endParaRPr lang="bg-BG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57159" y="2071678"/>
            <a:ext cx="283608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Подготовката за раздялата започва от вкъщи.</a:t>
            </a: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•Спокойният родител води до себе си спокойно дете. </a:t>
            </a: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Желателно е сутрин детето да бъде водено от родителя,</a:t>
            </a: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който е готов да се раздели с него, но твърдо.</a:t>
            </a: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•Раздялата в градината трябва да е кратка и насърчаваща детето.</a:t>
            </a: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•Положителните емоции на родителя са много важни.</a:t>
            </a: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Колкото по-плах и нерешителен е родителят,</a:t>
            </a: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толкова по-тревожно ще бъде детето. </a:t>
            </a: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Не се безпокойте, когато детето плаче.</a:t>
            </a: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Плачът подпомага нервната система да не се </a:t>
            </a:r>
            <a:r>
              <a:rPr lang="bg-BG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превъзбужда</a:t>
            </a:r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•Не променяйте правилата които сте въвели при раздяла.</a:t>
            </a:r>
            <a:endParaRPr lang="bg-BG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s78658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5819203"/>
            <a:ext cx="6364243" cy="1209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sng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 Вас, Родители!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bg-BG" sz="2000" b="1" i="1" u="none" strike="noStrike" normalizeH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Ако детето живее с толерантност,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на търпеливост.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Ако детето живее с насърчение,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на увереност.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Ако детето живее с похвала,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да оценява.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Ако детето живее с честност,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на справедливост.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Ако детето живее със сигурност,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да вярва.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Ако детето живее с поощрение,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да цени.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Ако детето живее с приятелство,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да вярва на света. </a:t>
            </a:r>
            <a:endParaRPr kumimoji="0" lang="bg-BG" sz="18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466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5776" y="3501008"/>
            <a:ext cx="430222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kern="10" dirty="0">
                <a:ln/>
                <a:solidFill>
                  <a:schemeClr val="accent3"/>
                </a:solidFill>
                <a:latin typeface="Impact" panose="020B0806030902050204" pitchFamily="34" charset="0"/>
              </a:rPr>
              <a:t>гр. Кюстендил, ул. Спартак № 21</a:t>
            </a:r>
          </a:p>
          <a:p>
            <a:pPr algn="ctr"/>
            <a:r>
              <a:rPr lang="ru-RU" b="1" kern="10" dirty="0">
                <a:ln/>
                <a:solidFill>
                  <a:schemeClr val="accent3"/>
                </a:solidFill>
                <a:latin typeface="Impact" panose="020B0806030902050204" pitchFamily="34" charset="0"/>
              </a:rPr>
              <a:t>тел.: +359.78.552072</a:t>
            </a:r>
          </a:p>
          <a:p>
            <a:pPr algn="ctr"/>
            <a:r>
              <a:rPr lang="ru-RU" b="1" kern="10" dirty="0">
                <a:ln/>
                <a:solidFill>
                  <a:schemeClr val="accent3"/>
                </a:solidFill>
                <a:latin typeface="Impact" panose="020B0806030902050204" pitchFamily="34" charset="0"/>
              </a:rPr>
              <a:t>Е- mail: dg_edelvais@abv.bg</a:t>
            </a:r>
          </a:p>
          <a:p>
            <a:pPr algn="ctr"/>
            <a:r>
              <a:rPr lang="ru-RU" b="1" kern="10" dirty="0">
                <a:ln/>
                <a:solidFill>
                  <a:schemeClr val="accent3"/>
                </a:solidFill>
                <a:latin typeface="Impact" panose="020B0806030902050204" pitchFamily="34" charset="0"/>
              </a:rPr>
              <a:t>Website: www.dg-edelvais.com</a:t>
            </a:r>
            <a:endParaRPr lang="en-US" b="1" kern="10" dirty="0">
              <a:ln/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1905000" cy="1543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24" y="2348880"/>
            <a:ext cx="3990078" cy="504056"/>
          </a:xfrm>
          <a:prstGeom prst="rect">
            <a:avLst/>
          </a:prstGeom>
          <a:noFill/>
        </p:spPr>
        <p:txBody>
          <a:bodyPr wrap="none" rtlCol="0">
            <a:prstTxWarp prst="textCurveDown">
              <a:avLst/>
            </a:prstTxWarp>
            <a:spAutoFit/>
          </a:bodyPr>
          <a:lstStyle/>
          <a:p>
            <a:r>
              <a:rPr lang="bg-BG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ДГ“Еделвайс“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2202091"/>
      </p:ext>
    </p:extLst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ScreenShot1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g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55" y="0"/>
            <a:ext cx="909549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Текстово поле 2"/>
          <p:cNvSpPr txBox="1"/>
          <p:nvPr/>
        </p:nvSpPr>
        <p:spPr>
          <a:xfrm>
            <a:off x="4572002" y="13394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3286116" y="1071546"/>
            <a:ext cx="2129237" cy="428628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b="1" dirty="0" smtClean="0">
                <a:ln/>
                <a:solidFill>
                  <a:schemeClr val="accent3"/>
                </a:solidFill>
              </a:rPr>
              <a:t>Запознайте се с нас</a:t>
            </a:r>
            <a:endParaRPr lang="bg-BG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 rot="20315419">
            <a:off x="140342" y="1858558"/>
            <a:ext cx="3137110" cy="3092172"/>
          </a:xfrm>
          <a:prstGeom prst="cloudCallout">
            <a:avLst>
              <a:gd name="adj1" fmla="val -60884"/>
              <a:gd name="adj2" fmla="val 3497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тази чудна стая, </a:t>
            </a:r>
          </a:p>
          <a:p>
            <a:r>
              <a:rPr lang="bg-B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всеки ден играя.</a:t>
            </a:r>
          </a:p>
          <a:p>
            <a:r>
              <a:rPr lang="bg-B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Тя група “Щурче” се нарича </a:t>
            </a:r>
          </a:p>
          <a:p>
            <a:r>
              <a:rPr lang="bg-B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всяко дете я обича.</a:t>
            </a:r>
            <a:endParaRPr lang="bg-B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3571868" y="1500174"/>
            <a:ext cx="5214974" cy="40934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bg-BG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В.гр.”Щурче се отглеждат,социализират,възпитават и обучават 21 деца.Децата са първа възрастова група.Ние вярваме,че всяко дете е уникално и,че носи в себе си потенциал,който предстои да развие.</a:t>
            </a:r>
          </a:p>
          <a:p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Целодневният престой на децата в ДГ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осигурява  условия и време за игра, почивка, дейности по избор на детето и обучение като се редуват  основни и допълнителни форми на педагогическо взаимодействие .</a:t>
            </a:r>
            <a:endParaRPr lang="bg-BG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Картина 9" descr="3432343_249px.jpg"/>
          <p:cNvPicPr>
            <a:picLocks noChangeAspect="1"/>
          </p:cNvPicPr>
          <p:nvPr/>
        </p:nvPicPr>
        <p:blipFill>
          <a:blip r:embed="rId3" cstate="print"/>
          <a:srcRect l="-3891" t="1273"/>
          <a:stretch>
            <a:fillRect/>
          </a:stretch>
        </p:blipFill>
        <p:spPr>
          <a:xfrm rot="2317012">
            <a:off x="7032322" y="-224788"/>
            <a:ext cx="1855437" cy="212435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s78658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ово поле 2"/>
          <p:cNvSpPr txBox="1"/>
          <p:nvPr/>
        </p:nvSpPr>
        <p:spPr>
          <a:xfrm>
            <a:off x="6072198" y="1500174"/>
            <a:ext cx="2286016" cy="785818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b="1" dirty="0" smtClean="0">
                <a:ln/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Нашият девиз</a:t>
            </a:r>
            <a:endParaRPr lang="bg-BG" b="1" dirty="0">
              <a:ln/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Сърце 4"/>
          <p:cNvSpPr/>
          <p:nvPr/>
        </p:nvSpPr>
        <p:spPr>
          <a:xfrm rot="1503749">
            <a:off x="5717434" y="2693668"/>
            <a:ext cx="2928958" cy="3000396"/>
          </a:xfrm>
          <a:prstGeom prst="hear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InflateBottom">
              <a:avLst>
                <a:gd name="adj" fmla="val 69742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2000" b="1" dirty="0" smtClean="0">
                <a:ln/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За децата с любов</a:t>
            </a:r>
            <a:endParaRPr lang="bg-BG" sz="2000" b="1" dirty="0">
              <a:ln/>
              <a:solidFill>
                <a:schemeClr val="accent3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Картина 7" descr="8742996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356"/>
            <a:ext cx="5486400" cy="519112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 descr="545353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6" y="0"/>
            <a:ext cx="90954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ово поле 4"/>
          <p:cNvSpPr txBox="1"/>
          <p:nvPr/>
        </p:nvSpPr>
        <p:spPr>
          <a:xfrm>
            <a:off x="2714613" y="0"/>
            <a:ext cx="3225539" cy="120379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Дневен режим </a:t>
            </a:r>
            <a:endParaRPr lang="bg-BG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642910" y="857233"/>
            <a:ext cx="7000924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en-US" sz="1600" b="1" dirty="0" smtClean="0">
              <a:ln/>
              <a:solidFill>
                <a:schemeClr val="accent3"/>
              </a:solidFill>
            </a:endParaRPr>
          </a:p>
          <a:p>
            <a:endParaRPr lang="en-US" sz="1600" b="1" dirty="0" smtClean="0">
              <a:ln/>
              <a:solidFill>
                <a:schemeClr val="accent3"/>
              </a:solidFill>
            </a:endParaRPr>
          </a:p>
          <a:p>
            <a:endParaRPr lang="bg-BG" sz="1600" b="1" dirty="0" smtClean="0">
              <a:ln/>
              <a:solidFill>
                <a:schemeClr val="accent3"/>
              </a:solidFill>
            </a:endParaRPr>
          </a:p>
          <a:p>
            <a:endParaRPr lang="bg-BG" sz="1600" b="1" dirty="0" smtClean="0">
              <a:ln/>
              <a:solidFill>
                <a:schemeClr val="accent3"/>
              </a:solidFill>
            </a:endParaRPr>
          </a:p>
          <a:p>
            <a:r>
              <a:rPr lang="bg-BG" sz="1600" b="1" dirty="0" smtClean="0">
                <a:ln/>
                <a:solidFill>
                  <a:schemeClr val="accent3"/>
                </a:solidFill>
              </a:rPr>
              <a:t>06:30-08:30 - Прием. Самостоятелни дейности по  избор на децата.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08:30-08:45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- Утринна гимнастика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08: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45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-09:00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- Подготовка за закуска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09:00-09:20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– Закуска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09: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2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0-10: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1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- Основни форми на педагогическо взаимодействие(ПС)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:1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0-1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3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- Подкрепяща закуска (плод)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3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0-12: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00- Допълнителни форми на педагогическо взаимодействие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12: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00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-1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2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45- Подготовка за обяд и обяд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2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45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-1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3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–Подготовка за сън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3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0-1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5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30 – Следобеден сън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5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30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-16: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-Тоалет и раздвижване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16: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0-16: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2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– Подкрепяща закуска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16: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4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0-18:30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– Сътрудничество и взаимодействие с родители,дейности по интереси и изпращане на децата.</a:t>
            </a:r>
            <a:endParaRPr lang="bg-BG" sz="1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Картина 6" descr="9942145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6222" y="2643182"/>
            <a:ext cx="2527778" cy="1643074"/>
          </a:xfrm>
          <a:prstGeom prst="flowChartAlternateProcess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760038"/>
              </p:ext>
            </p:extLst>
          </p:nvPr>
        </p:nvGraphicFramePr>
        <p:xfrm>
          <a:off x="2" y="1203798"/>
          <a:ext cx="9095486" cy="5559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430">
                  <a:extLst>
                    <a:ext uri="{9D8B030D-6E8A-4147-A177-3AD203B41FA5}">
                      <a16:colId xmlns:a16="http://schemas.microsoft.com/office/drawing/2014/main" val="1941796376"/>
                    </a:ext>
                  </a:extLst>
                </a:gridCol>
                <a:gridCol w="1615400">
                  <a:extLst>
                    <a:ext uri="{9D8B030D-6E8A-4147-A177-3AD203B41FA5}">
                      <a16:colId xmlns:a16="http://schemas.microsoft.com/office/drawing/2014/main" val="3961244517"/>
                    </a:ext>
                  </a:extLst>
                </a:gridCol>
                <a:gridCol w="1515914">
                  <a:extLst>
                    <a:ext uri="{9D8B030D-6E8A-4147-A177-3AD203B41FA5}">
                      <a16:colId xmlns:a16="http://schemas.microsoft.com/office/drawing/2014/main" val="1013171428"/>
                    </a:ext>
                  </a:extLst>
                </a:gridCol>
                <a:gridCol w="1515914">
                  <a:extLst>
                    <a:ext uri="{9D8B030D-6E8A-4147-A177-3AD203B41FA5}">
                      <a16:colId xmlns:a16="http://schemas.microsoft.com/office/drawing/2014/main" val="4067223373"/>
                    </a:ext>
                  </a:extLst>
                </a:gridCol>
                <a:gridCol w="1515914">
                  <a:extLst>
                    <a:ext uri="{9D8B030D-6E8A-4147-A177-3AD203B41FA5}">
                      <a16:colId xmlns:a16="http://schemas.microsoft.com/office/drawing/2014/main" val="904308497"/>
                    </a:ext>
                  </a:extLst>
                </a:gridCol>
                <a:gridCol w="1515914">
                  <a:extLst>
                    <a:ext uri="{9D8B030D-6E8A-4147-A177-3AD203B41FA5}">
                      <a16:colId xmlns:a16="http://schemas.microsoft.com/office/drawing/2014/main" val="694306252"/>
                    </a:ext>
                  </a:extLst>
                </a:gridCol>
              </a:tblGrid>
              <a:tr h="486474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Форми</a:t>
                      </a:r>
                    </a:p>
                    <a:p>
                      <a:r>
                        <a:rPr lang="bg-BG" sz="1400" dirty="0" smtClean="0"/>
                        <a:t>времетраене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Понеделник</a:t>
                      </a:r>
                      <a:r>
                        <a:rPr lang="bg-BG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вторник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сряда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четвъртък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петък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03248"/>
                  </a:ext>
                </a:extLst>
              </a:tr>
              <a:tr h="429242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6.30-8.30</a:t>
                      </a:r>
                    </a:p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ДФ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Прием на децата</a:t>
                      </a:r>
                    </a:p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(утринна гимнастика,дейност по избор,индивидуална работа)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1281"/>
                  </a:ext>
                </a:extLst>
              </a:tr>
              <a:tr h="3433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g-BG" sz="1400" dirty="0" smtClean="0"/>
                        <a:t>            </a:t>
                      </a:r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Закуска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52593"/>
                  </a:ext>
                </a:extLst>
              </a:tr>
              <a:tr h="343394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     ДФ</a:t>
                      </a:r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Разговори и игри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163272"/>
                  </a:ext>
                </a:extLst>
              </a:tr>
              <a:tr h="429242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9.30-9.50</a:t>
                      </a:r>
                    </a:p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Околен свят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КТ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БЕЛ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ИИ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189574"/>
                  </a:ext>
                </a:extLst>
              </a:tr>
              <a:tr h="339431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9..50-10.00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Подвижни игри и др.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507942"/>
                  </a:ext>
                </a:extLst>
              </a:tr>
              <a:tr h="257545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10.00-10.20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ДФ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ДФ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ДФ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Музика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Музика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361625"/>
                  </a:ext>
                </a:extLst>
              </a:tr>
              <a:tr h="3433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Междинна подкрепителна закуска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809549"/>
                  </a:ext>
                </a:extLst>
              </a:tr>
              <a:tr h="429242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10.30-12.30 </a:t>
                      </a:r>
                    </a:p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ДФ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Дейности,които не са дейности на детската градина</a:t>
                      </a:r>
                    </a:p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Дейности по избор,игри на открито,разхходки,закалителни процедури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267903"/>
                  </a:ext>
                </a:extLst>
              </a:tr>
              <a:tr h="339431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12.00-12.30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Обяд:Подготовка за сън:Следобеден сън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432147"/>
                  </a:ext>
                </a:extLst>
              </a:tr>
              <a:tr h="343394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15.00-15.30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Тоалет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56100"/>
                  </a:ext>
                </a:extLst>
              </a:tr>
              <a:tr h="339431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15.30-16.00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Следобедна подкрепителна закуска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51799"/>
                  </a:ext>
                </a:extLst>
              </a:tr>
              <a:tr h="429242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16.00-16.20</a:t>
                      </a:r>
                    </a:p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ПС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 култура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ИИ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ДФ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ФК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ФК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03780"/>
                  </a:ext>
                </a:extLst>
              </a:tr>
              <a:tr h="429242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16.20-18.30</a:t>
                      </a:r>
                    </a:p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ДФ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Игри,разходки,творчески дейности,дейности по избор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68895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76221_html_7e2bc1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ово поле 2"/>
          <p:cNvSpPr txBox="1"/>
          <p:nvPr/>
        </p:nvSpPr>
        <p:spPr>
          <a:xfrm>
            <a:off x="2000232" y="267870"/>
            <a:ext cx="5619789" cy="193899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2000" b="1" dirty="0" smtClean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pPr algn="ctr"/>
            <a:endParaRPr lang="bg-BG" sz="2000" b="1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bg-BG" sz="2000" b="1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bg-BG" sz="2000" b="1" dirty="0" smtClean="0">
                <a:ln/>
                <a:solidFill>
                  <a:schemeClr val="accent3"/>
                </a:solidFill>
                <a:effectLst/>
              </a:rPr>
              <a:t> Седмично разпределение на         Педагогическите ситуации</a:t>
            </a:r>
          </a:p>
          <a:p>
            <a:pPr algn="ctr"/>
            <a:r>
              <a:rPr lang="bg-BG" sz="2000" b="1" dirty="0" smtClean="0">
                <a:ln/>
                <a:solidFill>
                  <a:schemeClr val="accent3"/>
                </a:solidFill>
              </a:rPr>
              <a:t>за 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I</a:t>
            </a:r>
            <a:r>
              <a:rPr lang="bg-BG" sz="2000" b="1" dirty="0" smtClean="0">
                <a:ln/>
                <a:solidFill>
                  <a:schemeClr val="accent3"/>
                </a:solidFill>
              </a:rPr>
              <a:t> възрастова група</a:t>
            </a:r>
            <a:endParaRPr lang="bg-BG" sz="2000" b="1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632632"/>
              </p:ext>
            </p:extLst>
          </p:nvPr>
        </p:nvGraphicFramePr>
        <p:xfrm>
          <a:off x="642910" y="2286000"/>
          <a:ext cx="7929617" cy="17002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7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          понеделник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вторник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Сряда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четвъртък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   петък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750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1.Математика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1.ОС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1.КТ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1.БЕЛ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sz="1400" dirty="0" smtClean="0"/>
                        <a:t>1.ИИ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         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endParaRPr lang="bg-BG" sz="1400" dirty="0" smtClean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/>
                        <a:t>2.Музика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/>
                        <a:t>2.Музика </a:t>
                      </a:r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         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endParaRPr lang="bg-BG" sz="1400" dirty="0" smtClean="0"/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          1.. ФК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1.ИИ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1.ФК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1.ФК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Картина 4" descr="1375116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801074"/>
            <a:ext cx="4643470" cy="2128256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g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857356" y="1214422"/>
            <a:ext cx="5810291" cy="9108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739"/>
              </a:avLst>
            </a:prstTxWarp>
          </a:bodyPr>
          <a:lstStyle/>
          <a:p>
            <a:pPr algn="ctr" rtl="0"/>
            <a:r>
              <a:rPr lang="bg-BG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правилата на</a:t>
            </a:r>
          </a:p>
          <a:p>
            <a:pPr algn="ctr" rtl="0"/>
            <a:r>
              <a:rPr lang="bg-BG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група"Щурче"</a:t>
            </a:r>
            <a:endParaRPr lang="bg-BG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Картина 5" descr="WP_20170130_10_59_39_Pro.jpg"/>
          <p:cNvPicPr>
            <a:picLocks noChangeAspect="1"/>
          </p:cNvPicPr>
          <p:nvPr/>
        </p:nvPicPr>
        <p:blipFill>
          <a:blip r:embed="rId3" cstate="print"/>
          <a:srcRect l="15625" t="5494" r="17969"/>
          <a:stretch>
            <a:fillRect/>
          </a:stretch>
        </p:blipFill>
        <p:spPr>
          <a:xfrm>
            <a:off x="1643042" y="2143116"/>
            <a:ext cx="5429288" cy="3500462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perspective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330026694634_74356b663bb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77471"/>
            <a:ext cx="5544616" cy="3972151"/>
          </a:xfrm>
          <a:prstGeom prst="round2Diag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perspectiveAbove"/>
            <a:lightRig rig="threePt" dir="t"/>
          </a:scene3d>
        </p:spPr>
      </p:pic>
      <p:sp>
        <p:nvSpPr>
          <p:cNvPr id="11" name="Правоъгълник 10"/>
          <p:cNvSpPr/>
          <p:nvPr/>
        </p:nvSpPr>
        <p:spPr>
          <a:xfrm>
            <a:off x="2260437" y="1214422"/>
            <a:ext cx="4623125" cy="7143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g-BG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Група “Щурче”</a:t>
            </a:r>
            <a:endParaRPr lang="bg-BG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Картина 4" descr="3432343_249p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185026"/>
            <a:ext cx="1214446" cy="1463188"/>
          </a:xfrm>
          <a:prstGeom prst="cloudCallout">
            <a:avLst/>
          </a:prstGeom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Градски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</TotalTime>
  <Words>748</Words>
  <Application>Microsoft Office PowerPoint</Application>
  <PresentationFormat>On-screen Show (4:3)</PresentationFormat>
  <Paragraphs>197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Impact</vt:lpstr>
      <vt:lpstr>Monotype Corsiva</vt:lpstr>
      <vt:lpstr>Times New Roman</vt:lpstr>
      <vt:lpstr>Office тема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jordan</dc:creator>
  <cp:lastModifiedBy>home</cp:lastModifiedBy>
  <cp:revision>127</cp:revision>
  <dcterms:created xsi:type="dcterms:W3CDTF">2017-01-23T19:52:21Z</dcterms:created>
  <dcterms:modified xsi:type="dcterms:W3CDTF">2020-10-12T19:07:24Z</dcterms:modified>
</cp:coreProperties>
</file>