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1" r:id="rId5"/>
    <p:sldId id="265" r:id="rId6"/>
    <p:sldId id="268" r:id="rId7"/>
    <p:sldId id="269" r:id="rId8"/>
    <p:sldId id="262" r:id="rId9"/>
    <p:sldId id="264" r:id="rId10"/>
    <p:sldId id="267" r:id="rId11"/>
    <p:sldId id="266" r:id="rId12"/>
    <p:sldId id="270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 с тема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402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9.10.2018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Хоризонтално превъртане 5"/>
          <p:cNvSpPr/>
          <p:nvPr/>
        </p:nvSpPr>
        <p:spPr>
          <a:xfrm>
            <a:off x="2120280" y="13110"/>
            <a:ext cx="4392488" cy="3415889"/>
          </a:xfrm>
          <a:prstGeom prst="horizontalScroll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ДЕТСКА  ГРАДИНА „ЕДЕЛВАЙС“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ГРУПА  „МЕЧО“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2018/ 2019 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УЧЕБНА ГОДИНА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3531683" y="832936"/>
            <a:ext cx="2080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6000" b="1" i="1" dirty="0" smtClean="0">
                <a:solidFill>
                  <a:srgbClr val="C00000"/>
                </a:solidFill>
                <a:latin typeface="+mj-lt"/>
              </a:rPr>
              <a:t>Група</a:t>
            </a:r>
            <a:endParaRPr lang="en-US" sz="6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287136" y="3284984"/>
            <a:ext cx="5062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800" b="1" dirty="0" smtClean="0">
                <a:solidFill>
                  <a:srgbClr val="C00000"/>
                </a:solidFill>
                <a:latin typeface="Georgia" pitchFamily="18" charset="0"/>
              </a:rPr>
              <a:t>2018/ 2019</a:t>
            </a:r>
          </a:p>
          <a:p>
            <a:pPr algn="ctr"/>
            <a:r>
              <a:rPr lang="bg-BG" sz="4800" b="1" dirty="0" smtClean="0">
                <a:solidFill>
                  <a:srgbClr val="C00000"/>
                </a:solidFill>
                <a:latin typeface="Georgia" pitchFamily="18" charset="0"/>
              </a:rPr>
              <a:t>Учебна година</a:t>
            </a:r>
            <a:endParaRPr lang="en-US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" y="0"/>
            <a:ext cx="9144000" cy="685800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0816" y="260648"/>
            <a:ext cx="5333272" cy="1252728"/>
          </a:xfrm>
        </p:spPr>
        <p:txBody>
          <a:bodyPr>
            <a:noAutofit/>
          </a:bodyPr>
          <a:lstStyle/>
          <a:p>
            <a:r>
              <a:rPr lang="bg-BG" sz="4800" b="1" i="1" dirty="0" smtClean="0">
                <a:latin typeface="Georgia" pitchFamily="18" charset="0"/>
              </a:rPr>
              <a:t>Допълнителни дейности:</a:t>
            </a:r>
            <a:endParaRPr lang="en-US" sz="4800" b="1" i="1" dirty="0">
              <a:latin typeface="Georgia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915816" y="227687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3200" b="1" i="1" dirty="0" smtClean="0">
                <a:solidFill>
                  <a:schemeClr val="bg1"/>
                </a:solidFill>
                <a:latin typeface="Georgia" pitchFamily="18" charset="0"/>
              </a:rPr>
              <a:t>Народни танци- преподавател Светла Манова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3200" b="1" i="1" dirty="0" smtClean="0">
                <a:solidFill>
                  <a:schemeClr val="bg1"/>
                </a:solidFill>
                <a:latin typeface="Georgia" pitchFamily="18" charset="0"/>
              </a:rPr>
              <a:t>Английски език- Училище Европа</a:t>
            </a:r>
            <a:endParaRPr lang="en-US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" y="-27148"/>
            <a:ext cx="9148038" cy="688514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2736304" cy="2952328"/>
          </a:xfrm>
        </p:spPr>
        <p:txBody>
          <a:bodyPr>
            <a:noAutofit/>
          </a:bodyPr>
          <a:lstStyle/>
          <a:p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„АКО ДНЕС ПРЕПОДАВАМЕ ТАКА,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КАКТО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 ПРЕПОДАВАЛИ ВЧЕРА,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НИЕ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ОГРАБВАМЕ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НАШИТЕ 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ДЕЦА ЗА УТРЕ“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5340935" y="2348880"/>
            <a:ext cx="24096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 Е</a:t>
            </a:r>
          </a:p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НАШЕТО </a:t>
            </a:r>
          </a:p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МОТО…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24528" cy="9324528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4742338" y="1196752"/>
            <a:ext cx="3791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НАШАТА  </a:t>
            </a:r>
            <a:r>
              <a:rPr lang="bg-BG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ЦЕЛ Е…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193397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…СЪЗДАВАНЕ НА ВЪЗПИТАТЕЛНО-ОБРАЗОВАТЕЛЕН ПРОЦЕС, СЪОБРАЗЕН СЪС НОВОТО ВРЕМЕ И НОВИТЕ СТАНДАРТИ ЗА КАЧЕСТВЕНО ОБРАЗОВАНИЕ.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5365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4499992" y="332656"/>
            <a:ext cx="45720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bg-BG" sz="4000" b="1" i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Откриване на учебната година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1" y="0"/>
            <a:ext cx="9099530" cy="6841428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043608" y="904076"/>
            <a:ext cx="3330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i="1" dirty="0" smtClean="0">
                <a:solidFill>
                  <a:srgbClr val="FF0000"/>
                </a:solidFill>
                <a:latin typeface="Georgia" pitchFamily="18" charset="0"/>
              </a:rPr>
              <a:t>Първа възрастова група</a:t>
            </a:r>
          </a:p>
          <a:p>
            <a:pPr algn="ctr"/>
            <a:endParaRPr lang="bg-BG" sz="20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bg-BG" sz="2000" i="1" dirty="0" smtClean="0">
                <a:solidFill>
                  <a:srgbClr val="FF0000"/>
                </a:solidFill>
                <a:latin typeface="Georgia" pitchFamily="18" charset="0"/>
              </a:rPr>
              <a:t>Група Мечо се състои от 24 деца- 16 момичета и 8 момчета. Четири  от децата са на 4 г. и се обучават по програма за втора възрастова група.  Децата се обучават, възпитават и социализират в уютна и спокойна атмосфера.</a:t>
            </a:r>
          </a:p>
          <a:p>
            <a:pPr algn="ctr"/>
            <a:r>
              <a:rPr lang="bg-BG" sz="2000" i="1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en-US" sz="2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001315" y="964295"/>
            <a:ext cx="3168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i="1" dirty="0" smtClean="0">
                <a:solidFill>
                  <a:srgbClr val="FF0000"/>
                </a:solidFill>
                <a:latin typeface="Georgia" pitchFamily="18" charset="0"/>
              </a:rPr>
              <a:t>За малчуганите с много любов и всеотдайност се грижат учителите </a:t>
            </a:r>
          </a:p>
          <a:p>
            <a:pPr algn="ctr"/>
            <a:r>
              <a:rPr lang="bg-BG" sz="2400" i="1" dirty="0" smtClean="0">
                <a:solidFill>
                  <a:srgbClr val="FF0000"/>
                </a:solidFill>
                <a:latin typeface="Georgia" pitchFamily="18" charset="0"/>
              </a:rPr>
              <a:t>Емона Станковска и Анета Тонева както и помощник- възпитател Весела Облачка</a:t>
            </a:r>
            <a:endParaRPr lang="en-US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0380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76389"/>
            <a:ext cx="4120683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364" cy="6858000"/>
          </a:xfrm>
        </p:spPr>
      </p:pic>
      <p:sp>
        <p:nvSpPr>
          <p:cNvPr id="5" name="Правоъгълник 4"/>
          <p:cNvSpPr/>
          <p:nvPr/>
        </p:nvSpPr>
        <p:spPr>
          <a:xfrm>
            <a:off x="2059902" y="62068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НАШАТА ФИЛОСОФИЯ КАТО ПРЕПОДАВАТЕЛИ !!!</a:t>
            </a:r>
          </a:p>
          <a:p>
            <a:pPr algn="ctr"/>
            <a:endParaRPr lang="bg-BG" sz="1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bg-BG" sz="1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ПРЕПОДАВАНЕТО </a:t>
            </a:r>
            <a:r>
              <a:rPr lang="bg-BG" sz="1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Е ПРИЗВАНИЕ, МИСИЯ И ГОЛЧМА ОТГОВОРНОСТ. В ПРОЦЕСА НА ОБУЧЕНИЕ СЕ СТРЕМИН ДА РАЗВИВАМЕ ТВОРЧЕСКОТО МИСЛЕНЕ И ВЪОБРАЖЕНИЕ НА ВСЯКО ДЕТЕ. ОТЧИТАМЕ РОЛЯТА НА СЕМЕЙСТВОТО И СМЯТАМЕ, ЧЕ ТРЯБВА ЗАЕДНО ДА РАБОТИМ ВЪРХУ РАЗВИТИЕТО НА ИНДИВИДУАЛНИТЕ ПОТРЕБНОСТИ НА ВСЯКО ДЕТЕ. НИЕ ВЪЗПРИЕМАМЕ РОЛЯТА СИ НА УЧИТЕЛИ НЕ ТОЛКОВА КАТО ОБУЧЕНИЕ, </a:t>
            </a:r>
            <a:r>
              <a:rPr lang="bg-BG" sz="1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 ПО-СКОРО </a:t>
            </a:r>
            <a:r>
              <a:rPr lang="bg-BG" sz="1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КАТО ВОДЕЩИ ПО ПЪТЯ НА ОБУЧЕНИТО.</a:t>
            </a:r>
            <a:endParaRPr lang="en-US" sz="1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0"/>
            <a:ext cx="9144000" cy="6839110"/>
          </a:xfrm>
        </p:spPr>
      </p:pic>
      <p:sp>
        <p:nvSpPr>
          <p:cNvPr id="9" name="Правоъгълник 8"/>
          <p:cNvSpPr/>
          <p:nvPr/>
        </p:nvSpPr>
        <p:spPr>
          <a:xfrm>
            <a:off x="1619672" y="1412776"/>
            <a:ext cx="58326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06:30-08:30- Прием, самостоятелни дейности по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избор </a:t>
            </a: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на децата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08:30-08:50- Утринна гимнастика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08:50-09:00- Подготовка за закуска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09:00-09:20- Сутрешна закуска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09:30-10:40-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Основна </a:t>
            </a: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форми на педагогическо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взаимодействие.</a:t>
            </a:r>
            <a:endParaRPr lang="bg-BG" sz="1400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10:45-11:00- Подкрепяща закуска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11:00-11:30-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Допълнителна форми </a:t>
            </a: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на педагогическо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                   взаимодействие</a:t>
            </a:r>
            <a:endParaRPr lang="bg-BG" sz="1400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11:30-12:00- Педагогически дейности по желание 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                      родителите (танци, </a:t>
            </a:r>
            <a:r>
              <a:rPr lang="bg-BG" sz="1400" dirty="0" err="1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англ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.език</a:t>
            </a: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12:00-12:30- Допълнителни форми на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педагог.взаимодействие</a:t>
            </a:r>
            <a:endParaRPr lang="bg-BG" sz="1400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12:30-13:15- Подготовка за обяд и обяд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13:30-15:15- Следобеден сън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15:30-16:00- Основни форми на </a:t>
            </a:r>
            <a:r>
              <a:rPr lang="bg-BG" sz="1400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педагогическо. взаимодействие</a:t>
            </a:r>
            <a:endParaRPr lang="bg-BG" sz="1400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16:00-16:20- Подкрепяща закуска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16:30-18:30- Сътрудничество и взаимодействие 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                      родители, дейности по интереси 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400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                      изпращане на децата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g-BG" sz="1400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0" name="Хоризонтално превъртане 9"/>
          <p:cNvSpPr/>
          <p:nvPr/>
        </p:nvSpPr>
        <p:spPr>
          <a:xfrm>
            <a:off x="2699792" y="379504"/>
            <a:ext cx="4464496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i="1" dirty="0" smtClean="0">
                <a:solidFill>
                  <a:srgbClr val="C00000"/>
                </a:solidFill>
                <a:latin typeface="Georgia" pitchFamily="18" charset="0"/>
              </a:rPr>
              <a:t>ДНЕВЕН  РЕЖИМ </a:t>
            </a:r>
            <a:endParaRPr lang="en-US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" y="0"/>
            <a:ext cx="9144000" cy="6912768"/>
          </a:xfr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3230681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Вертикално превъртане 19"/>
          <p:cNvSpPr/>
          <p:nvPr/>
        </p:nvSpPr>
        <p:spPr>
          <a:xfrm>
            <a:off x="0" y="135514"/>
            <a:ext cx="6588224" cy="6741368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Когато излизаме от групата винаги се обаждаме на госпожата!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В групата се ходи бавно- не се тича!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Подреждаме и пазим играчките си!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В групата се говори тихо- не се вика!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Казваме „моля“, „извинявай“, „благодаря“!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Играем внимателно- не се блъскаме, ритаме, щипем!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Пазим чисти дрехите си , покривките и масите по време на хранене!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Пазим тишина , когато госпожата говори!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Когато седим на столчетата се държим прилично!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>
                <a:latin typeface="Georgia" pitchFamily="18" charset="0"/>
              </a:rPr>
              <a:t>Всички се изчакваме и сме винаги заедно!</a:t>
            </a:r>
            <a:endParaRPr lang="en-US" sz="1600" b="1" i="1" dirty="0">
              <a:latin typeface="Georgia" pitchFamily="18" charset="0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1187624" y="135514"/>
            <a:ext cx="47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chemeClr val="bg1"/>
                </a:solidFill>
                <a:latin typeface="Georgia" pitchFamily="18" charset="0"/>
              </a:rPr>
              <a:t>      ПРАВИЛАТА НА ГРУПА МЕЧО</a:t>
            </a:r>
            <a:endParaRPr lang="en-US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132856"/>
            <a:ext cx="4152900" cy="273630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108504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895922" y="120293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СЕДМИЧНО РАЗПРЕДЕЛЕНИЕ НА ПЕДАГОГИЧЕСКИТЕ СИТУАЦИИ- </a:t>
            </a:r>
          </a:p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ПЪРВА ГРУПА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02235"/>
              </p:ext>
            </p:extLst>
          </p:nvPr>
        </p:nvGraphicFramePr>
        <p:xfrm>
          <a:off x="1259632" y="2168804"/>
          <a:ext cx="6636620" cy="1720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70"/>
                <a:gridCol w="1296144"/>
                <a:gridCol w="1173658"/>
                <a:gridCol w="1562646"/>
                <a:gridCol w="109200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понеделник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вторник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сряда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четвъртък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петък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Математика</a:t>
                      </a:r>
                    </a:p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Околен свят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КТ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БЕЛ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3419872" y="4365103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 smtClean="0">
                <a:latin typeface="Georgia" pitchFamily="18" charset="0"/>
              </a:rPr>
              <a:t>ИИ- Изобразително изкуство</a:t>
            </a:r>
          </a:p>
          <a:p>
            <a:r>
              <a:rPr lang="bg-BG" b="1" i="1" dirty="0" smtClean="0">
                <a:latin typeface="Georgia" pitchFamily="18" charset="0"/>
              </a:rPr>
              <a:t>КТ- конструиране и технологии</a:t>
            </a:r>
          </a:p>
          <a:p>
            <a:r>
              <a:rPr lang="bg-BG" b="1" i="1" dirty="0" smtClean="0">
                <a:latin typeface="Georgia" pitchFamily="18" charset="0"/>
              </a:rPr>
              <a:t>БЕЛ- български език и литература</a:t>
            </a:r>
          </a:p>
          <a:p>
            <a:r>
              <a:rPr lang="bg-BG" b="1" i="1" dirty="0" smtClean="0">
                <a:latin typeface="Georgia" pitchFamily="18" charset="0"/>
              </a:rPr>
              <a:t>ФК- физическа култура</a:t>
            </a:r>
            <a:endParaRPr lang="en-US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4" y="0"/>
            <a:ext cx="9157704" cy="6846176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619672" y="126876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СЕДМИЧНО РАЗПРЕДЕЛЕНИЕ НА ПЕДАГОГИЧЕСКИТЕ СИТУАЦИИ-  </a:t>
            </a:r>
          </a:p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ВТОРА ГРУПА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09781"/>
              </p:ext>
            </p:extLst>
          </p:nvPr>
        </p:nvGraphicFramePr>
        <p:xfrm>
          <a:off x="1259632" y="2192090"/>
          <a:ext cx="6552729" cy="1645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8192"/>
                <a:gridCol w="1296144"/>
                <a:gridCol w="1008112"/>
                <a:gridCol w="1512168"/>
                <a:gridCol w="1008113"/>
              </a:tblGrid>
              <a:tr h="149736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понеделник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вторник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сряда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четвъртък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петък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Математика</a:t>
                      </a:r>
                    </a:p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Околен</a:t>
                      </a:r>
                      <a:r>
                        <a:rPr lang="bg-BG" baseline="0" dirty="0" smtClean="0">
                          <a:latin typeface="Georgia" pitchFamily="18" charset="0"/>
                        </a:rPr>
                        <a:t> свят</a:t>
                      </a:r>
                    </a:p>
                    <a:p>
                      <a:r>
                        <a:rPr lang="bg-BG" baseline="0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КТ</a:t>
                      </a:r>
                    </a:p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БЕЛ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Околен свят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БЕЛ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3168352" y="4005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i="1" dirty="0">
                <a:latin typeface="Georgia" pitchFamily="18" charset="0"/>
              </a:rPr>
              <a:t>ИИ- Изобразително изкуство</a:t>
            </a:r>
          </a:p>
          <a:p>
            <a:r>
              <a:rPr lang="bg-BG" b="1" i="1" dirty="0">
                <a:latin typeface="Georgia" pitchFamily="18" charset="0"/>
              </a:rPr>
              <a:t>КТ- конструиране и технологии</a:t>
            </a:r>
          </a:p>
          <a:p>
            <a:r>
              <a:rPr lang="bg-BG" b="1" i="1" dirty="0">
                <a:latin typeface="Georgia" pitchFamily="18" charset="0"/>
              </a:rPr>
              <a:t>БЕЛ- български език и литература</a:t>
            </a:r>
          </a:p>
          <a:p>
            <a:r>
              <a:rPr lang="bg-BG" b="1" i="1" dirty="0">
                <a:latin typeface="Georgia" pitchFamily="18" charset="0"/>
              </a:rPr>
              <a:t>ФК- физическа култура</a:t>
            </a:r>
            <a:endParaRPr lang="en-US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787</TotalTime>
  <Words>486</Words>
  <Application>Microsoft Office PowerPoint</Application>
  <PresentationFormat>Презентация на цял екран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Вълна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Допълнителни дейности:</vt:lpstr>
      <vt:lpstr>„АКО ДНЕС ПРЕПОДАВАМЕ ТАКА,  КАКТО СМЕ ПРЕПОДАВАЛИ ВЧЕРА,  НИЕ ОГРАБВАМЕ НАШИТЕ  ДЕЦА ЗА УТРЕ“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Emona</cp:lastModifiedBy>
  <cp:revision>31</cp:revision>
  <dcterms:created xsi:type="dcterms:W3CDTF">2018-10-08T05:20:14Z</dcterms:created>
  <dcterms:modified xsi:type="dcterms:W3CDTF">2018-10-09T07:22:34Z</dcterms:modified>
</cp:coreProperties>
</file>