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8" r:id="rId3"/>
    <p:sldId id="271" r:id="rId4"/>
    <p:sldId id="257" r:id="rId5"/>
    <p:sldId id="259" r:id="rId6"/>
    <p:sldId id="272" r:id="rId7"/>
    <p:sldId id="261" r:id="rId8"/>
    <p:sldId id="263" r:id="rId9"/>
    <p:sldId id="266" r:id="rId10"/>
    <p:sldId id="269" r:id="rId11"/>
    <p:sldId id="267" r:id="rId12"/>
    <p:sldId id="268" r:id="rId13"/>
    <p:sldId id="265" r:id="rId14"/>
    <p:sldId id="273" r:id="rId15"/>
    <p:sldId id="270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ен сти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ен стил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ен стил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 с тема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41" autoAdjust="0"/>
  </p:normalViewPr>
  <p:slideViewPr>
    <p:cSldViewPr>
      <p:cViewPr varScale="1">
        <p:scale>
          <a:sx n="63" d="100"/>
          <a:sy n="63" d="100"/>
        </p:scale>
        <p:origin x="-3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90185-4EC9-4A7F-98F7-981FD69458C7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B4D06-FE31-449D-9559-1B054A4D19D0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B4D06-FE31-449D-9559-1B054A4D19D0}" type="slidenum">
              <a:rPr lang="bg-BG" smtClean="0"/>
              <a:pPr/>
              <a:t>8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подзаглавията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42903" y="366713"/>
            <a:ext cx="4476751" cy="7800975"/>
          </a:xfrm>
        </p:spPr>
        <p:txBody>
          <a:bodyPr vert="eaVert"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429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3505203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Щракнете, за да редактирате стила на заглавието в образеца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10FD7-2EFB-4F94-9FE5-8C97EB4CE23D}" type="datetimeFigureOut">
              <a:rPr lang="bg-BG" smtClean="0"/>
              <a:pPr/>
              <a:t>18.11.2017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52EB-78AD-4A39-833A-3C1B2452B311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нтейнер за съдържание 3" descr="541837_628022410553166_142129051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4" name="Картина 13" descr="edelvais-logo-315x3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16020">
            <a:off x="6321052" y="100440"/>
            <a:ext cx="2550931" cy="2026488"/>
          </a:xfrm>
          <a:prstGeom prst="ellips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HeroicExtremeLeftFacing"/>
            <a:lightRig rig="threePt" dir="t"/>
          </a:scene3d>
        </p:spPr>
      </p:pic>
      <p:sp>
        <p:nvSpPr>
          <p:cNvPr id="5" name="Правоъгълник 4"/>
          <p:cNvSpPr/>
          <p:nvPr/>
        </p:nvSpPr>
        <p:spPr>
          <a:xfrm>
            <a:off x="3186528" y="714356"/>
            <a:ext cx="277095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3200" b="1" cap="none" spc="0" dirty="0" smtClean="0">
                <a:ln/>
                <a:solidFill>
                  <a:schemeClr val="accent3"/>
                </a:solidFill>
                <a:effectLst/>
              </a:rPr>
              <a:t>2017/2018</a:t>
            </a:r>
          </a:p>
          <a:p>
            <a:pPr algn="ctr"/>
            <a:r>
              <a:rPr lang="bg-BG" sz="3200" b="1" dirty="0" smtClean="0">
                <a:ln/>
                <a:solidFill>
                  <a:schemeClr val="accent3"/>
                </a:solidFill>
              </a:rPr>
              <a:t>у</a:t>
            </a:r>
            <a:r>
              <a:rPr lang="bg-BG" sz="3200" b="1" dirty="0" smtClean="0">
                <a:ln/>
                <a:solidFill>
                  <a:schemeClr val="accent3"/>
                </a:solidFill>
              </a:rPr>
              <a:t>чебна година</a:t>
            </a:r>
            <a:endParaRPr lang="bg-BG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Tm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етно  2 4"/>
          <p:cNvSpPr/>
          <p:nvPr/>
        </p:nvSpPr>
        <p:spPr>
          <a:xfrm>
            <a:off x="2071670" y="500042"/>
            <a:ext cx="4929222" cy="2128846"/>
          </a:xfrm>
          <a:prstGeom prst="irregularSeal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Ние творим</a:t>
            </a:r>
            <a:endParaRPr lang="bg-BG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447962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bg-BG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Картина 6" descr="WP_20170127_12_32_11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75052">
            <a:off x="-23757" y="2329402"/>
            <a:ext cx="4000528" cy="2477294"/>
          </a:xfrm>
          <a:prstGeom prst="round2Diag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Картина 7" descr="WP_20161213_11_54_25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54362">
            <a:off x="5071322" y="2273433"/>
            <a:ext cx="3499458" cy="1968445"/>
          </a:xfrm>
          <a:prstGeom prst="round2Diag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9" name="Картина 8" descr="WP_20170127_12_33_03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64711" y="2500306"/>
            <a:ext cx="1928826" cy="3429024"/>
          </a:xfrm>
          <a:prstGeom prst="round2Diag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1252379265_0lik.ru_od-10-ra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Текстово поле 7"/>
          <p:cNvSpPr txBox="1"/>
          <p:nvPr/>
        </p:nvSpPr>
        <p:spPr>
          <a:xfrm>
            <a:off x="2786050" y="785794"/>
            <a:ext cx="3808992" cy="461665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Празници и развлечения</a:t>
            </a:r>
            <a:endParaRPr lang="bg-BG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Картина 10" descr="15995692_1443643002336470_171665633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45138"/>
            <a:ext cx="4429156" cy="2491400"/>
          </a:xfrm>
          <a:prstGeom prst="round2Diag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12" name="Картина 11" descr="15995934_1443648745669229_93269347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1031" y="1500174"/>
            <a:ext cx="4191029" cy="3143272"/>
          </a:xfrm>
          <a:prstGeom prst="round2Diag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</p:pic>
      <p:pic>
        <p:nvPicPr>
          <p:cNvPr id="13" name="Картина 12" descr="27166923-De-dibujos-animados-chica-joven-volar-con-el-globo-Foto-de-archiv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1428736"/>
            <a:ext cx="1428760" cy="2033574"/>
          </a:xfrm>
          <a:prstGeom prst="smileyFace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4" name="Картина 13" descr="P10707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8893" y="3929066"/>
            <a:ext cx="3143272" cy="2357454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3cfc25fe00f5dde5cbcbe19a5912d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6" y="0"/>
            <a:ext cx="9095490" cy="6858000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2428860" y="928670"/>
            <a:ext cx="4851151" cy="46166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197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400" b="1" dirty="0" smtClean="0">
                <a:ln/>
                <a:solidFill>
                  <a:schemeClr val="accent3"/>
                </a:solidFill>
              </a:rPr>
              <a:t>Създаваме</a:t>
            </a:r>
            <a:r>
              <a:rPr lang="bg-BG" b="1" dirty="0" smtClean="0">
                <a:ln/>
                <a:solidFill>
                  <a:schemeClr val="accent3"/>
                </a:solidFill>
              </a:rPr>
              <a:t> </a:t>
            </a:r>
            <a:r>
              <a:rPr lang="bg-BG" sz="2400" b="1" dirty="0" smtClean="0">
                <a:ln/>
                <a:solidFill>
                  <a:schemeClr val="accent3"/>
                </a:solidFill>
              </a:rPr>
              <a:t>приятелства</a:t>
            </a:r>
            <a:endParaRPr lang="bg-BG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Картина 3" descr="WP_20160621_11_34_36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03624">
            <a:off x="500034" y="3929066"/>
            <a:ext cx="2428892" cy="197841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Contrasting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Картина 4" descr="WP_20161213_11_53_43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01163">
            <a:off x="355802" y="1590111"/>
            <a:ext cx="1889012" cy="2043186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  <a:scene3d>
            <a:camera prst="perspectiveLeft"/>
            <a:lightRig rig="threePt" dir="t"/>
          </a:scene3d>
        </p:spPr>
      </p:pic>
      <p:pic>
        <p:nvPicPr>
          <p:cNvPr id="6" name="Картина 5" descr="WP_20161202_17_07_07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1643051"/>
            <a:ext cx="2714644" cy="194222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 descr="WP_20161025_16_38_50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19255">
            <a:off x="5929882" y="3948434"/>
            <a:ext cx="2904737" cy="1852189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WP_20161031_12_29_19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21915" y="1714488"/>
            <a:ext cx="1979175" cy="221103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9" name="Картина 8" descr="WP_20170127_16_37_25_P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8926" y="4232677"/>
            <a:ext cx="2857520" cy="160735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</p:spPr>
      </p:pic>
      <p:pic>
        <p:nvPicPr>
          <p:cNvPr id="3" name="Картина 2" descr="изтеглен фай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928934"/>
            <a:ext cx="4214810" cy="29467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авоъгълник 3"/>
          <p:cNvSpPr/>
          <p:nvPr/>
        </p:nvSpPr>
        <p:spPr>
          <a:xfrm>
            <a:off x="1047725" y="267869"/>
            <a:ext cx="7239051" cy="5632311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en-US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bg-BG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bg-BG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Песен на групата</a:t>
            </a: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1.Ние сме щурчета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 весели гласчета,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пеем песнички за вас 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празничния час!/2</a:t>
            </a:r>
          </a:p>
          <a:p>
            <a:pPr algn="ctr"/>
            <a:endParaRPr lang="bg-BG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Припев:Кой ни даде името?-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някой да попита.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Надето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Мимето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 са госпожите:</a:t>
            </a:r>
          </a:p>
          <a:p>
            <a:pPr algn="ctr"/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2.Пеем песни от зори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чак до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следобяда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родители добри</a:t>
            </a:r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        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bg-BG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щурчова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награда./2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23472210_523694784673498_434071504250406562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5819203"/>
            <a:ext cx="6364243" cy="120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bg-BG" sz="2000" b="1" i="1" u="sng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sz="2000" b="1" i="1" u="sng" strike="noStrike" normalizeH="0" baseline="0" dirty="0" smtClean="0">
              <a:ln/>
              <a:solidFill>
                <a:schemeClr val="accent3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sng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 Вас, Родители!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bg-BG" sz="2000" b="1" i="1" u="none" strike="noStrike" normalizeH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Ако детето живее с толерантност,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търпеливост.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насърчение,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увереност.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похвала,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оценява.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честност,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на справедливост.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със сигурност,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вярва.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поощрение,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цени.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Ако детето живее с приятелство,</a:t>
            </a:r>
            <a:endParaRPr kumimoji="0" lang="bg-BG" sz="9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2000" b="1" i="1" u="none" strike="noStrike" normalizeH="0" baseline="0" dirty="0" smtClean="0">
                <a:ln/>
                <a:solidFill>
                  <a:schemeClr val="accent3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			то ще се научи да вярва на света. </a:t>
            </a:r>
            <a:endParaRPr kumimoji="0" lang="bg-BG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5" y="0"/>
            <a:ext cx="909549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Текстово поле 2"/>
          <p:cNvSpPr txBox="1"/>
          <p:nvPr/>
        </p:nvSpPr>
        <p:spPr>
          <a:xfrm>
            <a:off x="4572002" y="13394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5" name="Текстово поле 4"/>
          <p:cNvSpPr txBox="1"/>
          <p:nvPr/>
        </p:nvSpPr>
        <p:spPr>
          <a:xfrm>
            <a:off x="3286116" y="1071546"/>
            <a:ext cx="2129237" cy="428628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</a:rPr>
              <a:t>Запознайте се с нас</a:t>
            </a:r>
            <a:endParaRPr lang="bg-BG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 rot="20315419">
            <a:off x="140342" y="1858558"/>
            <a:ext cx="3137110" cy="3092172"/>
          </a:xfrm>
          <a:prstGeom prst="cloudCallout">
            <a:avLst>
              <a:gd name="adj1" fmla="val -60884"/>
              <a:gd name="adj2" fmla="val 349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тази чудна стая, 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всеки ден играя.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 група “Щурче” се нарича </a:t>
            </a:r>
          </a:p>
          <a:p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всяко дете я обича.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Текстово поле 7"/>
          <p:cNvSpPr txBox="1"/>
          <p:nvPr/>
        </p:nvSpPr>
        <p:spPr>
          <a:xfrm>
            <a:off x="3571868" y="1500174"/>
            <a:ext cx="5214974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bg-BG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В.гр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.”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Щурче се отглеждат,социализират,възпитават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обучават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26 деца.Децата в трета подготвителна група са 20,а във втора възрастова група са 6.Ние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вярваме,че всяко дете е уникално и,че носи в себе си потенциал,който предстои да 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развие.</a:t>
            </a:r>
            <a:endParaRPr lang="bg-BG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Целодневният престой на децата в ДГ</a:t>
            </a:r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осигурява  условия и време за игра, почивка, дейности по избор на детето и обучение като се редуват  основни и допълнителни форми на педагогическо взаимодействие .</a:t>
            </a:r>
            <a:endParaRPr lang="bg-BG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Картина 9" descr="3432343_249px.jpg"/>
          <p:cNvPicPr>
            <a:picLocks noChangeAspect="1"/>
          </p:cNvPicPr>
          <p:nvPr/>
        </p:nvPicPr>
        <p:blipFill>
          <a:blip r:embed="rId3" cstate="print"/>
          <a:srcRect l="-3891" t="1273"/>
          <a:stretch>
            <a:fillRect/>
          </a:stretch>
        </p:blipFill>
        <p:spPr>
          <a:xfrm rot="2317012">
            <a:off x="7032322" y="-224788"/>
            <a:ext cx="1855437" cy="212435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/>
          <p:cNvSpPr txBox="1"/>
          <p:nvPr/>
        </p:nvSpPr>
        <p:spPr>
          <a:xfrm>
            <a:off x="6072198" y="1500174"/>
            <a:ext cx="2286016" cy="78581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b="1" dirty="0" smtClean="0">
                <a:ln/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Нашият девиз</a:t>
            </a:r>
            <a:endParaRPr lang="bg-BG" b="1" dirty="0">
              <a:ln/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" name="Сърце 4"/>
          <p:cNvSpPr/>
          <p:nvPr/>
        </p:nvSpPr>
        <p:spPr>
          <a:xfrm rot="1503749">
            <a:off x="5717434" y="2693668"/>
            <a:ext cx="2928958" cy="3000396"/>
          </a:xfrm>
          <a:prstGeom prst="hear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InflateBottom">
              <a:avLst>
                <a:gd name="adj" fmla="val 69742"/>
              </a:avLst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За децата с любов</a:t>
            </a:r>
            <a:endParaRPr lang="bg-BG" sz="2000" b="1" dirty="0">
              <a:ln/>
              <a:solidFill>
                <a:schemeClr val="accent3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Картина 7" descr="8742996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14356"/>
            <a:ext cx="5486400" cy="519112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4" name="Контейнер за съдържание 3" descr="545353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6" y="0"/>
            <a:ext cx="90954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ово поле 4"/>
          <p:cNvSpPr txBox="1"/>
          <p:nvPr/>
        </p:nvSpPr>
        <p:spPr>
          <a:xfrm>
            <a:off x="3333743" y="482182"/>
            <a:ext cx="2720351" cy="70788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en-US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Дневен режим </a:t>
            </a:r>
            <a:endParaRPr lang="bg-BG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642910" y="857233"/>
            <a:ext cx="7000924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endParaRPr lang="en-US" sz="1600" b="1" dirty="0" smtClean="0">
              <a:ln/>
              <a:solidFill>
                <a:schemeClr val="accent3"/>
              </a:solidFill>
            </a:endParaRPr>
          </a:p>
          <a:p>
            <a:endParaRPr lang="en-US" sz="1600" b="1" dirty="0" smtClean="0">
              <a:ln/>
              <a:solidFill>
                <a:schemeClr val="accent3"/>
              </a:solidFill>
            </a:endParaRPr>
          </a:p>
          <a:p>
            <a:r>
              <a:rPr lang="bg-BG" sz="1600" b="1" dirty="0" smtClean="0">
                <a:ln/>
                <a:solidFill>
                  <a:schemeClr val="accent3"/>
                </a:solidFill>
              </a:rPr>
              <a:t>06:30-08:30 - Прием. Самостоятелни дейности по  избор на децата.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08:30-08:45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Утринна гимнастика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08:45-09:00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Подготовка за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09:00-09:20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09:20-09:50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Основни форми на педагогическо взаимодействие(първа ПС)</a:t>
            </a:r>
          </a:p>
          <a:p>
            <a:r>
              <a:rPr lang="bg-BG" sz="1600" b="1" dirty="0" smtClean="0">
                <a:ln/>
                <a:solidFill>
                  <a:schemeClr val="accent3"/>
                </a:solidFill>
              </a:rPr>
              <a:t>09:50-10:00-Допълнителни форми на педагогическо взаимодействие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:0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0-10: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Подкрепяща закуска (плод)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:1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3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Основни форми на педагогическо взаимодействие(втора ПС)</a:t>
            </a:r>
          </a:p>
          <a:p>
            <a:r>
              <a:rPr lang="bg-BG" sz="1600" b="1" dirty="0" smtClean="0">
                <a:ln/>
                <a:solidFill>
                  <a:schemeClr val="accent3"/>
                </a:solidFill>
              </a:rPr>
              <a:t>10:30-11:00-Допълнителни форми на педагогическо взаимодействие,танци,английски език</a:t>
            </a:r>
          </a:p>
          <a:p>
            <a:r>
              <a:rPr lang="bg-BG" sz="1600" b="1" dirty="0" smtClean="0">
                <a:ln/>
                <a:solidFill>
                  <a:schemeClr val="accent3"/>
                </a:solidFill>
              </a:rPr>
              <a:t>11:00-12:00-Дейности по избор на децата,игри на открито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12:00-12:45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Подготовка за обяд, </a:t>
            </a:r>
            <a:r>
              <a:rPr lang="bg-BG" sz="1600" b="1" dirty="0" err="1" smtClean="0">
                <a:ln/>
                <a:solidFill>
                  <a:schemeClr val="accent3"/>
                </a:solidFill>
              </a:rPr>
              <a:t>обяд</a:t>
            </a:r>
            <a:endParaRPr lang="bg-BG" sz="1600" b="1" dirty="0" smtClean="0">
              <a:ln/>
              <a:solidFill>
                <a:schemeClr val="accent3"/>
              </a:solidFill>
            </a:endParaRP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12:45-13:00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Подготовка за сън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13:00-15:30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Следобеден сън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15:30-1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45 - Тоалет и раздвижване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: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45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-16:20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-Подготовка и следобедна закуска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16:20-16:40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- Допълнителни форми на педагогическо взаимодействие</a:t>
            </a: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16:40-18:30</a:t>
            </a:r>
            <a:r>
              <a:rPr lang="bg-BG" sz="1600" b="1" dirty="0" smtClean="0">
                <a:ln/>
                <a:solidFill>
                  <a:schemeClr val="accent3"/>
                </a:solidFill>
              </a:rPr>
              <a:t> – Сътрудничество и взаимодействие с родители. Изпращане на децата.</a:t>
            </a:r>
            <a:endParaRPr lang="bg-BG" sz="1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Картина 6" descr="9942145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357562"/>
            <a:ext cx="2857488" cy="1857388"/>
          </a:xfrm>
          <a:prstGeom prst="flowChartAlternateProcess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76221_html_7e2bc1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Текстово поле 2"/>
          <p:cNvSpPr txBox="1"/>
          <p:nvPr/>
        </p:nvSpPr>
        <p:spPr>
          <a:xfrm>
            <a:off x="2000232" y="267870"/>
            <a:ext cx="5619789" cy="193899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endParaRPr lang="bg-BG" sz="2000" b="1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endParaRPr lang="bg-BG" sz="2000" b="1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  <a:effectLst/>
              </a:rPr>
              <a:t> Седмично разпределение на         Педагогическите </a:t>
            </a:r>
            <a:r>
              <a:rPr lang="bg-BG" sz="2000" b="1" dirty="0" smtClean="0">
                <a:ln/>
                <a:solidFill>
                  <a:schemeClr val="accent3"/>
                </a:solidFill>
                <a:effectLst/>
              </a:rPr>
              <a:t>ситуации</a:t>
            </a:r>
          </a:p>
          <a:p>
            <a:pPr algn="ctr"/>
            <a:r>
              <a:rPr lang="bg-BG" sz="2000" b="1" dirty="0" smtClean="0">
                <a:ln/>
                <a:solidFill>
                  <a:schemeClr val="accent3"/>
                </a:solidFill>
              </a:rPr>
              <a:t>з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а </a:t>
            </a:r>
            <a:r>
              <a:rPr lang="en-US" sz="2000" b="1" dirty="0" smtClean="0">
                <a:ln/>
                <a:solidFill>
                  <a:schemeClr val="accent3"/>
                </a:solidFill>
              </a:rPr>
              <a:t>III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възрастова група</a:t>
            </a:r>
            <a:endParaRPr lang="bg-BG" sz="2000" b="1" dirty="0">
              <a:ln/>
              <a:solidFill>
                <a:schemeClr val="accent3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2286000"/>
          <a:ext cx="7929617" cy="13573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1525"/>
                <a:gridCol w="1486803"/>
                <a:gridCol w="1189444"/>
                <a:gridCol w="1784164"/>
                <a:gridCol w="1387681"/>
              </a:tblGrid>
              <a:tr h="48006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 понеделник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вторник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сряда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четвъртък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петък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</a:tr>
              <a:tr h="305750"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1.Математика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1.Околен</a:t>
                      </a:r>
                      <a:r>
                        <a:rPr lang="bg-BG" sz="1400" baseline="0" dirty="0" smtClean="0"/>
                        <a:t> свят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1.КТ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1.БЕЛ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400" dirty="0" smtClean="0"/>
                        <a:t>1.Околен</a:t>
                      </a:r>
                      <a:r>
                        <a:rPr lang="bg-BG" sz="1400" baseline="0" dirty="0" smtClean="0"/>
                        <a:t> свят</a:t>
                      </a:r>
                      <a:endParaRPr lang="bg-BG" sz="1400" dirty="0"/>
                    </a:p>
                  </a:txBody>
                  <a:tcPr marL="121920" marR="121920"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2 .Музика</a:t>
                      </a:r>
                      <a:endParaRPr lang="bg-BG" sz="1400" dirty="0"/>
                    </a:p>
                  </a:txBody>
                  <a:tcPr marL="121920" marR="12192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2.ФК</a:t>
                      </a:r>
                      <a:endParaRPr lang="bg-BG" sz="1400" dirty="0"/>
                    </a:p>
                  </a:txBody>
                  <a:tcPr marL="121920" marR="12192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2.Музика</a:t>
                      </a:r>
                      <a:endParaRPr lang="bg-BG" sz="1400" dirty="0"/>
                    </a:p>
                  </a:txBody>
                  <a:tcPr marL="121920" marR="12192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2.ФК</a:t>
                      </a:r>
                      <a:endParaRPr lang="bg-BG" sz="1400" dirty="0"/>
                    </a:p>
                  </a:txBody>
                  <a:tcPr marL="121920" marR="12192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</a:t>
                      </a:r>
                      <a:r>
                        <a:rPr lang="bg-BG" sz="1400" dirty="0" smtClean="0"/>
                        <a:t>2.ИИ</a:t>
                      </a:r>
                    </a:p>
                  </a:txBody>
                  <a:tcPr marL="121920" marR="12192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          3. ФК</a:t>
                      </a:r>
                      <a:endParaRPr lang="bg-BG" sz="1400" dirty="0"/>
                    </a:p>
                  </a:txBody>
                  <a:tcPr marL="121920" marR="1219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3.ИИ</a:t>
                      </a:r>
                      <a:endParaRPr lang="bg-BG" sz="1400" dirty="0"/>
                    </a:p>
                  </a:txBody>
                  <a:tcPr marL="121920" marR="1219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3.БЕЛ</a:t>
                      </a:r>
                      <a:endParaRPr lang="bg-BG" sz="1400" dirty="0"/>
                    </a:p>
                  </a:txBody>
                  <a:tcPr marL="121920" marR="1219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3.Математика</a:t>
                      </a:r>
                      <a:endParaRPr lang="bg-BG" sz="1400" dirty="0"/>
                    </a:p>
                  </a:txBody>
                  <a:tcPr marL="121920" marR="1219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bg-BG" sz="1400" dirty="0" smtClean="0"/>
                        <a:t>3.КТ</a:t>
                      </a:r>
                      <a:endParaRPr lang="bg-BG" sz="1400" dirty="0"/>
                    </a:p>
                  </a:txBody>
                  <a:tcPr marL="121920" marR="12192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5" name="Картина 4" descr="137511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1" y="3571876"/>
            <a:ext cx="5143537" cy="2357454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786585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289"/>
            <a:ext cx="9144000" cy="6894577"/>
          </a:xfrm>
          <a:prstGeom prst="rect">
            <a:avLst/>
          </a:prstGeom>
        </p:spPr>
      </p:pic>
      <p:sp>
        <p:nvSpPr>
          <p:cNvPr id="3" name="Текстово поле 2"/>
          <p:cNvSpPr txBox="1"/>
          <p:nvPr/>
        </p:nvSpPr>
        <p:spPr>
          <a:xfrm>
            <a:off x="771952" y="1071546"/>
            <a:ext cx="6641818" cy="120032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bg-BG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bg-BG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        </a:t>
            </a:r>
            <a:r>
              <a:rPr lang="bg-BG" b="1" dirty="0" smtClean="0">
                <a:ln/>
                <a:solidFill>
                  <a:schemeClr val="accent3"/>
                </a:solidFill>
              </a:rPr>
              <a:t>Седмично </a:t>
            </a:r>
            <a:r>
              <a:rPr lang="bg-BG" b="1" dirty="0" smtClean="0">
                <a:ln/>
                <a:solidFill>
                  <a:schemeClr val="accent3"/>
                </a:solidFill>
              </a:rPr>
              <a:t>разпределение на         </a:t>
            </a:r>
            <a:endParaRPr lang="en-US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       </a:t>
            </a:r>
            <a:r>
              <a:rPr lang="bg-BG" b="1" dirty="0" smtClean="0">
                <a:ln/>
                <a:solidFill>
                  <a:schemeClr val="accent3"/>
                </a:solidFill>
              </a:rPr>
              <a:t>педагогическите </a:t>
            </a:r>
            <a:r>
              <a:rPr lang="bg-BG" b="1" dirty="0" smtClean="0">
                <a:ln/>
                <a:solidFill>
                  <a:schemeClr val="accent3"/>
                </a:solidFill>
              </a:rPr>
              <a:t>ситуации </a:t>
            </a:r>
            <a:r>
              <a:rPr lang="bg-BG" b="1" dirty="0" smtClean="0">
                <a:ln/>
                <a:solidFill>
                  <a:schemeClr val="accent3"/>
                </a:solidFill>
              </a:rPr>
              <a:t> </a:t>
            </a:r>
            <a:endParaRPr lang="bg-BG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bg-BG" b="1" dirty="0" smtClean="0">
                <a:ln/>
                <a:solidFill>
                  <a:schemeClr val="accent3"/>
                </a:solidFill>
              </a:rPr>
              <a:t>за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II </a:t>
            </a:r>
            <a:r>
              <a:rPr lang="bg-BG" b="1" dirty="0" smtClean="0">
                <a:ln/>
                <a:solidFill>
                  <a:schemeClr val="accent3"/>
                </a:solidFill>
              </a:rPr>
              <a:t>възрастова група</a:t>
            </a:r>
            <a:endParaRPr lang="bg-BG" b="1" dirty="0">
              <a:ln/>
              <a:solidFill>
                <a:schemeClr val="accent3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5" y="2214555"/>
          <a:ext cx="8215370" cy="200026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643074"/>
                <a:gridCol w="1643074"/>
                <a:gridCol w="1643074"/>
                <a:gridCol w="1643074"/>
                <a:gridCol w="1643074"/>
              </a:tblGrid>
              <a:tr h="500066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Понеделник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 smtClean="0"/>
                        <a:t>Вторник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 smtClean="0"/>
                        <a:t>Сряда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 smtClean="0"/>
                        <a:t>Четвъртък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b="1" dirty="0" smtClean="0"/>
                        <a:t>Петък</a:t>
                      </a:r>
                      <a:endParaRPr lang="bg-BG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bg-BG" dirty="0" smtClean="0"/>
                        <a:t>1.Математика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1.ОС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1.КТ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1.БЕЛ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1.ОС</a:t>
                      </a:r>
                      <a:endParaRPr lang="bg-BG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bg-BG" dirty="0" smtClean="0"/>
                        <a:t>2.Музика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2ФК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2.Музика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bg-BG" dirty="0" smtClean="0"/>
                        <a:t>3ФК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3.БЕЛ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3.БЕЛ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2.ФК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2.ИИ</a:t>
                      </a:r>
                      <a:endParaRPr lang="bg-B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Картина 4" descr="9942145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4143380"/>
            <a:ext cx="4687303" cy="187492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857356" y="1214422"/>
            <a:ext cx="5810291" cy="9108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4739"/>
              </a:avLst>
            </a:prstTxWarp>
          </a:bodyPr>
          <a:lstStyle/>
          <a:p>
            <a:pPr algn="ctr" rtl="0"/>
            <a:r>
              <a:rPr lang="bg-BG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правилата на</a:t>
            </a:r>
          </a:p>
          <a:p>
            <a:pPr algn="ctr" rtl="0"/>
            <a:r>
              <a:rPr lang="bg-BG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група"Щурче"</a:t>
            </a:r>
            <a:endParaRPr lang="bg-BG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6" name="Картина 5" descr="WP_20170130_10_59_39_Pro.jpg"/>
          <p:cNvPicPr>
            <a:picLocks noChangeAspect="1"/>
          </p:cNvPicPr>
          <p:nvPr/>
        </p:nvPicPr>
        <p:blipFill>
          <a:blip r:embed="rId3" cstate="print"/>
          <a:srcRect l="15625" t="5494" r="17969"/>
          <a:stretch>
            <a:fillRect/>
          </a:stretch>
        </p:blipFill>
        <p:spPr>
          <a:xfrm>
            <a:off x="1643042" y="2143116"/>
            <a:ext cx="5429288" cy="350046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330026694634_74356b663b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Картина 7" descr="636180251955847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500174"/>
            <a:ext cx="7786742" cy="4500594"/>
          </a:xfrm>
          <a:prstGeom prst="round2Diag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Above"/>
            <a:lightRig rig="threePt" dir="t"/>
          </a:scene3d>
        </p:spPr>
      </p:pic>
      <p:sp>
        <p:nvSpPr>
          <p:cNvPr id="11" name="Правоъгълник 10"/>
          <p:cNvSpPr/>
          <p:nvPr/>
        </p:nvSpPr>
        <p:spPr>
          <a:xfrm>
            <a:off x="2260437" y="1214422"/>
            <a:ext cx="4623125" cy="7143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g-BG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Група “Щурче”</a:t>
            </a:r>
            <a:endParaRPr lang="bg-BG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77538674_RAMKA_dlya_teksta_ugol_rozuy_verh_spra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490" cy="6858000"/>
          </a:xfrm>
          <a:prstGeom prst="rect">
            <a:avLst/>
          </a:prstGeom>
        </p:spPr>
      </p:pic>
      <p:pic>
        <p:nvPicPr>
          <p:cNvPr id="4" name="Картина 3" descr="635968738529268387.jpg"/>
          <p:cNvPicPr>
            <a:picLocks noChangeAspect="1"/>
          </p:cNvPicPr>
          <p:nvPr/>
        </p:nvPicPr>
        <p:blipFill>
          <a:blip r:embed="rId3" cstate="print"/>
          <a:srcRect t="22581"/>
          <a:stretch>
            <a:fillRect/>
          </a:stretch>
        </p:blipFill>
        <p:spPr>
          <a:xfrm>
            <a:off x="5429256" y="1785926"/>
            <a:ext cx="3286148" cy="4214842"/>
          </a:xfrm>
          <a:prstGeom prst="flowChartInputOutpu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  <a:sp3d>
            <a:bevelT prst="relaxedInset"/>
          </a:sp3d>
        </p:spPr>
      </p:pic>
      <p:sp>
        <p:nvSpPr>
          <p:cNvPr id="5" name="Текстово поле 4"/>
          <p:cNvSpPr txBox="1"/>
          <p:nvPr/>
        </p:nvSpPr>
        <p:spPr>
          <a:xfrm>
            <a:off x="1142976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6" name="Облаковидно изнесено означение 5"/>
          <p:cNvSpPr/>
          <p:nvPr/>
        </p:nvSpPr>
        <p:spPr>
          <a:xfrm rot="1085115">
            <a:off x="1499473" y="1500453"/>
            <a:ext cx="3929090" cy="1541342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Екипът на гр.”Щурче”</a:t>
            </a:r>
            <a:endParaRPr lang="bg-BG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Текстово поле 11"/>
          <p:cNvSpPr txBox="1"/>
          <p:nvPr/>
        </p:nvSpPr>
        <p:spPr>
          <a:xfrm>
            <a:off x="714348" y="3357562"/>
            <a:ext cx="3643338" cy="400110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старши учител :</a:t>
            </a:r>
            <a:r>
              <a:rPr lang="bg-BG" sz="2000" b="1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Надя</a:t>
            </a:r>
            <a:r>
              <a:rPr lang="bg-BG" sz="2000" b="1" dirty="0" smtClean="0">
                <a:ln/>
                <a:solidFill>
                  <a:schemeClr val="accent3"/>
                </a:solidFill>
              </a:rPr>
              <a:t> Николова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3" name="Текстово поле 12"/>
          <p:cNvSpPr txBox="1"/>
          <p:nvPr/>
        </p:nvSpPr>
        <p:spPr>
          <a:xfrm>
            <a:off x="571472" y="4143380"/>
            <a:ext cx="3181512" cy="400110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учител:Миглена Илиева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5" name="Текстово поле 14"/>
          <p:cNvSpPr txBox="1"/>
          <p:nvPr/>
        </p:nvSpPr>
        <p:spPr>
          <a:xfrm>
            <a:off x="1428729" y="4786322"/>
            <a:ext cx="4143404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помощник-възпитател:</a:t>
            </a:r>
          </a:p>
          <a:p>
            <a:r>
              <a:rPr lang="bg-BG" sz="2000" b="1" dirty="0" smtClean="0">
                <a:ln/>
                <a:solidFill>
                  <a:schemeClr val="accent3"/>
                </a:solidFill>
              </a:rPr>
              <a:t>Снежана Шопска</a:t>
            </a:r>
            <a:endParaRPr lang="bg-BG" sz="20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тема">
  <a:themeElements>
    <a:clrScheme name="Градски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406</Words>
  <Application>Microsoft Office PowerPoint</Application>
  <PresentationFormat>Презентация на цял екран (4:3)</PresentationFormat>
  <Paragraphs>152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Office тема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jordan</dc:creator>
  <cp:lastModifiedBy>Fujitsu</cp:lastModifiedBy>
  <cp:revision>89</cp:revision>
  <dcterms:created xsi:type="dcterms:W3CDTF">2017-01-23T19:52:21Z</dcterms:created>
  <dcterms:modified xsi:type="dcterms:W3CDTF">2017-11-18T21:47:05Z</dcterms:modified>
</cp:coreProperties>
</file>