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5" r:id="rId4"/>
    <p:sldId id="265" r:id="rId5"/>
    <p:sldId id="272" r:id="rId6"/>
    <p:sldId id="260" r:id="rId7"/>
    <p:sldId id="261" r:id="rId8"/>
    <p:sldId id="270" r:id="rId9"/>
    <p:sldId id="262" r:id="rId10"/>
    <p:sldId id="263" r:id="rId11"/>
    <p:sldId id="266" r:id="rId12"/>
    <p:sldId id="273" r:id="rId13"/>
    <p:sldId id="276" r:id="rId14"/>
    <p:sldId id="267" r:id="rId15"/>
    <p:sldId id="269" r:id="rId16"/>
    <p:sldId id="274" r:id="rId17"/>
    <p:sldId id="268" r:id="rId18"/>
    <p:sldId id="271" r:id="rId1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9A5C3C1-3739-455F-8540-16F66A27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CCD39069-314E-E366-38A3-3FA9BE406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4471A06-366A-DDE3-9845-608B908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4194572-164B-B12E-87E1-A5BA8A1F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FF6561C-FDC0-0A35-B247-7B0435C3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717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509A43B-F209-3BEA-550C-761F5D5E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15BEF14-89EF-85DF-5328-FAC18D3F0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B9A32E0-836F-E24C-820B-8BA50086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D1AD5AC-ECFC-3525-E78C-E4B2118E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8F9F51F-D85D-E593-E67D-C20C1E41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41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CF971480-EF90-BA62-DDDC-EB4F12012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CEB843B-DFFC-1FFC-7B85-9A3230281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D0B40F7-76DB-9B6C-36EB-E8BADBEF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3610BC5-6966-3F9C-3366-5F1B7F7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7DBEC7B-0610-9DAB-518A-C0681A55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973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4979821-0BF1-9145-7C91-A50C6B4A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161EFF3-6B12-D144-3991-03550AFEA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1D6064D-1B2C-F780-3613-D52B0120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A699EBF-B1A0-B1C1-5B25-0AFA1083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C625787-4E70-E05F-E57D-EE3CED22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724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D38BAC-9F84-ADFA-FFB9-10DB1F1D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F2B9094-B342-4558-CC8D-17A62083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A4562E5-213E-06FA-6DC3-7DDE7D17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E350E88-8A0C-A878-AB78-E728C72F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517CEED-78FB-23D6-CCA3-279EFE95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234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9032A35-5712-E5D3-558F-CB56D666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6355098-03A7-42AB-B2BB-AE5B922B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EDFEDE9-3C7D-16E5-1F6D-71C9D223E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059DCFB-C618-290C-99FF-0907D7906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3F9D2E8D-37DF-F8EF-8FE0-ACFB6156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4DA2BCD-3CE5-C75E-3574-1D595736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137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0D0BCAF-4FE8-FCA3-D9FC-A073F5EA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4860456E-02A7-3C15-BE7E-C442BE43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3C765DB-E901-86F8-2070-89879A79B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A9FD07F1-D0D3-1AA1-F346-DBAFB4D5A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305FEE4A-4307-525D-B114-CF34550AA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D7DC6C51-783E-4114-25FE-7C3AD670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2761F805-7C1C-BC71-AF93-178FE94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006F3445-58D3-3552-D6FD-E622D487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3283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1BBA15D-62C9-D96B-F660-6268F772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4409423E-08D5-3BAA-204F-E2B5BDFA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0FDEBEE0-5AE6-C49F-9B1E-8854BDC3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A46BFDBB-234E-AEEB-26A9-FD86E2D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522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8FC7A19A-677E-0A57-B972-26D7C9B8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19466EF6-84A3-5CCF-AB9A-46322F79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7247A203-097E-2D91-1B11-A3AF154F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110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49F845E-77BE-B679-3AF0-67DE39BF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14AC991-B717-F973-48B7-D3748CD4C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651D7AE-F3B5-B9E8-F29F-C22A7B8E3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DBB0A843-915D-F105-CF8C-DC0994CC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33E60B9-8E9F-0752-CF73-A41555F5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CA89227-193D-3123-B47A-C3590B45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613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BA294DA-7FE7-2CEC-C0A8-8E1975C3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277F4145-873E-CB0E-493C-530904202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901C6D37-3D81-E739-5313-64005BE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87BBB7D-59EC-CFE3-1A4D-9750A5AC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43A1BD8-FAB6-3B4C-409C-E7FB3D5E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B162715-27B9-F62C-6029-268780ED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277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D271218E-2787-655D-1D5F-BDAA25A1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473FBB13-85EC-8086-723F-396EB7D7B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A80F114-0E15-AEFC-05EB-3589CF246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2A18-5009-416E-802C-AF071BE273DA}" type="datetimeFigureOut">
              <a:rPr lang="bg-BG" smtClean="0"/>
              <a:t>15.8.2024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0625DB4-5B9E-B28A-D187-3448C5EEC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3E4CE49-2E74-CDB6-7564-A8BA02FB8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3AAEA-EAD1-4C54-AF12-CA5FAF04692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280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B5D07DCF-85DC-3DE4-709D-E7EFD2C4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4D79A70F-73B0-AF71-B78A-BD00B78F0FB0}"/>
              </a:ext>
            </a:extLst>
          </p:cNvPr>
          <p:cNvSpPr txBox="1"/>
          <p:nvPr/>
        </p:nvSpPr>
        <p:spPr>
          <a:xfrm>
            <a:off x="3041151" y="4148472"/>
            <a:ext cx="61567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latin typeface="Monotype Corsiva" panose="03010101010201010101" pitchFamily="66" charset="0"/>
              </a:rPr>
              <a:t>ЗА УЧЕБНАТА 2023–2024 ГОДИНА</a:t>
            </a:r>
          </a:p>
          <a:p>
            <a:pPr algn="ctr"/>
            <a:r>
              <a:rPr lang="bg-BG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ДГ „ЕДЕЛВАЙС“, ГРАД КЮСТЕНДИЛ</a:t>
            </a:r>
            <a:endParaRPr lang="en-US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bg-BG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ЧАСТ - </a:t>
            </a:r>
            <a:r>
              <a:rPr lang="en-US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II</a:t>
            </a:r>
            <a:endParaRPr lang="bg-BG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0E0BF33E-7BE0-8F9C-0CFE-2CDD2AA15B5F}"/>
              </a:ext>
            </a:extLst>
          </p:cNvPr>
          <p:cNvSpPr txBox="1"/>
          <p:nvPr/>
        </p:nvSpPr>
        <p:spPr>
          <a:xfrm>
            <a:off x="2065107" y="2578812"/>
            <a:ext cx="79620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ПОРТФОЛИО</a:t>
            </a:r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C59382AD-6A77-2B00-4DF3-1A625AC1045A}"/>
              </a:ext>
            </a:extLst>
          </p:cNvPr>
          <p:cNvSpPr txBox="1"/>
          <p:nvPr/>
        </p:nvSpPr>
        <p:spPr>
          <a:xfrm>
            <a:off x="2311684" y="308225"/>
            <a:ext cx="7438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b="1" dirty="0">
                <a:latin typeface="Monotype Corsiva" panose="03010101010201010101" pitchFamily="66" charset="0"/>
              </a:rPr>
              <a:t>НА ДЕЦАТА ОТ ГРУПА </a:t>
            </a:r>
            <a:r>
              <a:rPr lang="bg-BG" sz="3600" dirty="0">
                <a:latin typeface="Monotype Corsiva" panose="03010101010201010101" pitchFamily="66" charset="0"/>
              </a:rPr>
              <a:t>„</a:t>
            </a:r>
            <a:r>
              <a:rPr lang="bg-BG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ЗАЙЧЕ</a:t>
            </a:r>
            <a:r>
              <a:rPr lang="bg-BG" sz="3600" b="1" dirty="0">
                <a:latin typeface="Monotype Corsiva" panose="03010101010201010101" pitchFamily="66" charset="0"/>
              </a:rPr>
              <a:t>“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4DBFDB0-32E5-5082-D1E1-797823DF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965" y="4232953"/>
            <a:ext cx="1767155" cy="1569661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69B5BAC-2A34-CF5C-4575-FFF803BC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80" y="4440285"/>
            <a:ext cx="2458947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3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6DB5885-453D-C918-7014-DA71F53D0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34A821B-EE0C-6AAC-825E-CC874E938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53" y="2651914"/>
            <a:ext cx="3590818" cy="3059667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F6D4F34-6C9C-44D0-2B77-95EE51FA4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016" y="2967740"/>
            <a:ext cx="2634305" cy="2945463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80214655-13D6-7C57-4207-3171189D7F16}"/>
              </a:ext>
            </a:extLst>
          </p:cNvPr>
          <p:cNvSpPr txBox="1"/>
          <p:nvPr/>
        </p:nvSpPr>
        <p:spPr>
          <a:xfrm>
            <a:off x="2835667" y="349321"/>
            <a:ext cx="6390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Връзки с различни институции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4F4125A-A588-8C92-205B-13CDB39E1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867" y="3429000"/>
            <a:ext cx="2755187" cy="2519319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C564B433-9AF9-9F9D-60A8-F27CE148CD85}"/>
              </a:ext>
            </a:extLst>
          </p:cNvPr>
          <p:cNvSpPr txBox="1"/>
          <p:nvPr/>
        </p:nvSpPr>
        <p:spPr>
          <a:xfrm>
            <a:off x="8835774" y="2519320"/>
            <a:ext cx="2313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IVв</a:t>
            </a:r>
            <a:r>
              <a:rPr lang="ru-RU" b="1" dirty="0"/>
              <a:t> </a:t>
            </a:r>
            <a:r>
              <a:rPr lang="ru-RU" b="1" dirty="0" err="1"/>
              <a:t>клас</a:t>
            </a:r>
            <a:r>
              <a:rPr lang="ru-RU" b="1" dirty="0"/>
              <a:t> на НУ "Св. Климент </a:t>
            </a:r>
            <a:r>
              <a:rPr lang="ru-RU" b="1" dirty="0" err="1"/>
              <a:t>Охридски</a:t>
            </a:r>
            <a:r>
              <a:rPr lang="ru-RU" b="1" dirty="0"/>
              <a:t> "- </a:t>
            </a:r>
            <a:r>
              <a:rPr lang="ru-RU" b="1" dirty="0" err="1"/>
              <a:t>Кюстендил</a:t>
            </a:r>
            <a:r>
              <a:rPr lang="ru-RU" b="1" dirty="0"/>
              <a:t>. </a:t>
            </a:r>
            <a:endParaRPr lang="bg-BG" b="1" dirty="0"/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3AC73267-6153-C5A1-DB6B-59C92B515723}"/>
              </a:ext>
            </a:extLst>
          </p:cNvPr>
          <p:cNvSpPr txBox="1"/>
          <p:nvPr/>
        </p:nvSpPr>
        <p:spPr>
          <a:xfrm>
            <a:off x="8484740" y="2019232"/>
            <a:ext cx="2313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Международен</a:t>
            </a:r>
            <a:r>
              <a:rPr lang="ru-RU" b="1" dirty="0"/>
              <a:t> ден на </a:t>
            </a:r>
            <a:r>
              <a:rPr lang="ru-RU" b="1" dirty="0" err="1"/>
              <a:t>детската</a:t>
            </a:r>
            <a:r>
              <a:rPr lang="ru-RU" b="1" dirty="0"/>
              <a:t> книга </a:t>
            </a:r>
            <a:r>
              <a:rPr lang="ru-RU" dirty="0"/>
              <a:t>-</a:t>
            </a:r>
            <a:endParaRPr lang="bg-BG" dirty="0"/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C84CE1D6-86A6-F622-8CF1-FB767B4967B6}"/>
              </a:ext>
            </a:extLst>
          </p:cNvPr>
          <p:cNvSpPr txBox="1"/>
          <p:nvPr/>
        </p:nvSpPr>
        <p:spPr>
          <a:xfrm>
            <a:off x="1135294" y="1736333"/>
            <a:ext cx="3947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Съвместна</a:t>
            </a:r>
            <a:r>
              <a:rPr lang="ru-RU" b="1" dirty="0"/>
              <a:t> инициатива с</a:t>
            </a:r>
          </a:p>
          <a:p>
            <a:pPr algn="ctr"/>
            <a:r>
              <a:rPr lang="ru-RU" b="1" dirty="0"/>
              <a:t> Народно </a:t>
            </a:r>
            <a:r>
              <a:rPr lang="ru-RU" b="1" dirty="0" err="1"/>
              <a:t>читалище</a:t>
            </a:r>
            <a:endParaRPr lang="ru-RU" b="1" dirty="0"/>
          </a:p>
          <a:p>
            <a:pPr algn="ctr"/>
            <a:r>
              <a:rPr lang="ru-RU" b="1" dirty="0"/>
              <a:t> "Христо Ботев 1920" с. </a:t>
            </a:r>
            <a:r>
              <a:rPr lang="ru-RU" b="1" dirty="0" err="1"/>
              <a:t>Таваличево</a:t>
            </a:r>
            <a:endParaRPr lang="bg-BG" b="1" dirty="0"/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76A4399F-853D-7732-9E29-0F949F8172FD}"/>
              </a:ext>
            </a:extLst>
          </p:cNvPr>
          <p:cNvSpPr txBox="1"/>
          <p:nvPr/>
        </p:nvSpPr>
        <p:spPr>
          <a:xfrm>
            <a:off x="4191856" y="2282582"/>
            <a:ext cx="500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експерти</a:t>
            </a:r>
            <a:r>
              <a:rPr lang="ru-RU" b="1" dirty="0"/>
              <a:t> от РДГ и </a:t>
            </a:r>
            <a:r>
              <a:rPr lang="ru-RU" b="1" dirty="0" err="1"/>
              <a:t>инспектори</a:t>
            </a:r>
            <a:endParaRPr lang="ru-RU" b="1" dirty="0"/>
          </a:p>
          <a:p>
            <a:pPr algn="ctr"/>
            <a:r>
              <a:rPr lang="ru-RU" b="1" dirty="0"/>
              <a:t> от РДГ и ДГС град </a:t>
            </a:r>
            <a:r>
              <a:rPr lang="ru-RU" b="1" dirty="0" err="1"/>
              <a:t>Кюстендил</a:t>
            </a:r>
            <a:r>
              <a:rPr lang="ru-RU" dirty="0"/>
              <a:t> </a:t>
            </a:r>
            <a:endParaRPr lang="bg-BG" dirty="0"/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1920064E-4998-F346-D61D-E2E7C23B4208}"/>
              </a:ext>
            </a:extLst>
          </p:cNvPr>
          <p:cNvSpPr txBox="1"/>
          <p:nvPr/>
        </p:nvSpPr>
        <p:spPr>
          <a:xfrm>
            <a:off x="4335694" y="2052159"/>
            <a:ext cx="4862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 "Седмицата на гората“ с</a:t>
            </a:r>
          </a:p>
        </p:txBody>
      </p:sp>
    </p:spTree>
    <p:extLst>
      <p:ext uri="{BB962C8B-B14F-4D97-AF65-F5344CB8AC3E}">
        <p14:creationId xmlns:p14="http://schemas.microsoft.com/office/powerpoint/2010/main" val="313485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47445BE-2FA2-55EC-5407-4B278833C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64"/>
            <a:ext cx="12192000" cy="6890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F7338C-423B-1E40-5A31-18EB7F9FE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9" y="2895968"/>
            <a:ext cx="4145623" cy="32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5A7B24C8-C263-02CE-572A-9DF8F3C61778}"/>
              </a:ext>
            </a:extLst>
          </p:cNvPr>
          <p:cNvSpPr txBox="1"/>
          <p:nvPr/>
        </p:nvSpPr>
        <p:spPr>
          <a:xfrm>
            <a:off x="821932" y="1970946"/>
            <a:ext cx="4500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Посещение на </a:t>
            </a:r>
            <a:r>
              <a:rPr lang="ru-RU" b="1" dirty="0" err="1"/>
              <a:t>художествената</a:t>
            </a:r>
            <a:r>
              <a:rPr lang="ru-RU" b="1" dirty="0"/>
              <a:t> </a:t>
            </a:r>
            <a:r>
              <a:rPr lang="ru-RU" b="1" dirty="0" err="1"/>
              <a:t>галерия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Владимир Димитров-</a:t>
            </a:r>
            <a:r>
              <a:rPr lang="ru-RU" b="1" dirty="0" err="1"/>
              <a:t>Майстора</a:t>
            </a:r>
            <a:endParaRPr lang="ru-RU" b="1" dirty="0"/>
          </a:p>
          <a:p>
            <a:pPr algn="ctr"/>
            <a:r>
              <a:rPr lang="ru-RU" b="1" dirty="0"/>
              <a:t> гр. </a:t>
            </a:r>
            <a:r>
              <a:rPr lang="ru-RU" b="1" dirty="0" err="1"/>
              <a:t>Кюстендил</a:t>
            </a:r>
            <a:r>
              <a:rPr lang="ru-RU" b="1" dirty="0"/>
              <a:t> </a:t>
            </a:r>
            <a:endParaRPr lang="bg-BG" b="1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28139B5-FCFA-7DF6-8F1C-1D1586E24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49" y="3190389"/>
            <a:ext cx="2993395" cy="2909832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8E1CFE91-B255-8580-921F-85C6D8B93D04}"/>
              </a:ext>
            </a:extLst>
          </p:cNvPr>
          <p:cNvSpPr txBox="1"/>
          <p:nvPr/>
        </p:nvSpPr>
        <p:spPr>
          <a:xfrm>
            <a:off x="5188449" y="1969254"/>
            <a:ext cx="29933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Подредихме</a:t>
            </a:r>
            <a:r>
              <a:rPr lang="ru-RU" b="1" dirty="0"/>
              <a:t> </a:t>
            </a:r>
            <a:r>
              <a:rPr lang="ru-RU" b="1" dirty="0" err="1"/>
              <a:t>изложба</a:t>
            </a:r>
            <a:r>
              <a:rPr lang="ru-RU" b="1" dirty="0"/>
              <a:t> в Народно </a:t>
            </a:r>
            <a:r>
              <a:rPr lang="ru-RU" b="1" dirty="0" err="1"/>
              <a:t>Читалище</a:t>
            </a:r>
            <a:r>
              <a:rPr lang="ru-RU" b="1" dirty="0"/>
              <a:t> "</a:t>
            </a:r>
            <a:r>
              <a:rPr lang="ru-RU" b="1" dirty="0" err="1"/>
              <a:t>Димитър</a:t>
            </a:r>
            <a:r>
              <a:rPr lang="ru-RU" b="1" dirty="0"/>
              <a:t> </a:t>
            </a:r>
            <a:r>
              <a:rPr lang="ru-RU" b="1" dirty="0" err="1"/>
              <a:t>Каляшки</a:t>
            </a:r>
            <a:r>
              <a:rPr lang="ru-RU" b="1" dirty="0"/>
              <a:t>" с. </a:t>
            </a:r>
            <a:r>
              <a:rPr lang="ru-RU" b="1" dirty="0" err="1"/>
              <a:t>Жиленци</a:t>
            </a:r>
            <a:endParaRPr lang="bg-BG" b="1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B5EAA80-5B90-27D6-C35F-F8D6B09FD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632" y="3697476"/>
            <a:ext cx="2894077" cy="2371190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2A0603C5-1199-AE5B-767A-1A773F9DA361}"/>
              </a:ext>
            </a:extLst>
          </p:cNvPr>
          <p:cNvSpPr txBox="1"/>
          <p:nvPr/>
        </p:nvSpPr>
        <p:spPr>
          <a:xfrm>
            <a:off x="8303421" y="2455524"/>
            <a:ext cx="3220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Коледни</a:t>
            </a:r>
            <a:r>
              <a:rPr lang="ru-RU" b="1" dirty="0"/>
              <a:t> </a:t>
            </a:r>
            <a:r>
              <a:rPr lang="ru-RU" b="1" dirty="0" err="1"/>
              <a:t>приказки</a:t>
            </a:r>
            <a:r>
              <a:rPr lang="ru-RU" b="1" dirty="0"/>
              <a:t> в Детски отдел на </a:t>
            </a:r>
            <a:r>
              <a:rPr lang="ru-RU" b="1" dirty="0" err="1"/>
              <a:t>Библиотеката</a:t>
            </a:r>
            <a:r>
              <a:rPr lang="ru-RU" b="1" dirty="0"/>
              <a:t> </a:t>
            </a:r>
            <a:r>
              <a:rPr lang="ru-RU" b="1" dirty="0" err="1"/>
              <a:t>съвместно</a:t>
            </a:r>
            <a:r>
              <a:rPr lang="ru-RU" b="1" dirty="0"/>
              <a:t> с ПМГ "Проф. </a:t>
            </a:r>
            <a:r>
              <a:rPr lang="ru-RU" b="1" dirty="0" err="1"/>
              <a:t>Емануил</a:t>
            </a:r>
            <a:r>
              <a:rPr lang="ru-RU" b="1" dirty="0"/>
              <a:t> Иванов" - </a:t>
            </a:r>
            <a:r>
              <a:rPr lang="ru-RU" b="1" dirty="0" err="1"/>
              <a:t>Кюстендил</a:t>
            </a:r>
            <a:endParaRPr lang="bg-BG" b="1" dirty="0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3F07CC6-36C3-22A1-E6E4-7B5976DBE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089" y="143838"/>
            <a:ext cx="7191910" cy="10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FB8366C-F936-C3BE-E875-C0D0CDE4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92664417-529B-B9DC-37A2-6B19B0FF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97" y="2978565"/>
            <a:ext cx="3184987" cy="2877705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6A3FBE06-3ED0-803F-65B7-BC1AD5A310C5}"/>
              </a:ext>
            </a:extLst>
          </p:cNvPr>
          <p:cNvSpPr txBox="1"/>
          <p:nvPr/>
        </p:nvSpPr>
        <p:spPr>
          <a:xfrm>
            <a:off x="1273997" y="1736333"/>
            <a:ext cx="28973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 </a:t>
            </a:r>
            <a:r>
              <a:rPr lang="ru-RU" b="1" dirty="0" err="1"/>
              <a:t>ученици</a:t>
            </a:r>
            <a:r>
              <a:rPr lang="ru-RU" b="1" dirty="0"/>
              <a:t> от 5а </a:t>
            </a:r>
            <a:r>
              <a:rPr lang="ru-RU" b="1" dirty="0" err="1"/>
              <a:t>клас</a:t>
            </a:r>
            <a:r>
              <a:rPr lang="ru-RU" b="1" dirty="0"/>
              <a:t> на </a:t>
            </a:r>
            <a:r>
              <a:rPr lang="ru-RU" b="1" dirty="0" err="1"/>
              <a:t>Първо</a:t>
            </a:r>
            <a:r>
              <a:rPr lang="ru-RU" b="1" dirty="0"/>
              <a:t> </a:t>
            </a:r>
            <a:r>
              <a:rPr lang="ru-RU" b="1" dirty="0" err="1"/>
              <a:t>основно</a:t>
            </a:r>
            <a:r>
              <a:rPr lang="ru-RU" b="1" dirty="0"/>
              <a:t> училище</a:t>
            </a:r>
          </a:p>
          <a:p>
            <a:pPr algn="ctr"/>
            <a:r>
              <a:rPr lang="ru-RU" b="1" dirty="0"/>
              <a:t> гр. </a:t>
            </a:r>
            <a:r>
              <a:rPr lang="ru-RU" b="1" dirty="0" err="1"/>
              <a:t>Кюстендил</a:t>
            </a:r>
            <a:r>
              <a:rPr lang="ru-RU" b="1" dirty="0"/>
              <a:t>  «Ден на </a:t>
            </a:r>
            <a:r>
              <a:rPr lang="ru-RU" b="1" dirty="0" err="1"/>
              <a:t>четенето</a:t>
            </a:r>
            <a:r>
              <a:rPr lang="ru-RU" b="1" dirty="0"/>
              <a:t> в </a:t>
            </a:r>
            <a:r>
              <a:rPr lang="ru-RU" b="1" dirty="0" err="1"/>
              <a:t>България</a:t>
            </a:r>
            <a:r>
              <a:rPr lang="ru-RU" b="1" dirty="0"/>
              <a:t>»</a:t>
            </a:r>
          </a:p>
          <a:p>
            <a:r>
              <a:rPr lang="ru-RU" dirty="0"/>
              <a:t> </a:t>
            </a:r>
            <a:endParaRPr lang="bg-BG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ADB5CF4-546E-861A-9B93-A67589AB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209" y="2978565"/>
            <a:ext cx="3054855" cy="2877705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90756E5D-E386-9C85-3893-C37F1784F741}"/>
              </a:ext>
            </a:extLst>
          </p:cNvPr>
          <p:cNvSpPr txBox="1"/>
          <p:nvPr/>
        </p:nvSpPr>
        <p:spPr>
          <a:xfrm>
            <a:off x="4171309" y="2059970"/>
            <a:ext cx="42945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Международен</a:t>
            </a:r>
            <a:r>
              <a:rPr lang="ru-RU" b="1" dirty="0"/>
              <a:t> ден на </a:t>
            </a:r>
            <a:r>
              <a:rPr lang="ru-RU" b="1" dirty="0" err="1"/>
              <a:t>толерантността</a:t>
            </a:r>
            <a:r>
              <a:rPr lang="ru-RU" b="1" dirty="0"/>
              <a:t> с </a:t>
            </a:r>
            <a:r>
              <a:rPr lang="ru-RU" b="1" dirty="0" err="1"/>
              <a:t>ученици</a:t>
            </a:r>
            <a:r>
              <a:rPr lang="ru-RU" b="1" dirty="0"/>
              <a:t> от ПГСС "Свети Климент </a:t>
            </a:r>
            <a:r>
              <a:rPr lang="ru-RU" b="1" dirty="0" err="1"/>
              <a:t>Охридски</a:t>
            </a:r>
            <a:r>
              <a:rPr lang="ru-RU" b="1" dirty="0"/>
              <a:t>" гр. </a:t>
            </a:r>
            <a:r>
              <a:rPr lang="ru-RU" b="1" dirty="0" err="1"/>
              <a:t>Кюстендил</a:t>
            </a:r>
            <a:r>
              <a:rPr lang="ru-RU" b="1" dirty="0"/>
              <a:t> </a:t>
            </a:r>
            <a:endParaRPr lang="bg-BG" b="1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08DE535-4136-FACA-F912-23E0F5141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740" y="2978565"/>
            <a:ext cx="2808263" cy="2877705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4D601E16-E98A-FEC9-A0E0-14DEA910D1C3}"/>
              </a:ext>
            </a:extLst>
          </p:cNvPr>
          <p:cNvSpPr txBox="1"/>
          <p:nvPr/>
        </p:nvSpPr>
        <p:spPr>
          <a:xfrm>
            <a:off x="8013843" y="2332234"/>
            <a:ext cx="334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Посещение в Районна прокуратура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1F596056-02C4-1B94-3A22-C5FFCFFC8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565" y="0"/>
            <a:ext cx="7254869" cy="13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9CB1576-1911-57B4-9C81-0501ACD2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30AFA254-DAB7-8D6E-03CD-F5264F00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83" y="2958957"/>
            <a:ext cx="3400532" cy="3041150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C4BEFA6D-F3A3-EAD6-545B-D5BA6C53D013}"/>
              </a:ext>
            </a:extLst>
          </p:cNvPr>
          <p:cNvSpPr txBox="1"/>
          <p:nvPr/>
        </p:nvSpPr>
        <p:spPr>
          <a:xfrm>
            <a:off x="2198883" y="1957226"/>
            <a:ext cx="3400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Театрални</a:t>
            </a:r>
            <a:r>
              <a:rPr lang="ru-RU" b="1" dirty="0"/>
              <a:t> постановки в</a:t>
            </a:r>
          </a:p>
          <a:p>
            <a:pPr algn="ctr"/>
            <a:r>
              <a:rPr lang="ru-RU" b="1" dirty="0"/>
              <a:t> </a:t>
            </a:r>
            <a:r>
              <a:rPr lang="ru-RU" b="1" dirty="0" err="1"/>
              <a:t>Общински</a:t>
            </a:r>
            <a:r>
              <a:rPr lang="ru-RU" b="1" dirty="0"/>
              <a:t> драматичен </a:t>
            </a:r>
            <a:r>
              <a:rPr lang="ru-RU" b="1" dirty="0" err="1"/>
              <a:t>театър</a:t>
            </a:r>
            <a:r>
              <a:rPr lang="ru-RU" b="1" dirty="0"/>
              <a:t> - </a:t>
            </a:r>
            <a:r>
              <a:rPr lang="ru-RU" b="1" dirty="0" err="1"/>
              <a:t>Кюстендил</a:t>
            </a:r>
            <a:endParaRPr lang="bg-BG" b="1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F1447B3-F95E-6277-4FFD-93BE5D82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976" y="2958957"/>
            <a:ext cx="3277455" cy="3041150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0283B967-56DB-397A-F3A6-8C48A2B77D8A}"/>
              </a:ext>
            </a:extLst>
          </p:cNvPr>
          <p:cNvSpPr txBox="1"/>
          <p:nvPr/>
        </p:nvSpPr>
        <p:spPr>
          <a:xfrm>
            <a:off x="6592588" y="1957226"/>
            <a:ext cx="4339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АРТ-</a:t>
            </a:r>
            <a:r>
              <a:rPr lang="ru-RU" b="1" dirty="0" err="1"/>
              <a:t>работилница</a:t>
            </a:r>
            <a:endParaRPr lang="ru-RU" b="1" dirty="0"/>
          </a:p>
          <a:p>
            <a:pPr algn="ctr"/>
            <a:r>
              <a:rPr lang="ru-RU" b="1" dirty="0"/>
              <a:t> по инициатива на РУО- </a:t>
            </a:r>
            <a:r>
              <a:rPr lang="ru-RU" b="1" dirty="0" err="1"/>
              <a:t>Кюстендил</a:t>
            </a:r>
            <a:endParaRPr lang="ru-RU" b="1" dirty="0"/>
          </a:p>
          <a:p>
            <a:pPr algn="ctr"/>
            <a:r>
              <a:rPr lang="ru-RU" b="1" dirty="0"/>
              <a:t> и ЦРДУ "</a:t>
            </a:r>
            <a:r>
              <a:rPr lang="ru-RU" b="1" dirty="0" err="1"/>
              <a:t>Кокиче</a:t>
            </a:r>
            <a:r>
              <a:rPr lang="ru-RU" b="1" dirty="0"/>
              <a:t>" </a:t>
            </a:r>
            <a:endParaRPr lang="bg-BG" b="1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07CA7E50-0822-B032-6BFF-204C43384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17" y="-11214"/>
            <a:ext cx="7335748" cy="13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1966F0A-021C-733A-D90C-986F02587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206EE68-2E76-108A-3EC0-7F5308E12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31" y="3071973"/>
            <a:ext cx="3037723" cy="278429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2DFAE4-4927-2979-F240-B577DD24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78" y="113016"/>
            <a:ext cx="6610750" cy="1109609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4C0E71E-8CEC-2EE3-55B1-6735EA2BB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440" y="2630184"/>
            <a:ext cx="2741275" cy="3284519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1582FC31-3651-78D9-7BC8-CA2C7605A37D}"/>
              </a:ext>
            </a:extLst>
          </p:cNvPr>
          <p:cNvSpPr txBox="1"/>
          <p:nvPr/>
        </p:nvSpPr>
        <p:spPr>
          <a:xfrm>
            <a:off x="4849403" y="1941816"/>
            <a:ext cx="3116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23 </a:t>
            </a:r>
            <a:r>
              <a:rPr lang="ru-RU" b="1" dirty="0" err="1"/>
              <a:t>април</a:t>
            </a:r>
            <a:r>
              <a:rPr lang="ru-RU" b="1" dirty="0"/>
              <a:t>  </a:t>
            </a:r>
            <a:r>
              <a:rPr lang="ru-RU" b="1" dirty="0" err="1"/>
              <a:t>Световен</a:t>
            </a:r>
            <a:r>
              <a:rPr lang="ru-RU" b="1" dirty="0"/>
              <a:t> ден</a:t>
            </a:r>
          </a:p>
          <a:p>
            <a:pPr algn="ctr"/>
            <a:r>
              <a:rPr lang="ru-RU" b="1" dirty="0"/>
              <a:t> на </a:t>
            </a:r>
            <a:r>
              <a:rPr lang="ru-RU" b="1" dirty="0" err="1"/>
              <a:t>книгата</a:t>
            </a:r>
            <a:endParaRPr lang="bg-BG" b="1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9714F2C7-0F12-87DF-9A7B-A3382AD2D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694" y="3307339"/>
            <a:ext cx="3279169" cy="2607364"/>
          </a:xfrm>
          <a:prstGeom prst="rect">
            <a:avLst/>
          </a:prstGeom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8B563849-98FE-07B3-18BA-FB18F74831E0}"/>
              </a:ext>
            </a:extLst>
          </p:cNvPr>
          <p:cNvSpPr txBox="1"/>
          <p:nvPr/>
        </p:nvSpPr>
        <p:spPr>
          <a:xfrm>
            <a:off x="8409401" y="2085654"/>
            <a:ext cx="2522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Децата</a:t>
            </a:r>
            <a:r>
              <a:rPr lang="ru-RU" b="1" dirty="0"/>
              <a:t> и </a:t>
            </a:r>
            <a:r>
              <a:rPr lang="ru-RU" b="1" dirty="0" err="1"/>
              <a:t>техните</a:t>
            </a:r>
            <a:r>
              <a:rPr lang="ru-RU" b="1" dirty="0"/>
              <a:t> родители се </a:t>
            </a:r>
            <a:r>
              <a:rPr lang="ru-RU" b="1" dirty="0" err="1"/>
              <a:t>включиха</a:t>
            </a:r>
            <a:r>
              <a:rPr lang="ru-RU" b="1" dirty="0"/>
              <a:t> в </a:t>
            </a:r>
            <a:r>
              <a:rPr lang="ru-RU" b="1" dirty="0" err="1"/>
              <a:t>инициативата</a:t>
            </a:r>
            <a:r>
              <a:rPr lang="ru-RU" b="1" dirty="0"/>
              <a:t> "</a:t>
            </a:r>
            <a:r>
              <a:rPr lang="ru-RU" b="1" dirty="0" err="1"/>
              <a:t>Часът</a:t>
            </a:r>
            <a:r>
              <a:rPr lang="ru-RU" b="1" dirty="0"/>
              <a:t> на </a:t>
            </a:r>
            <a:r>
              <a:rPr lang="ru-RU" b="1" dirty="0" err="1"/>
              <a:t>Земята</a:t>
            </a:r>
            <a:r>
              <a:rPr lang="ru-RU" b="1" dirty="0"/>
              <a:t>"</a:t>
            </a:r>
            <a:endParaRPr lang="bg-BG" b="1" dirty="0"/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93E4914A-61D2-18AB-832A-746545C3388B}"/>
              </a:ext>
            </a:extLst>
          </p:cNvPr>
          <p:cNvSpPr txBox="1"/>
          <p:nvPr/>
        </p:nvSpPr>
        <p:spPr>
          <a:xfrm>
            <a:off x="1089061" y="2630183"/>
            <a:ext cx="351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Нашето опитно поле</a:t>
            </a:r>
          </a:p>
        </p:txBody>
      </p:sp>
    </p:spTree>
    <p:extLst>
      <p:ext uri="{BB962C8B-B14F-4D97-AF65-F5344CB8AC3E}">
        <p14:creationId xmlns:p14="http://schemas.microsoft.com/office/powerpoint/2010/main" val="4200462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38A207C-E7F8-2A0F-17D3-95D7FF2C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94BD6FE-65A9-115E-1C1F-1A83188B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70" y="2537716"/>
            <a:ext cx="2903948" cy="3354513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3E64049-380C-461E-FBCF-12447F19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30" y="267128"/>
            <a:ext cx="5792956" cy="863029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4C61662A-9BD1-78B6-4304-52323F8294D3}"/>
              </a:ext>
            </a:extLst>
          </p:cNvPr>
          <p:cNvSpPr txBox="1"/>
          <p:nvPr/>
        </p:nvSpPr>
        <p:spPr>
          <a:xfrm>
            <a:off x="1157771" y="1896119"/>
            <a:ext cx="2903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Моето щастливо семейство</a:t>
            </a:r>
          </a:p>
          <a:p>
            <a:r>
              <a:rPr lang="bg-BG" dirty="0"/>
              <a:t> 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AA78FF1-26CC-9D2A-4143-1FBC80AA1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192" y="3173369"/>
            <a:ext cx="3236359" cy="2718860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423BD832-02D5-F64C-B508-AB9961B614A0}"/>
              </a:ext>
            </a:extLst>
          </p:cNvPr>
          <p:cNvSpPr txBox="1"/>
          <p:nvPr/>
        </p:nvSpPr>
        <p:spPr>
          <a:xfrm>
            <a:off x="4541179" y="2250039"/>
            <a:ext cx="3236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 "Училище пълно с усмивки“ – </a:t>
            </a:r>
          </a:p>
          <a:p>
            <a:pPr algn="ctr"/>
            <a:r>
              <a:rPr lang="bg-BG" b="1" dirty="0"/>
              <a:t> посещение на Първо основно училище с наши родители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7CFF06A-7ABD-5522-ED9C-D011DC85B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438" y="2835668"/>
            <a:ext cx="2903948" cy="3056561"/>
          </a:xfrm>
          <a:prstGeom prst="rect">
            <a:avLst/>
          </a:prstGeom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61D37604-9D0B-FF77-6EE3-074761D6E7DD}"/>
              </a:ext>
            </a:extLst>
          </p:cNvPr>
          <p:cNvSpPr txBox="1"/>
          <p:nvPr/>
        </p:nvSpPr>
        <p:spPr>
          <a:xfrm>
            <a:off x="8256997" y="2112817"/>
            <a:ext cx="3236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"</a:t>
            </a:r>
            <a:r>
              <a:rPr lang="ru-RU" b="1" dirty="0" err="1"/>
              <a:t>Коледна</a:t>
            </a:r>
            <a:r>
              <a:rPr lang="ru-RU" b="1" dirty="0"/>
              <a:t> </a:t>
            </a:r>
            <a:r>
              <a:rPr lang="ru-RU" b="1" dirty="0" err="1"/>
              <a:t>работилница</a:t>
            </a:r>
            <a:r>
              <a:rPr lang="ru-RU" b="1" dirty="0"/>
              <a:t> в </a:t>
            </a:r>
            <a:r>
              <a:rPr lang="ru-RU" b="1" dirty="0" err="1"/>
              <a:t>група</a:t>
            </a:r>
            <a:r>
              <a:rPr lang="ru-RU" b="1" dirty="0"/>
              <a:t> "</a:t>
            </a:r>
            <a:r>
              <a:rPr lang="ru-RU" b="1" dirty="0" err="1"/>
              <a:t>Зайче</a:t>
            </a:r>
            <a:r>
              <a:rPr lang="ru-RU" b="1" dirty="0"/>
              <a:t>"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64016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F75D54C5-74CE-4B7C-DF5A-AD942BB3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ABCD16E9-059B-7DD2-BFC1-8657C650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227" y="3030875"/>
            <a:ext cx="3739794" cy="2907587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6561E457-7419-84A6-04B9-87C3E35FB04A}"/>
              </a:ext>
            </a:extLst>
          </p:cNvPr>
          <p:cNvSpPr txBox="1"/>
          <p:nvPr/>
        </p:nvSpPr>
        <p:spPr>
          <a:xfrm>
            <a:off x="3164440" y="2034282"/>
            <a:ext cx="603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Хранилки</a:t>
            </a:r>
            <a:r>
              <a:rPr lang="ru-RU" b="1" dirty="0"/>
              <a:t> и </a:t>
            </a:r>
            <a:r>
              <a:rPr lang="ru-RU" b="1" dirty="0" err="1"/>
              <a:t>къщичка</a:t>
            </a:r>
            <a:r>
              <a:rPr lang="ru-RU" b="1" dirty="0"/>
              <a:t> за </a:t>
            </a:r>
            <a:r>
              <a:rPr lang="ru-RU" b="1" dirty="0" err="1"/>
              <a:t>птици</a:t>
            </a:r>
            <a:endParaRPr lang="ru-RU" b="1" dirty="0"/>
          </a:p>
          <a:p>
            <a:pPr algn="ctr"/>
            <a:r>
              <a:rPr lang="ru-RU" b="1" dirty="0" err="1"/>
              <a:t>Съвместна</a:t>
            </a:r>
            <a:r>
              <a:rPr lang="ru-RU" b="1" dirty="0"/>
              <a:t> </a:t>
            </a:r>
            <a:r>
              <a:rPr lang="ru-RU" b="1" dirty="0" err="1"/>
              <a:t>дейност</a:t>
            </a:r>
            <a:r>
              <a:rPr lang="ru-RU" b="1" dirty="0"/>
              <a:t> с родители </a:t>
            </a:r>
          </a:p>
          <a:p>
            <a:pPr algn="ctr"/>
            <a:r>
              <a:rPr lang="ru-RU" b="1" dirty="0"/>
              <a:t>и </a:t>
            </a:r>
            <a:r>
              <a:rPr lang="ru-RU" b="1" dirty="0" err="1"/>
              <a:t>ученици</a:t>
            </a:r>
            <a:r>
              <a:rPr lang="ru-RU" b="1" dirty="0"/>
              <a:t> от </a:t>
            </a:r>
            <a:r>
              <a:rPr lang="ru-RU" b="1" dirty="0" err="1"/>
              <a:t>Първо</a:t>
            </a:r>
            <a:r>
              <a:rPr lang="ru-RU" b="1" dirty="0"/>
              <a:t> </a:t>
            </a:r>
            <a:r>
              <a:rPr lang="ru-RU" b="1" dirty="0" err="1"/>
              <a:t>Основно</a:t>
            </a:r>
            <a:r>
              <a:rPr lang="ru-RU" b="1" dirty="0"/>
              <a:t> училище</a:t>
            </a:r>
            <a:endParaRPr lang="bg-BG" b="1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01FBFF2-9DE4-1792-D463-1522D70E1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164" y="3030875"/>
            <a:ext cx="2845942" cy="2907587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472D8BD7-EB24-9926-2FEC-5D4AF48B0C9B}"/>
              </a:ext>
            </a:extLst>
          </p:cNvPr>
          <p:cNvSpPr txBox="1"/>
          <p:nvPr/>
        </p:nvSpPr>
        <p:spPr>
          <a:xfrm>
            <a:off x="8147408" y="2111338"/>
            <a:ext cx="3287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Медали от участие в «</a:t>
            </a:r>
            <a:r>
              <a:rPr lang="ru-RU" b="1" dirty="0" err="1"/>
              <a:t>Световния</a:t>
            </a:r>
            <a:r>
              <a:rPr lang="ru-RU" b="1" dirty="0"/>
              <a:t> ден на </a:t>
            </a:r>
            <a:r>
              <a:rPr lang="ru-RU" b="1" dirty="0" err="1"/>
              <a:t>ходенето</a:t>
            </a:r>
            <a:r>
              <a:rPr lang="ru-RU" b="1" dirty="0"/>
              <a:t>» - 7 </a:t>
            </a:r>
            <a:r>
              <a:rPr lang="ru-RU" b="1" dirty="0" err="1"/>
              <a:t>октомври</a:t>
            </a:r>
            <a:endParaRPr lang="bg-BG" b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C8610CD-F0A0-658D-16E6-EDC464C85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64" y="3030875"/>
            <a:ext cx="3219236" cy="2907587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1D935B6-F7F0-38E9-D373-9E68913D170C}"/>
              </a:ext>
            </a:extLst>
          </p:cNvPr>
          <p:cNvSpPr txBox="1"/>
          <p:nvPr/>
        </p:nvSpPr>
        <p:spPr>
          <a:xfrm>
            <a:off x="986318" y="2111338"/>
            <a:ext cx="37397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</a:t>
            </a:r>
            <a:r>
              <a:rPr lang="ru-RU" b="1" dirty="0"/>
              <a:t>С </a:t>
            </a:r>
            <a:r>
              <a:rPr lang="ru-RU" b="1" dirty="0" err="1"/>
              <a:t>нашите</a:t>
            </a:r>
            <a:r>
              <a:rPr lang="ru-RU" b="1" dirty="0"/>
              <a:t> родители в </a:t>
            </a:r>
            <a:r>
              <a:rPr lang="ru-RU" b="1" dirty="0" err="1"/>
              <a:t>благотворителната</a:t>
            </a:r>
            <a:r>
              <a:rPr lang="ru-RU" b="1" dirty="0"/>
              <a:t> кампания </a:t>
            </a:r>
          </a:p>
          <a:p>
            <a:r>
              <a:rPr lang="ru-RU" b="1" dirty="0"/>
              <a:t>         "Миг </a:t>
            </a:r>
            <a:r>
              <a:rPr lang="ru-RU" b="1" dirty="0" err="1"/>
              <a:t>човечност</a:t>
            </a:r>
            <a:r>
              <a:rPr lang="ru-RU" b="1" dirty="0"/>
              <a:t>"</a:t>
            </a:r>
            <a:endParaRPr lang="bg-BG" b="1" dirty="0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3184D916-21FB-9790-C7DC-F4B430D95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912" y="179796"/>
            <a:ext cx="6511103" cy="10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5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B13FAE3-0250-C562-ADF0-6DBA947A4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44185E0-4BA8-2EBF-CCB6-5D06C1CF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99" y="2671279"/>
            <a:ext cx="3030662" cy="28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E34A585-4F1E-5196-4D13-29682483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28" y="2295467"/>
            <a:ext cx="2804630" cy="32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976A54E-6929-3FB4-9FDA-5CAC4DEF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763" y="0"/>
            <a:ext cx="5840474" cy="1387011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05E090DF-4D40-169D-CBA0-365DB22EB160}"/>
              </a:ext>
            </a:extLst>
          </p:cNvPr>
          <p:cNvSpPr txBox="1"/>
          <p:nvPr/>
        </p:nvSpPr>
        <p:spPr>
          <a:xfrm>
            <a:off x="3030877" y="1921267"/>
            <a:ext cx="6167062" cy="466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400" b="1" dirty="0"/>
              <a:t>Нашето опитно поле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C0470EC-B6A0-D1A0-C947-CB9E064A9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593" y="2671279"/>
            <a:ext cx="3030663" cy="35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64E35B77-DC95-2C94-2B69-7D7FF7BB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8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AB6A137-94EF-A595-384F-3DCD9C9E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6" y="2479891"/>
            <a:ext cx="1992766" cy="2822455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B393DAD-3085-4EAF-3B47-1EE9D4738CD1}"/>
              </a:ext>
            </a:extLst>
          </p:cNvPr>
          <p:cNvSpPr txBox="1"/>
          <p:nvPr/>
        </p:nvSpPr>
        <p:spPr>
          <a:xfrm>
            <a:off x="45419" y="1563378"/>
            <a:ext cx="2599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err="1"/>
              <a:t>Изложба</a:t>
            </a:r>
            <a:r>
              <a:rPr lang="ru-RU" b="1" dirty="0"/>
              <a:t> на тема:</a:t>
            </a:r>
          </a:p>
          <a:p>
            <a:pPr algn="ctr"/>
            <a:r>
              <a:rPr lang="ru-RU" b="1" dirty="0"/>
              <a:t> "Аз се </a:t>
            </a:r>
            <a:r>
              <a:rPr lang="ru-RU" b="1" dirty="0" err="1"/>
              <a:t>движа</a:t>
            </a:r>
            <a:r>
              <a:rPr lang="ru-RU" b="1" dirty="0"/>
              <a:t> безопасно"</a:t>
            </a:r>
            <a:endParaRPr lang="bg-BG" b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60DBF73-77B4-0CE3-1309-DF730525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469" y="3506722"/>
            <a:ext cx="1737935" cy="209014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98A96E5-AD3C-535C-8B50-0F5895ED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606" y="2916405"/>
            <a:ext cx="2501920" cy="2680459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CAD0752B-A497-F616-673E-19BCB00C123E}"/>
              </a:ext>
            </a:extLst>
          </p:cNvPr>
          <p:cNvSpPr txBox="1"/>
          <p:nvPr/>
        </p:nvSpPr>
        <p:spPr>
          <a:xfrm>
            <a:off x="8601458" y="1938289"/>
            <a:ext cx="3306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Дейности</a:t>
            </a:r>
            <a:r>
              <a:rPr lang="ru-RU" b="1" dirty="0"/>
              <a:t> в седмица, </a:t>
            </a:r>
          </a:p>
          <a:p>
            <a:r>
              <a:rPr lang="ru-RU" b="1" dirty="0" err="1"/>
              <a:t>посветена</a:t>
            </a:r>
            <a:r>
              <a:rPr lang="ru-RU" b="1" dirty="0"/>
              <a:t> на </a:t>
            </a:r>
            <a:r>
              <a:rPr lang="ru-RU" b="1" dirty="0" err="1"/>
              <a:t>безопасността</a:t>
            </a:r>
            <a:r>
              <a:rPr lang="ru-RU" b="1" dirty="0"/>
              <a:t> </a:t>
            </a:r>
          </a:p>
          <a:p>
            <a:r>
              <a:rPr lang="ru-RU" b="1" dirty="0"/>
              <a:t>на </a:t>
            </a:r>
            <a:r>
              <a:rPr lang="ru-RU" b="1" dirty="0" err="1"/>
              <a:t>движението</a:t>
            </a:r>
            <a:r>
              <a:rPr lang="ru-RU" b="1" dirty="0"/>
              <a:t>  по </a:t>
            </a:r>
            <a:r>
              <a:rPr lang="ru-RU" b="1" dirty="0" err="1"/>
              <a:t>пътищата</a:t>
            </a:r>
            <a:endParaRPr lang="bg-BG" b="1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CB50204-200F-4139-2483-B5F69325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484" y="3506723"/>
            <a:ext cx="1911403" cy="2090142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729321FE-7EEE-112A-BFE8-B46DABB04A91}"/>
              </a:ext>
            </a:extLst>
          </p:cNvPr>
          <p:cNvSpPr txBox="1"/>
          <p:nvPr/>
        </p:nvSpPr>
        <p:spPr>
          <a:xfrm>
            <a:off x="1993187" y="2861619"/>
            <a:ext cx="4570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Пресичам безопасно - летни игри и </a:t>
            </a:r>
          </a:p>
          <a:p>
            <a:pPr algn="ctr"/>
            <a:r>
              <a:rPr lang="bg-BG" b="1" dirty="0"/>
              <a:t>презентация</a:t>
            </a: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A11826B-8CFD-9FF1-EEEF-94C670EC7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590" y="3506722"/>
            <a:ext cx="1920894" cy="2385366"/>
          </a:xfrm>
          <a:prstGeom prst="rect">
            <a:avLst/>
          </a:prstGeom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66F4E750-B957-DAF9-DD1B-4F09BC3E5943}"/>
              </a:ext>
            </a:extLst>
          </p:cNvPr>
          <p:cNvSpPr txBox="1"/>
          <p:nvPr/>
        </p:nvSpPr>
        <p:spPr>
          <a:xfrm>
            <a:off x="6436598" y="2523746"/>
            <a:ext cx="2501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Беседа с инспектор</a:t>
            </a:r>
          </a:p>
          <a:p>
            <a:r>
              <a:rPr lang="ru-RU" b="1" dirty="0"/>
              <a:t> от отдел "</a:t>
            </a:r>
            <a:r>
              <a:rPr lang="ru-RU" b="1" dirty="0" err="1"/>
              <a:t>Пътна</a:t>
            </a:r>
            <a:r>
              <a:rPr lang="ru-RU" b="1" dirty="0"/>
              <a:t> полиция"</a:t>
            </a:r>
            <a:endParaRPr lang="bg-BG" b="1" dirty="0"/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92116086-15DF-4D10-2BD0-9287E1551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368" y="1355352"/>
            <a:ext cx="2146804" cy="1561053"/>
          </a:xfrm>
          <a:prstGeom prst="rect">
            <a:avLst/>
          </a:prstGeom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927C16D9-2934-EEB0-97DF-F645F1CB2527}"/>
              </a:ext>
            </a:extLst>
          </p:cNvPr>
          <p:cNvSpPr txBox="1"/>
          <p:nvPr/>
        </p:nvSpPr>
        <p:spPr>
          <a:xfrm>
            <a:off x="5614172" y="1704646"/>
            <a:ext cx="3467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Инициатива </a:t>
            </a:r>
          </a:p>
          <a:p>
            <a:r>
              <a:rPr lang="ru-RU" b="1" dirty="0"/>
              <a:t>"Послания на </a:t>
            </a:r>
            <a:r>
              <a:rPr lang="ru-RU" b="1" dirty="0" err="1"/>
              <a:t>есенния</a:t>
            </a:r>
            <a:r>
              <a:rPr lang="ru-RU" b="1" dirty="0"/>
              <a:t> лист"</a:t>
            </a:r>
            <a:endParaRPr lang="bg-BG" b="1" dirty="0"/>
          </a:p>
        </p:txBody>
      </p:sp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3BF5383C-A986-424E-F141-8FD1A75E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849" y="88816"/>
            <a:ext cx="9030985" cy="12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4A2E2EB-EB2A-1279-68F8-4AFC5434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709A66C-1420-A5B1-6975-25402A61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92" y="2732926"/>
            <a:ext cx="3066835" cy="3298004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88C7F879-2E30-8F72-0D01-1C2977AFAE92}"/>
              </a:ext>
            </a:extLst>
          </p:cNvPr>
          <p:cNvSpPr txBox="1"/>
          <p:nvPr/>
        </p:nvSpPr>
        <p:spPr>
          <a:xfrm>
            <a:off x="-1510301" y="1715830"/>
            <a:ext cx="8393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Грамоти</a:t>
            </a:r>
            <a:r>
              <a:rPr lang="ru-RU" b="1" dirty="0"/>
              <a:t> от </a:t>
            </a:r>
            <a:r>
              <a:rPr lang="ru-RU" b="1" dirty="0" err="1"/>
              <a:t>Националния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детски конкурс </a:t>
            </a:r>
          </a:p>
          <a:p>
            <a:pPr algn="ctr"/>
            <a:r>
              <a:rPr lang="ru-RU" b="1" dirty="0"/>
              <a:t>„КАРТИЧКА ЗА МАМА“ - 2024</a:t>
            </a:r>
            <a:endParaRPr lang="bg-BG" b="1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42F6631-BF2D-0793-95C0-9DA57F94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786" y="2732926"/>
            <a:ext cx="3277455" cy="3298004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C2823F6D-7A16-3A1D-371A-052AE8C3851C}"/>
              </a:ext>
            </a:extLst>
          </p:cNvPr>
          <p:cNvSpPr txBox="1"/>
          <p:nvPr/>
        </p:nvSpPr>
        <p:spPr>
          <a:xfrm>
            <a:off x="3770615" y="1857339"/>
            <a:ext cx="5157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Кампания "Капачки за бъдеще", </a:t>
            </a:r>
          </a:p>
          <a:p>
            <a:pPr algn="ctr"/>
            <a:r>
              <a:rPr lang="bg-BG" b="1" dirty="0"/>
              <a:t> с подкрепата на родители</a:t>
            </a: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5E183525-0ECB-2C1E-3A00-94396592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062" y="2732926"/>
            <a:ext cx="2818546" cy="3298004"/>
          </a:xfrm>
          <a:prstGeom prst="rect">
            <a:avLst/>
          </a:prstGeom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8D329B0F-73D6-8014-8CC7-5D183924B927}"/>
              </a:ext>
            </a:extLst>
          </p:cNvPr>
          <p:cNvSpPr txBox="1"/>
          <p:nvPr/>
        </p:nvSpPr>
        <p:spPr>
          <a:xfrm>
            <a:off x="7785241" y="1920327"/>
            <a:ext cx="3762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Участие в "ПРАЗНИК НА ПЛОДОРОДИЕТО" - </a:t>
            </a:r>
            <a:r>
              <a:rPr lang="ru-RU" b="1" dirty="0" err="1"/>
              <a:t>Кюстендил</a:t>
            </a:r>
            <a:endParaRPr lang="bg-BG" b="1" dirty="0"/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1B4D8C66-681C-25E3-66D2-4E00AF209A1E}"/>
              </a:ext>
            </a:extLst>
          </p:cNvPr>
          <p:cNvSpPr txBox="1"/>
          <p:nvPr/>
        </p:nvSpPr>
        <p:spPr>
          <a:xfrm>
            <a:off x="2856216" y="226031"/>
            <a:ext cx="65805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Награди за достойно участие на </a:t>
            </a:r>
            <a:r>
              <a:rPr lang="ru-RU" sz="2800" b="1" dirty="0" err="1"/>
              <a:t>децата</a:t>
            </a:r>
            <a:r>
              <a:rPr lang="ru-RU" sz="2800" b="1" dirty="0"/>
              <a:t> от </a:t>
            </a:r>
            <a:r>
              <a:rPr lang="ru-RU" sz="2800" b="1" dirty="0" err="1"/>
              <a:t>група</a:t>
            </a:r>
            <a:r>
              <a:rPr lang="ru-RU" sz="2800" b="1" dirty="0"/>
              <a:t> „</a:t>
            </a:r>
            <a:r>
              <a:rPr lang="ru-RU" sz="2800" b="1" dirty="0" err="1"/>
              <a:t>Зайче</a:t>
            </a:r>
            <a:r>
              <a:rPr lang="ru-RU" sz="2800" b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9905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8FFAB07-CA83-FA51-3E57-82D028FA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BE45E844-A7E7-B21D-E221-A0956A36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04" y="2925957"/>
            <a:ext cx="2834886" cy="2834886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7A91E6F-C056-1830-B07A-D0A46A292CEF}"/>
              </a:ext>
            </a:extLst>
          </p:cNvPr>
          <p:cNvSpPr txBox="1"/>
          <p:nvPr/>
        </p:nvSpPr>
        <p:spPr>
          <a:xfrm>
            <a:off x="-739739" y="1633591"/>
            <a:ext cx="6976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Участие в </a:t>
            </a:r>
            <a:r>
              <a:rPr lang="ru-RU" b="1" dirty="0" err="1"/>
              <a:t>традиционния</a:t>
            </a:r>
            <a:r>
              <a:rPr lang="ru-RU" b="1" dirty="0"/>
              <a:t> конкурс</a:t>
            </a:r>
          </a:p>
          <a:p>
            <a:pPr algn="ctr"/>
            <a:r>
              <a:rPr lang="ru-RU" b="1" dirty="0"/>
              <a:t>      "Най-красиво </a:t>
            </a:r>
            <a:r>
              <a:rPr lang="ru-RU" b="1" dirty="0" err="1"/>
              <a:t>писмо</a:t>
            </a:r>
            <a:r>
              <a:rPr lang="ru-RU" b="1" dirty="0"/>
              <a:t> до</a:t>
            </a:r>
          </a:p>
          <a:p>
            <a:pPr algn="ctr"/>
            <a:r>
              <a:rPr lang="ru-RU" b="1" dirty="0"/>
              <a:t>              </a:t>
            </a:r>
            <a:r>
              <a:rPr lang="ru-RU" b="1" dirty="0" err="1"/>
              <a:t>Дядо</a:t>
            </a:r>
            <a:r>
              <a:rPr lang="ru-RU" b="1" dirty="0"/>
              <a:t> Коледа",</a:t>
            </a:r>
          </a:p>
          <a:p>
            <a:pPr algn="ctr"/>
            <a:r>
              <a:rPr lang="ru-RU" b="1" dirty="0"/>
              <a:t> </a:t>
            </a:r>
            <a:r>
              <a:rPr lang="ru-RU" b="1" dirty="0" err="1"/>
              <a:t>организиран</a:t>
            </a:r>
            <a:r>
              <a:rPr lang="ru-RU" b="1" dirty="0"/>
              <a:t> от </a:t>
            </a:r>
            <a:r>
              <a:rPr lang="ru-RU" b="1" dirty="0" err="1"/>
              <a:t>Български</a:t>
            </a:r>
            <a:r>
              <a:rPr lang="ru-RU" b="1" dirty="0"/>
              <a:t> </a:t>
            </a:r>
            <a:r>
              <a:rPr lang="ru-RU" b="1" dirty="0" err="1"/>
              <a:t>пощи</a:t>
            </a:r>
            <a:endParaRPr lang="ru-RU" b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C1070E3-3202-AEE4-62B8-0F4BE7FC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94" y="2925957"/>
            <a:ext cx="3390366" cy="2834886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255C8C51-F3D9-E1D5-F673-478EB130DAED}"/>
              </a:ext>
            </a:extLst>
          </p:cNvPr>
          <p:cNvSpPr txBox="1"/>
          <p:nvPr/>
        </p:nvSpPr>
        <p:spPr>
          <a:xfrm>
            <a:off x="2784297" y="2133973"/>
            <a:ext cx="6413641" cy="64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</a:t>
            </a:r>
            <a:r>
              <a:rPr lang="ru-RU" b="1" dirty="0"/>
              <a:t>Грамота от </a:t>
            </a:r>
            <a:r>
              <a:rPr lang="ru-RU" b="1" dirty="0" err="1"/>
              <a:t>Спортен</a:t>
            </a:r>
            <a:r>
              <a:rPr lang="ru-RU" b="1" dirty="0"/>
              <a:t> </a:t>
            </a:r>
            <a:r>
              <a:rPr lang="ru-RU" b="1" dirty="0" err="1"/>
              <a:t>празник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            за </a:t>
            </a:r>
            <a:r>
              <a:rPr lang="ru-RU" b="1" dirty="0" err="1"/>
              <a:t>деца</a:t>
            </a:r>
            <a:r>
              <a:rPr lang="ru-RU" b="1" dirty="0"/>
              <a:t> и родители</a:t>
            </a:r>
            <a:endParaRPr lang="bg-BG" b="1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0A10E59-8491-1638-68AD-075C1D2B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166" y="2910466"/>
            <a:ext cx="2834886" cy="2850377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02B258AD-4046-FA1A-543B-553FEDF45D0F}"/>
              </a:ext>
            </a:extLst>
          </p:cNvPr>
          <p:cNvSpPr txBox="1"/>
          <p:nvPr/>
        </p:nvSpPr>
        <p:spPr>
          <a:xfrm>
            <a:off x="7222733" y="2133972"/>
            <a:ext cx="4496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АРТ-</a:t>
            </a:r>
            <a:r>
              <a:rPr lang="ru-RU" b="1" dirty="0" err="1"/>
              <a:t>работилница</a:t>
            </a:r>
            <a:endParaRPr lang="ru-RU" b="1" dirty="0"/>
          </a:p>
          <a:p>
            <a:pPr algn="ctr"/>
            <a:r>
              <a:rPr lang="ru-RU" b="1" dirty="0"/>
              <a:t>с ЦРДУ "</a:t>
            </a:r>
            <a:r>
              <a:rPr lang="ru-RU" b="1" dirty="0" err="1"/>
              <a:t>Кокиче</a:t>
            </a:r>
            <a:r>
              <a:rPr lang="ru-RU" b="1" dirty="0"/>
              <a:t>" </a:t>
            </a: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52609012-180E-E053-C524-F18CC0707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235" y="226031"/>
            <a:ext cx="7489860" cy="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5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3FF65A0-5D85-3CB9-845C-EAF2432C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2839FDE-0B8B-8815-1710-6426C13661C0}"/>
              </a:ext>
            </a:extLst>
          </p:cNvPr>
          <p:cNvSpPr txBox="1"/>
          <p:nvPr/>
        </p:nvSpPr>
        <p:spPr>
          <a:xfrm>
            <a:off x="-1654139" y="1808252"/>
            <a:ext cx="9585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Открита</a:t>
            </a:r>
            <a:r>
              <a:rPr lang="ru-RU" b="1" dirty="0"/>
              <a:t> </a:t>
            </a:r>
            <a:r>
              <a:rPr lang="ru-RU" b="1" dirty="0" err="1"/>
              <a:t>педагогическа</a:t>
            </a:r>
            <a:r>
              <a:rPr lang="ru-RU" b="1" dirty="0"/>
              <a:t> ситуация</a:t>
            </a:r>
          </a:p>
          <a:p>
            <a:pPr algn="ctr"/>
            <a:r>
              <a:rPr lang="ru-RU" b="1" dirty="0"/>
              <a:t> по ОН „</a:t>
            </a:r>
            <a:r>
              <a:rPr lang="ru-RU" b="1" dirty="0" err="1"/>
              <a:t>Околен</a:t>
            </a:r>
            <a:r>
              <a:rPr lang="ru-RU" b="1" dirty="0"/>
              <a:t> свят“  на тема:</a:t>
            </a:r>
          </a:p>
          <a:p>
            <a:pPr algn="ctr"/>
            <a:r>
              <a:rPr lang="ru-RU" b="1" dirty="0"/>
              <a:t> „</a:t>
            </a:r>
            <a:r>
              <a:rPr lang="ru-RU" b="1" dirty="0" err="1"/>
              <a:t>Слънцето</a:t>
            </a:r>
            <a:r>
              <a:rPr lang="ru-RU" b="1" dirty="0"/>
              <a:t> </a:t>
            </a:r>
            <a:r>
              <a:rPr lang="ru-RU" b="1" dirty="0" err="1"/>
              <a:t>източник</a:t>
            </a:r>
            <a:r>
              <a:rPr lang="ru-RU" b="1" dirty="0"/>
              <a:t> на светлина и </a:t>
            </a:r>
            <a:r>
              <a:rPr lang="ru-RU" b="1" dirty="0" err="1"/>
              <a:t>топлина</a:t>
            </a:r>
            <a:r>
              <a:rPr lang="ru-RU" b="1" dirty="0"/>
              <a:t>“</a:t>
            </a:r>
            <a:endParaRPr lang="bg-BG" b="1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DDBA1FC-E3D7-69A8-C79F-CCF5DB96B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1" y="2912321"/>
            <a:ext cx="3888769" cy="3010328"/>
          </a:xfrm>
          <a:prstGeom prst="rect">
            <a:avLst/>
          </a:pr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7F65D74-5CDB-237F-E4F4-DB12A713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35" y="2912321"/>
            <a:ext cx="4008634" cy="3124688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287D3ACD-8303-57F3-AA00-B6F7ECF91B03}"/>
              </a:ext>
            </a:extLst>
          </p:cNvPr>
          <p:cNvSpPr txBox="1"/>
          <p:nvPr/>
        </p:nvSpPr>
        <p:spPr>
          <a:xfrm>
            <a:off x="6637106" y="1890445"/>
            <a:ext cx="4592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Открита</a:t>
            </a:r>
            <a:r>
              <a:rPr lang="ru-RU" b="1" dirty="0"/>
              <a:t> </a:t>
            </a:r>
            <a:r>
              <a:rPr lang="ru-RU" b="1" dirty="0" err="1"/>
              <a:t>педагогическа</a:t>
            </a:r>
            <a:r>
              <a:rPr lang="ru-RU" b="1" dirty="0"/>
              <a:t> ситуация по ОН</a:t>
            </a:r>
          </a:p>
          <a:p>
            <a:pPr algn="ctr"/>
            <a:r>
              <a:rPr lang="ru-RU" b="1" dirty="0"/>
              <a:t> „ </a:t>
            </a:r>
            <a:r>
              <a:rPr lang="ru-RU" b="1" dirty="0" err="1"/>
              <a:t>Конструиране</a:t>
            </a:r>
            <a:r>
              <a:rPr lang="ru-RU" b="1" dirty="0"/>
              <a:t> и технологии“ на тема: „Иде пролет“</a:t>
            </a:r>
            <a:endParaRPr lang="bg-BG" b="1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4C8F2E8-9534-9619-4F95-089B5C01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635" y="123290"/>
            <a:ext cx="7058347" cy="11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39DF251-FEBD-1828-CECE-F34D46DB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80AC6B81-B04B-0482-B3BB-6F3740151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4" y="2578813"/>
            <a:ext cx="3472451" cy="355486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409E2D2-B820-9198-39D7-300E4A7D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915" y="92466"/>
            <a:ext cx="6200169" cy="1284271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92912DC9-1F31-6D24-6C65-8F78D7016ED0}"/>
              </a:ext>
            </a:extLst>
          </p:cNvPr>
          <p:cNvSpPr txBox="1"/>
          <p:nvPr/>
        </p:nvSpPr>
        <p:spPr>
          <a:xfrm>
            <a:off x="1284484" y="2028875"/>
            <a:ext cx="3472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Работа с природни материали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BAA8D1FE-C7E5-5734-6DBC-B4E6D25F3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41" y="2578813"/>
            <a:ext cx="3123343" cy="3435900"/>
          </a:xfrm>
          <a:prstGeom prst="rect">
            <a:avLst/>
          </a:prstGeom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99DC9B2F-F0ED-5325-987B-6B2C45BE3136}"/>
              </a:ext>
            </a:extLst>
          </p:cNvPr>
          <p:cNvSpPr txBox="1"/>
          <p:nvPr/>
        </p:nvSpPr>
        <p:spPr>
          <a:xfrm>
            <a:off x="3924728" y="2028875"/>
            <a:ext cx="5273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Физическо възпитание и спорт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C8E4DF03-0195-3C82-7F1B-739D2483F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890" y="2578813"/>
            <a:ext cx="2907586" cy="3435901"/>
          </a:xfrm>
          <a:prstGeom prst="rect">
            <a:avLst/>
          </a:prstGeom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33D5772E-044E-9051-9C0B-354FF6640071}"/>
              </a:ext>
            </a:extLst>
          </p:cNvPr>
          <p:cNvSpPr txBox="1"/>
          <p:nvPr/>
        </p:nvSpPr>
        <p:spPr>
          <a:xfrm>
            <a:off x="8239875" y="1808253"/>
            <a:ext cx="3174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Посещение в книжарница "Хеликон"</a:t>
            </a:r>
          </a:p>
        </p:txBody>
      </p:sp>
    </p:spTree>
    <p:extLst>
      <p:ext uri="{BB962C8B-B14F-4D97-AF65-F5344CB8AC3E}">
        <p14:creationId xmlns:p14="http://schemas.microsoft.com/office/powerpoint/2010/main" val="148890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BE57A6E-7B6C-FB10-D7CF-58A9B125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AEF5A87-F8D1-99D3-C487-BFE28158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501" y="2829186"/>
            <a:ext cx="4068566" cy="3170921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412C8E73-A30C-2F52-0518-1BFF19C10700}"/>
              </a:ext>
            </a:extLst>
          </p:cNvPr>
          <p:cNvSpPr txBox="1"/>
          <p:nvPr/>
        </p:nvSpPr>
        <p:spPr>
          <a:xfrm>
            <a:off x="4345968" y="1628858"/>
            <a:ext cx="3873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Тържествено</a:t>
            </a:r>
            <a:r>
              <a:rPr lang="ru-RU" b="1" dirty="0"/>
              <a:t> </a:t>
            </a:r>
            <a:r>
              <a:rPr lang="ru-RU" b="1" dirty="0" err="1"/>
              <a:t>отбелязване</a:t>
            </a:r>
            <a:r>
              <a:rPr lang="ru-RU" b="1" dirty="0"/>
              <a:t> на </a:t>
            </a:r>
            <a:r>
              <a:rPr lang="ru-RU" b="1" dirty="0" err="1"/>
              <a:t>Националния</a:t>
            </a:r>
            <a:r>
              <a:rPr lang="ru-RU" b="1" dirty="0"/>
              <a:t> </a:t>
            </a:r>
            <a:r>
              <a:rPr lang="ru-RU" b="1" dirty="0" err="1"/>
              <a:t>празник</a:t>
            </a:r>
            <a:r>
              <a:rPr lang="ru-RU" b="1" dirty="0"/>
              <a:t> на </a:t>
            </a:r>
            <a:r>
              <a:rPr lang="ru-RU" b="1" dirty="0" err="1"/>
              <a:t>България</a:t>
            </a:r>
            <a:r>
              <a:rPr lang="ru-RU" b="1" dirty="0"/>
              <a:t>,</a:t>
            </a:r>
          </a:p>
          <a:p>
            <a:pPr algn="ctr"/>
            <a:r>
              <a:rPr lang="ru-RU" b="1" dirty="0"/>
              <a:t>на </a:t>
            </a:r>
            <a:r>
              <a:rPr lang="ru-RU" b="1" dirty="0" err="1"/>
              <a:t>площад</a:t>
            </a:r>
            <a:r>
              <a:rPr lang="ru-RU" b="1" dirty="0"/>
              <a:t> «</a:t>
            </a:r>
            <a:r>
              <a:rPr lang="ru-RU" b="1" dirty="0" err="1"/>
              <a:t>Велбъжд</a:t>
            </a:r>
            <a:r>
              <a:rPr lang="ru-RU" b="1" dirty="0"/>
              <a:t>», гр. </a:t>
            </a:r>
            <a:r>
              <a:rPr lang="ru-RU" b="1" dirty="0" err="1"/>
              <a:t>Кюстендил</a:t>
            </a:r>
            <a:endParaRPr lang="bg-BG" b="1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3D1EA17-8140-90AE-B8C6-00D88BB07E55}"/>
              </a:ext>
            </a:extLst>
          </p:cNvPr>
          <p:cNvSpPr txBox="1"/>
          <p:nvPr/>
        </p:nvSpPr>
        <p:spPr>
          <a:xfrm>
            <a:off x="2393879" y="154291"/>
            <a:ext cx="73357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Инициативи</a:t>
            </a:r>
            <a:r>
              <a:rPr lang="ru-RU" sz="3200" b="1" dirty="0"/>
              <a:t> </a:t>
            </a:r>
            <a:r>
              <a:rPr lang="ru-RU" sz="3200" b="1" dirty="0" err="1"/>
              <a:t>свързани</a:t>
            </a:r>
            <a:r>
              <a:rPr lang="ru-RU" sz="3200" b="1" dirty="0"/>
              <a:t> </a:t>
            </a:r>
            <a:r>
              <a:rPr lang="ru-RU" sz="3200" b="1" dirty="0" err="1"/>
              <a:t>със</a:t>
            </a:r>
            <a:r>
              <a:rPr lang="ru-RU" sz="3200" b="1" dirty="0"/>
              <a:t> </a:t>
            </a:r>
            <a:r>
              <a:rPr lang="ru-RU" sz="3200" b="1" dirty="0" err="1"/>
              <a:t>значими</a:t>
            </a:r>
            <a:r>
              <a:rPr lang="ru-RU" sz="3200" b="1" dirty="0"/>
              <a:t> </a:t>
            </a:r>
            <a:r>
              <a:rPr lang="ru-RU" sz="3200" b="1" dirty="0" err="1"/>
              <a:t>дати</a:t>
            </a:r>
            <a:r>
              <a:rPr lang="ru-RU" sz="3200" b="1" dirty="0"/>
              <a:t> от </a:t>
            </a:r>
            <a:r>
              <a:rPr lang="ru-RU" sz="3200" b="1" dirty="0" err="1"/>
              <a:t>българската</a:t>
            </a:r>
            <a:r>
              <a:rPr lang="ru-RU" sz="3200" b="1" dirty="0"/>
              <a:t> история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EF91DD6-F3E5-1BDF-5416-348DE3111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6" y="3306127"/>
            <a:ext cx="3051424" cy="2529593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626C5E35-4AB5-0D2C-9EE1-6B3931EED863}"/>
              </a:ext>
            </a:extLst>
          </p:cNvPr>
          <p:cNvSpPr txBox="1"/>
          <p:nvPr/>
        </p:nvSpPr>
        <p:spPr>
          <a:xfrm>
            <a:off x="681519" y="1828800"/>
            <a:ext cx="33767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 19 </a:t>
            </a:r>
            <a:r>
              <a:rPr lang="ru-RU" b="1" dirty="0" err="1"/>
              <a:t>февруари</a:t>
            </a:r>
            <a:r>
              <a:rPr lang="ru-RU" b="1" dirty="0"/>
              <a:t> </a:t>
            </a:r>
            <a:r>
              <a:rPr lang="ru-RU" b="1" dirty="0" err="1"/>
              <a:t>отбелязваме</a:t>
            </a:r>
            <a:r>
              <a:rPr lang="ru-RU" b="1" dirty="0"/>
              <a:t> 151г. от </a:t>
            </a:r>
            <a:r>
              <a:rPr lang="ru-RU" b="1" dirty="0" err="1"/>
              <a:t>обесването</a:t>
            </a:r>
            <a:r>
              <a:rPr lang="ru-RU" b="1" dirty="0"/>
              <a:t> на Васил </a:t>
            </a:r>
            <a:r>
              <a:rPr lang="ru-RU" b="1" dirty="0" err="1"/>
              <a:t>Левски</a:t>
            </a:r>
            <a:r>
              <a:rPr lang="ru-RU" b="1" dirty="0"/>
              <a:t>, </a:t>
            </a:r>
            <a:r>
              <a:rPr lang="ru-RU" b="1" dirty="0" err="1"/>
              <a:t>гостувахме</a:t>
            </a:r>
            <a:r>
              <a:rPr lang="ru-RU" b="1" dirty="0"/>
              <a:t> на Народно </a:t>
            </a:r>
            <a:r>
              <a:rPr lang="ru-RU" b="1" dirty="0" err="1"/>
              <a:t>Читалище</a:t>
            </a:r>
            <a:r>
              <a:rPr lang="ru-RU" b="1" dirty="0"/>
              <a:t> "</a:t>
            </a:r>
            <a:r>
              <a:rPr lang="ru-RU" b="1" dirty="0" err="1"/>
              <a:t>Димитър</a:t>
            </a:r>
            <a:r>
              <a:rPr lang="ru-RU" b="1" dirty="0"/>
              <a:t> </a:t>
            </a:r>
            <a:r>
              <a:rPr lang="ru-RU" b="1" dirty="0" err="1"/>
              <a:t>Каляшки</a:t>
            </a:r>
            <a:r>
              <a:rPr lang="ru-RU" b="1" dirty="0"/>
              <a:t>" с. </a:t>
            </a:r>
            <a:r>
              <a:rPr lang="ru-RU" b="1" dirty="0" err="1"/>
              <a:t>Жиленци</a:t>
            </a:r>
            <a:r>
              <a:rPr lang="ru-RU" b="1" dirty="0"/>
              <a:t> </a:t>
            </a:r>
            <a:endParaRPr lang="bg-BG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B83A45DD-1BC9-0C81-60CD-D27BD68F242A}"/>
              </a:ext>
            </a:extLst>
          </p:cNvPr>
          <p:cNvSpPr txBox="1"/>
          <p:nvPr/>
        </p:nvSpPr>
        <p:spPr>
          <a:xfrm>
            <a:off x="760289" y="2650733"/>
            <a:ext cx="3390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bg-BG" dirty="0"/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1134A6A2-58A5-DEBE-6B5B-DE5CB1C4B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276" y="3429000"/>
            <a:ext cx="2821968" cy="2571108"/>
          </a:xfrm>
          <a:prstGeom prst="rect">
            <a:avLst/>
          </a:prstGeom>
        </p:spPr>
      </p:pic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CD5879EF-3D63-BF95-F5A9-A8F9299E7340}"/>
              </a:ext>
            </a:extLst>
          </p:cNvPr>
          <p:cNvSpPr txBox="1"/>
          <p:nvPr/>
        </p:nvSpPr>
        <p:spPr>
          <a:xfrm flipH="1">
            <a:off x="8517273" y="1993187"/>
            <a:ext cx="35959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 повод 146 г. от </a:t>
            </a:r>
            <a:r>
              <a:rPr lang="ru-RU" b="1" dirty="0" err="1"/>
              <a:t>освобождението</a:t>
            </a:r>
            <a:r>
              <a:rPr lang="ru-RU" b="1" dirty="0"/>
              <a:t> на </a:t>
            </a:r>
            <a:r>
              <a:rPr lang="ru-RU" b="1" dirty="0" err="1"/>
              <a:t>Кюстендил</a:t>
            </a:r>
            <a:r>
              <a:rPr lang="ru-RU" b="1" dirty="0"/>
              <a:t> от </a:t>
            </a:r>
            <a:r>
              <a:rPr lang="ru-RU" b="1" dirty="0" err="1"/>
              <a:t>османско</a:t>
            </a:r>
            <a:r>
              <a:rPr lang="ru-RU" b="1" dirty="0"/>
              <a:t> </a:t>
            </a:r>
            <a:r>
              <a:rPr lang="ru-RU" b="1" dirty="0" err="1"/>
              <a:t>присъствие</a:t>
            </a:r>
            <a:r>
              <a:rPr lang="ru-RU" b="1" dirty="0"/>
              <a:t>,  се </a:t>
            </a:r>
            <a:r>
              <a:rPr lang="ru-RU" b="1" dirty="0" err="1"/>
              <a:t>запознахме</a:t>
            </a:r>
            <a:r>
              <a:rPr lang="ru-RU" b="1" dirty="0"/>
              <a:t> с живота и </a:t>
            </a:r>
            <a:r>
              <a:rPr lang="ru-RU" b="1" dirty="0" err="1"/>
              <a:t>делото</a:t>
            </a:r>
            <a:r>
              <a:rPr lang="ru-RU" b="1" dirty="0"/>
              <a:t> на </a:t>
            </a:r>
            <a:r>
              <a:rPr lang="ru-RU" b="1" dirty="0" err="1"/>
              <a:t>Ильо</a:t>
            </a:r>
            <a:r>
              <a:rPr lang="ru-RU" b="1" dirty="0"/>
              <a:t> </a:t>
            </a:r>
            <a:r>
              <a:rPr lang="ru-RU" b="1" dirty="0" err="1"/>
              <a:t>войвода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409434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AEDF7DBE-3BB9-55A8-21B3-384AA7359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DDF2CF1-F640-96B9-3327-AABE10D5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52" y="3295436"/>
            <a:ext cx="4212779" cy="26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AF9573B-5A81-C087-CC9D-0E0CCBBFA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972" y="152829"/>
            <a:ext cx="7456054" cy="996593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3681B9DA-2A64-0285-43E2-212DBB106F08}"/>
              </a:ext>
            </a:extLst>
          </p:cNvPr>
          <p:cNvSpPr txBox="1"/>
          <p:nvPr/>
        </p:nvSpPr>
        <p:spPr>
          <a:xfrm>
            <a:off x="-934948" y="1915276"/>
            <a:ext cx="7756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         Концерт-</a:t>
            </a:r>
            <a:r>
              <a:rPr lang="ru-RU" b="1" dirty="0" err="1"/>
              <a:t>спектакъл</a:t>
            </a:r>
            <a:r>
              <a:rPr lang="ru-RU" b="1" dirty="0"/>
              <a:t> под </a:t>
            </a:r>
            <a:r>
              <a:rPr lang="ru-RU" b="1" dirty="0" err="1"/>
              <a:t>надслов</a:t>
            </a:r>
            <a:endParaRPr lang="ru-RU" b="1" dirty="0"/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Първоюнско</a:t>
            </a:r>
            <a:r>
              <a:rPr lang="ru-RU" b="1" dirty="0"/>
              <a:t> училище» - </a:t>
            </a:r>
            <a:r>
              <a:rPr lang="ru-RU" b="1" dirty="0" err="1"/>
              <a:t>съвместно</a:t>
            </a:r>
            <a:r>
              <a:rPr lang="ru-RU" b="1" dirty="0"/>
              <a:t> </a:t>
            </a:r>
            <a:r>
              <a:rPr lang="ru-RU" b="1" dirty="0" err="1"/>
              <a:t>тържество</a:t>
            </a:r>
            <a:endParaRPr lang="ru-RU" b="1" dirty="0"/>
          </a:p>
          <a:p>
            <a:pPr algn="ctr"/>
            <a:r>
              <a:rPr lang="ru-RU" b="1" dirty="0"/>
              <a:t>             с </a:t>
            </a:r>
            <a:r>
              <a:rPr lang="ru-RU" b="1" dirty="0" err="1"/>
              <a:t>културната</a:t>
            </a:r>
            <a:r>
              <a:rPr lang="ru-RU" b="1" dirty="0"/>
              <a:t> институция</a:t>
            </a:r>
          </a:p>
          <a:p>
            <a:pPr algn="ctr"/>
            <a:r>
              <a:rPr lang="ru-RU" b="1" dirty="0"/>
              <a:t>           "</a:t>
            </a:r>
            <a:r>
              <a:rPr lang="ru-RU" b="1" dirty="0" err="1"/>
              <a:t>Театрална</a:t>
            </a:r>
            <a:r>
              <a:rPr lang="ru-RU" b="1" dirty="0"/>
              <a:t> школа за </a:t>
            </a:r>
            <a:r>
              <a:rPr lang="ru-RU" b="1" dirty="0" err="1"/>
              <a:t>деца</a:t>
            </a:r>
            <a:r>
              <a:rPr lang="ru-RU" b="1" dirty="0"/>
              <a:t>"</a:t>
            </a:r>
            <a:endParaRPr lang="bg-BG" b="1" dirty="0"/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9F4B2E9-9EA7-64B9-1379-59BCD142E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45" y="2824537"/>
            <a:ext cx="4048018" cy="3247490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058D387-2D11-CF5D-879E-8F2EF7846DBD}"/>
              </a:ext>
            </a:extLst>
          </p:cNvPr>
          <p:cNvSpPr txBox="1"/>
          <p:nvPr/>
        </p:nvSpPr>
        <p:spPr>
          <a:xfrm>
            <a:off x="7233007" y="1797978"/>
            <a:ext cx="2868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Празничен концерт – спектакъл по повод 1-ви юни</a:t>
            </a:r>
          </a:p>
        </p:txBody>
      </p:sp>
    </p:spTree>
    <p:extLst>
      <p:ext uri="{BB962C8B-B14F-4D97-AF65-F5344CB8AC3E}">
        <p14:creationId xmlns:p14="http://schemas.microsoft.com/office/powerpoint/2010/main" val="198223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11E96920-D3E5-DA2F-A6A9-9275E4B83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FFDDABD-F57E-0221-B047-539E3F69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37" y="2872829"/>
            <a:ext cx="3582257" cy="3291666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E82329B2-F567-C4E9-7167-B9717758D878}"/>
              </a:ext>
            </a:extLst>
          </p:cNvPr>
          <p:cNvSpPr txBox="1"/>
          <p:nvPr/>
        </p:nvSpPr>
        <p:spPr>
          <a:xfrm>
            <a:off x="3296094" y="2413486"/>
            <a:ext cx="5901844" cy="36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 err="1"/>
              <a:t>Празника</a:t>
            </a:r>
            <a:r>
              <a:rPr lang="ru-RU" b="1" dirty="0"/>
              <a:t> на Баба Марта</a:t>
            </a:r>
            <a:endParaRPr lang="bg-BG" b="1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4426F5F8-6E41-777E-FE9A-54CADA47E059}"/>
              </a:ext>
            </a:extLst>
          </p:cNvPr>
          <p:cNvSpPr txBox="1"/>
          <p:nvPr/>
        </p:nvSpPr>
        <p:spPr>
          <a:xfrm>
            <a:off x="-2083981" y="2161146"/>
            <a:ext cx="9439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1" dirty="0"/>
              <a:t>Ден на </a:t>
            </a:r>
          </a:p>
          <a:p>
            <a:pPr algn="ctr"/>
            <a:r>
              <a:rPr lang="bg-BG" b="1" dirty="0"/>
              <a:t>християнското семейство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5207CFB-A74E-C196-D711-A38B1CEDD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37" y="2465530"/>
            <a:ext cx="2965380" cy="3421294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5F3A0BD4-1041-6223-6295-1DDFFF27AA4A}"/>
              </a:ext>
            </a:extLst>
          </p:cNvPr>
          <p:cNvSpPr txBox="1"/>
          <p:nvPr/>
        </p:nvSpPr>
        <p:spPr>
          <a:xfrm>
            <a:off x="8346253" y="1767155"/>
            <a:ext cx="2965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УЧАСТИЕ В ПРАЗНИК НА ЧЕРЕШАТА</a:t>
            </a:r>
            <a:endParaRPr lang="bg-BG" b="1" dirty="0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848132FD-5ED7-4C55-2EA6-3CEFA727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61" y="2872830"/>
            <a:ext cx="2958958" cy="3291666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49DFF9A6-1A0C-EB43-0706-808BA8B36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748" y="0"/>
            <a:ext cx="7060279" cy="13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C8189A9-586B-4F2B-8CAD-CF6649AA8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E3717C3-4C6A-B3BB-6643-F9EC9207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06" y="2927195"/>
            <a:ext cx="3693185" cy="3103736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168E4D20-00E2-3111-E365-DE0EE97406B1}"/>
              </a:ext>
            </a:extLst>
          </p:cNvPr>
          <p:cNvSpPr txBox="1"/>
          <p:nvPr/>
        </p:nvSpPr>
        <p:spPr>
          <a:xfrm>
            <a:off x="2897312" y="349321"/>
            <a:ext cx="6300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Връзки с различни институции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637BF28E-379D-E51C-C466-0D32275BE119}"/>
              </a:ext>
            </a:extLst>
          </p:cNvPr>
          <p:cNvSpPr txBox="1"/>
          <p:nvPr/>
        </p:nvSpPr>
        <p:spPr>
          <a:xfrm>
            <a:off x="3986373" y="1970846"/>
            <a:ext cx="4634307" cy="945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По повод </a:t>
            </a:r>
            <a:r>
              <a:rPr lang="ru-RU" b="1" dirty="0" err="1"/>
              <a:t>седмицата</a:t>
            </a:r>
            <a:r>
              <a:rPr lang="ru-RU" b="1" dirty="0"/>
              <a:t> на </a:t>
            </a:r>
            <a:r>
              <a:rPr lang="ru-RU" b="1" dirty="0" err="1"/>
              <a:t>гората</a:t>
            </a:r>
            <a:r>
              <a:rPr lang="ru-RU" b="1" dirty="0"/>
              <a:t> </a:t>
            </a:r>
            <a:r>
              <a:rPr lang="ru-RU" b="1" dirty="0" err="1"/>
              <a:t>посетихме</a:t>
            </a:r>
            <a:endParaRPr lang="ru-RU" b="1" dirty="0"/>
          </a:p>
          <a:p>
            <a:pPr algn="ctr"/>
            <a:r>
              <a:rPr lang="ru-RU" b="1" dirty="0"/>
              <a:t> ПГСС "Св. Климент </a:t>
            </a:r>
            <a:r>
              <a:rPr lang="ru-RU" b="1" dirty="0" err="1"/>
              <a:t>Охридски</a:t>
            </a:r>
            <a:r>
              <a:rPr lang="ru-RU" b="1" dirty="0"/>
              <a:t>" гр. </a:t>
            </a:r>
            <a:r>
              <a:rPr lang="ru-RU" b="1" dirty="0" err="1"/>
              <a:t>Кюстендил</a:t>
            </a:r>
            <a:endParaRPr lang="bg-BG" b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CAF8E1C-A670-7856-A677-A8C363B1D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41" y="3747425"/>
            <a:ext cx="3246420" cy="2382240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15CDBF76-EB5F-B7BB-02C9-4EDE5F557A5B}"/>
              </a:ext>
            </a:extLst>
          </p:cNvPr>
          <p:cNvSpPr txBox="1"/>
          <p:nvPr/>
        </p:nvSpPr>
        <p:spPr>
          <a:xfrm>
            <a:off x="556221" y="1890445"/>
            <a:ext cx="3693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 повод 8-ми март </a:t>
            </a:r>
            <a:r>
              <a:rPr lang="ru-RU" b="1" dirty="0" err="1"/>
              <a:t>библиотекарите</a:t>
            </a:r>
            <a:r>
              <a:rPr lang="ru-RU" b="1" dirty="0"/>
              <a:t> от </a:t>
            </a:r>
            <a:r>
              <a:rPr lang="ru-RU" b="1" dirty="0" err="1"/>
              <a:t>Регионална</a:t>
            </a:r>
            <a:r>
              <a:rPr lang="ru-RU" b="1" dirty="0"/>
              <a:t> Библиотека «</a:t>
            </a:r>
            <a:r>
              <a:rPr lang="ru-RU" b="1" dirty="0" err="1"/>
              <a:t>Емануил</a:t>
            </a:r>
            <a:r>
              <a:rPr lang="ru-RU" b="1" dirty="0"/>
              <a:t> </a:t>
            </a:r>
            <a:r>
              <a:rPr lang="ru-RU" b="1" dirty="0" err="1"/>
              <a:t>Попдимитров</a:t>
            </a:r>
            <a:r>
              <a:rPr lang="ru-RU" b="1" dirty="0"/>
              <a:t>«, гр. </a:t>
            </a:r>
            <a:r>
              <a:rPr lang="ru-RU" b="1" dirty="0" err="1"/>
              <a:t>Кюстендил</a:t>
            </a:r>
            <a:r>
              <a:rPr lang="ru-RU" b="1" dirty="0"/>
              <a:t>, </a:t>
            </a:r>
            <a:r>
              <a:rPr lang="ru-RU" b="1" dirty="0" err="1"/>
              <a:t>посетиха</a:t>
            </a:r>
            <a:r>
              <a:rPr lang="ru-RU" b="1" dirty="0"/>
              <a:t> </a:t>
            </a:r>
            <a:r>
              <a:rPr lang="ru-RU" b="1" dirty="0" err="1"/>
              <a:t>група</a:t>
            </a:r>
            <a:r>
              <a:rPr lang="ru-RU" b="1" dirty="0"/>
              <a:t> «</a:t>
            </a:r>
            <a:r>
              <a:rPr lang="ru-RU" b="1" dirty="0" err="1"/>
              <a:t>Зайче</a:t>
            </a:r>
            <a:r>
              <a:rPr lang="ru-RU" b="1" dirty="0"/>
              <a:t>», </a:t>
            </a:r>
            <a:r>
              <a:rPr lang="ru-RU" b="1" dirty="0" err="1"/>
              <a:t>направихме</a:t>
            </a:r>
            <a:r>
              <a:rPr lang="ru-RU" b="1" dirty="0"/>
              <a:t> </a:t>
            </a:r>
            <a:r>
              <a:rPr lang="ru-RU" b="1" dirty="0" err="1"/>
              <a:t>апликации</a:t>
            </a:r>
            <a:endParaRPr lang="bg-BG" b="1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93225F4F-BF8E-6686-8A10-87E86CF78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237" y="3747425"/>
            <a:ext cx="3359650" cy="2382240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A1BB15C8-FF64-1526-7146-299B3FFFB430}"/>
              </a:ext>
            </a:extLst>
          </p:cNvPr>
          <p:cNvSpPr txBox="1"/>
          <p:nvPr/>
        </p:nvSpPr>
        <p:spPr>
          <a:xfrm>
            <a:off x="7942591" y="2464989"/>
            <a:ext cx="389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Посрещнахме</a:t>
            </a:r>
            <a:r>
              <a:rPr lang="ru-RU" b="1" dirty="0"/>
              <a:t> Баба Марта, </a:t>
            </a:r>
            <a:r>
              <a:rPr lang="ru-RU" b="1" dirty="0" err="1"/>
              <a:t>тя</a:t>
            </a:r>
            <a:r>
              <a:rPr lang="ru-RU" b="1" dirty="0"/>
              <a:t> </a:t>
            </a:r>
            <a:r>
              <a:rPr lang="ru-RU" b="1" dirty="0" err="1"/>
              <a:t>беше</a:t>
            </a:r>
            <a:r>
              <a:rPr lang="ru-RU" b="1" dirty="0"/>
              <a:t> </a:t>
            </a:r>
            <a:r>
              <a:rPr lang="ru-RU" b="1" dirty="0" err="1"/>
              <a:t>придружена</a:t>
            </a:r>
            <a:r>
              <a:rPr lang="ru-RU" b="1" dirty="0"/>
              <a:t> от Председателя на </a:t>
            </a:r>
            <a:r>
              <a:rPr lang="ru-RU" b="1" dirty="0" err="1"/>
              <a:t>Регионалната</a:t>
            </a:r>
            <a:r>
              <a:rPr lang="ru-RU" b="1" dirty="0"/>
              <a:t> структура на </a:t>
            </a:r>
            <a:r>
              <a:rPr lang="ru-RU" b="1" dirty="0" err="1"/>
              <a:t>Съюза</a:t>
            </a:r>
            <a:endParaRPr lang="ru-RU" b="1" dirty="0"/>
          </a:p>
          <a:p>
            <a:pPr algn="ctr"/>
            <a:r>
              <a:rPr lang="ru-RU" b="1" dirty="0"/>
              <a:t> на </a:t>
            </a:r>
            <a:r>
              <a:rPr lang="ru-RU" b="1" dirty="0" err="1"/>
              <a:t>инвалидите</a:t>
            </a:r>
            <a:r>
              <a:rPr lang="ru-RU" b="1" dirty="0"/>
              <a:t> в </a:t>
            </a:r>
            <a:r>
              <a:rPr lang="ru-RU" b="1" dirty="0" err="1"/>
              <a:t>Кюстендил</a:t>
            </a:r>
            <a:r>
              <a:rPr lang="ru-RU" b="1" dirty="0"/>
              <a:t> 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4645151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633</Words>
  <Application>Microsoft Office PowerPoint</Application>
  <PresentationFormat>Широк екран</PresentationFormat>
  <Paragraphs>99</Paragraphs>
  <Slides>18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4" baseType="lpstr">
      <vt:lpstr>Arial</vt:lpstr>
      <vt:lpstr>Bahnschrift SemiBold</vt:lpstr>
      <vt:lpstr>Calibri</vt:lpstr>
      <vt:lpstr>Calibri Light</vt:lpstr>
      <vt:lpstr>Monotype Corsiva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Walentina Stoqnova</dc:creator>
  <cp:lastModifiedBy>Walentina Stoqnova</cp:lastModifiedBy>
  <cp:revision>11</cp:revision>
  <dcterms:created xsi:type="dcterms:W3CDTF">2024-07-30T12:17:39Z</dcterms:created>
  <dcterms:modified xsi:type="dcterms:W3CDTF">2024-08-15T13:02:17Z</dcterms:modified>
</cp:coreProperties>
</file>