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5" r:id="rId5"/>
    <p:sldId id="273" r:id="rId6"/>
    <p:sldId id="274" r:id="rId7"/>
    <p:sldId id="276" r:id="rId8"/>
    <p:sldId id="262" r:id="rId9"/>
    <p:sldId id="277" r:id="rId10"/>
    <p:sldId id="266" r:id="rId11"/>
    <p:sldId id="270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 с тема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Стил с тема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 с тема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5" autoAdjust="0"/>
    <p:restoredTop sz="86323" autoAdjust="0"/>
  </p:normalViewPr>
  <p:slideViewPr>
    <p:cSldViewPr>
      <p:cViewPr>
        <p:scale>
          <a:sx n="81" d="100"/>
          <a:sy n="81" d="100"/>
        </p:scale>
        <p:origin x="-13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2.10.2019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Хоризонтално превъртане 5"/>
          <p:cNvSpPr/>
          <p:nvPr/>
        </p:nvSpPr>
        <p:spPr>
          <a:xfrm>
            <a:off x="2120280" y="13110"/>
            <a:ext cx="4392488" cy="3415889"/>
          </a:xfrm>
          <a:prstGeom prst="horizontalScroll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ДЕТСКА  ГРАДИНА „ЕДЕЛВАЙС“</a:t>
            </a:r>
          </a:p>
          <a:p>
            <a:pPr algn="ctr"/>
            <a:r>
              <a:rPr lang="bg-BG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ГРУПА  „МЕЧО“</a:t>
            </a:r>
          </a:p>
          <a:p>
            <a:pPr algn="ctr"/>
            <a:r>
              <a:rPr lang="bg-BG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2018/ 2019 </a:t>
            </a:r>
          </a:p>
          <a:p>
            <a:pPr algn="ctr"/>
            <a:r>
              <a:rPr lang="bg-BG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УЧЕБНА ГОДИНА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6858000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3531683" y="832936"/>
            <a:ext cx="2080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6000" b="1" i="1" dirty="0" smtClean="0">
                <a:solidFill>
                  <a:srgbClr val="C00000"/>
                </a:solidFill>
                <a:latin typeface="+mj-lt"/>
              </a:rPr>
              <a:t>Група</a:t>
            </a:r>
            <a:endParaRPr lang="en-US" sz="60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2287136" y="3284984"/>
            <a:ext cx="50626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4800" b="1" dirty="0" smtClean="0">
                <a:solidFill>
                  <a:srgbClr val="C00000"/>
                </a:solidFill>
                <a:latin typeface="Georgia" pitchFamily="18" charset="0"/>
              </a:rPr>
              <a:t>2019/ 2020</a:t>
            </a:r>
          </a:p>
          <a:p>
            <a:pPr algn="ctr"/>
            <a:r>
              <a:rPr lang="bg-BG" sz="4800" b="1" dirty="0" smtClean="0">
                <a:solidFill>
                  <a:srgbClr val="C00000"/>
                </a:solidFill>
                <a:latin typeface="Georgia" pitchFamily="18" charset="0"/>
              </a:rPr>
              <a:t>Учебна година</a:t>
            </a:r>
            <a:endParaRPr lang="en-US" sz="4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8" y="-27148"/>
            <a:ext cx="9148038" cy="6885148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2736304" cy="2952328"/>
          </a:xfrm>
        </p:spPr>
        <p:txBody>
          <a:bodyPr>
            <a:noAutofit/>
          </a:bodyPr>
          <a:lstStyle/>
          <a:p>
            <a:r>
              <a:rPr lang="bg-BG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„АКО ДНЕС ПРЕПОДАВАМЕ ТАКА, </a:t>
            </a: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КАКТО </a:t>
            </a:r>
            <a:r>
              <a:rPr lang="bg-BG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 ПРЕПОДАВАЛИ ВЧЕРА, </a:t>
            </a: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НИЕ </a:t>
            </a:r>
            <a:r>
              <a:rPr lang="bg-BG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ОГРАБВАМЕ </a:t>
            </a: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НАШИТЕ  </a:t>
            </a:r>
            <a:r>
              <a:rPr lang="bg-BG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ДЕЦА ЗА УТРЕ“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2" name="Правоъгълник 1"/>
          <p:cNvSpPr/>
          <p:nvPr/>
        </p:nvSpPr>
        <p:spPr>
          <a:xfrm>
            <a:off x="5340935" y="2348880"/>
            <a:ext cx="240963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ТОВА Е</a:t>
            </a:r>
          </a:p>
          <a:p>
            <a:pPr algn="ctr"/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НАШЕТО </a:t>
            </a:r>
          </a:p>
          <a:p>
            <a:pPr algn="ctr"/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МОТО…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324528" cy="9324528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4742338" y="1196752"/>
            <a:ext cx="3791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НАШАТА  </a:t>
            </a:r>
            <a:r>
              <a:rPr lang="bg-BG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ЦЕЛ Е…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4193397" y="23488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…СЪЗДАВАНЕ НА ВЪЗПИТАТЕЛНО-ОБРАЗОВАТЕЛЕН ПРОЦЕС, СЪОБРАЗЕН СЪС НОВОТО ВРЕМЕ И НОВИТЕ СТАНДАРТИ ЗА КАЧЕСТВЕНО ОБРАЗОВАНИЕ.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4149080" cy="414908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043608" y="62068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i="1" dirty="0" smtClean="0">
                <a:solidFill>
                  <a:srgbClr val="FF0000"/>
                </a:solidFill>
              </a:rPr>
              <a:t>    Откриване на учебната година</a:t>
            </a:r>
            <a:endParaRPr lang="bg-BG" sz="3200" b="1" i="1" dirty="0">
              <a:solidFill>
                <a:srgbClr val="FF000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41764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5508104" y="2828836"/>
            <a:ext cx="252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За </a:t>
            </a:r>
            <a:r>
              <a:rPr lang="ru-RU" sz="2000" b="1" i="1" dirty="0" err="1"/>
              <a:t>малчуганите</a:t>
            </a:r>
            <a:r>
              <a:rPr lang="ru-RU" sz="2000" b="1" i="1" dirty="0"/>
              <a:t> с много </a:t>
            </a:r>
            <a:r>
              <a:rPr lang="ru-RU" sz="2000" b="1" i="1" dirty="0" err="1"/>
              <a:t>любов</a:t>
            </a:r>
            <a:r>
              <a:rPr lang="ru-RU" sz="2000" b="1" i="1" dirty="0"/>
              <a:t> и </a:t>
            </a:r>
            <a:r>
              <a:rPr lang="ru-RU" sz="2000" b="1" i="1" dirty="0" err="1"/>
              <a:t>всеотдайност</a:t>
            </a:r>
            <a:r>
              <a:rPr lang="ru-RU" sz="2000" b="1" i="1" dirty="0"/>
              <a:t> се </a:t>
            </a:r>
            <a:r>
              <a:rPr lang="ru-RU" sz="2000" b="1" i="1" dirty="0" err="1"/>
              <a:t>грижат</a:t>
            </a:r>
            <a:r>
              <a:rPr lang="ru-RU" sz="2000" b="1" i="1" dirty="0"/>
              <a:t> </a:t>
            </a:r>
            <a:r>
              <a:rPr lang="ru-RU" sz="2000" b="1" i="1" dirty="0" err="1"/>
              <a:t>учителите</a:t>
            </a:r>
            <a:r>
              <a:rPr lang="ru-RU" sz="2000" b="1" i="1" dirty="0"/>
              <a:t> </a:t>
            </a:r>
          </a:p>
          <a:p>
            <a:r>
              <a:rPr lang="ru-RU" sz="2000" b="1" i="1" dirty="0" err="1"/>
              <a:t>Емона</a:t>
            </a:r>
            <a:r>
              <a:rPr lang="ru-RU" sz="2000" b="1" i="1" dirty="0"/>
              <a:t> </a:t>
            </a:r>
            <a:r>
              <a:rPr lang="ru-RU" sz="2000" b="1" i="1" dirty="0" err="1"/>
              <a:t>Станковска</a:t>
            </a:r>
            <a:r>
              <a:rPr lang="ru-RU" sz="2000" b="1" i="1" dirty="0"/>
              <a:t> и </a:t>
            </a:r>
            <a:r>
              <a:rPr lang="ru-RU" sz="2000" b="1" i="1" dirty="0" err="1"/>
              <a:t>Анета</a:t>
            </a:r>
            <a:r>
              <a:rPr lang="ru-RU" sz="2000" b="1" i="1" dirty="0"/>
              <a:t> </a:t>
            </a:r>
            <a:r>
              <a:rPr lang="ru-RU" sz="2000" b="1" i="1" dirty="0" err="1"/>
              <a:t>Тонева</a:t>
            </a:r>
            <a:r>
              <a:rPr lang="ru-RU" sz="2000" b="1" i="1" dirty="0"/>
              <a:t> </a:t>
            </a:r>
            <a:r>
              <a:rPr lang="ru-RU" sz="2000" b="1" i="1" dirty="0" err="1"/>
              <a:t>както</a:t>
            </a:r>
            <a:r>
              <a:rPr lang="ru-RU" sz="2000" b="1" i="1" dirty="0"/>
              <a:t> и помощник- </a:t>
            </a:r>
            <a:r>
              <a:rPr lang="ru-RU" sz="2000" b="1" i="1" dirty="0" err="1"/>
              <a:t>възпитател</a:t>
            </a:r>
            <a:r>
              <a:rPr lang="ru-RU" sz="2000" b="1" i="1" dirty="0"/>
              <a:t> Весела Облачка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755576" y="433010"/>
            <a:ext cx="30243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Първа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възрастова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група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i="1" dirty="0"/>
          </a:p>
          <a:p>
            <a:r>
              <a:rPr lang="ru-RU" sz="2000" b="1" i="1" dirty="0" err="1"/>
              <a:t>Група</a:t>
            </a:r>
            <a:r>
              <a:rPr lang="ru-RU" sz="2000" b="1" i="1" dirty="0"/>
              <a:t> </a:t>
            </a:r>
            <a:r>
              <a:rPr lang="ru-RU" sz="2000" b="1" i="1" dirty="0" err="1"/>
              <a:t>Мечо</a:t>
            </a:r>
            <a:r>
              <a:rPr lang="ru-RU" sz="2000" b="1" i="1" dirty="0"/>
              <a:t> се </a:t>
            </a:r>
            <a:r>
              <a:rPr lang="ru-RU" sz="2000" b="1" i="1" dirty="0" err="1"/>
              <a:t>състои</a:t>
            </a:r>
            <a:r>
              <a:rPr lang="ru-RU" sz="2000" b="1" i="1" dirty="0"/>
              <a:t> от 18 </a:t>
            </a:r>
            <a:r>
              <a:rPr lang="ru-RU" sz="2000" b="1" i="1" dirty="0" err="1"/>
              <a:t>деца</a:t>
            </a:r>
            <a:r>
              <a:rPr lang="ru-RU" sz="2000" b="1" i="1" dirty="0"/>
              <a:t> на </a:t>
            </a:r>
            <a:r>
              <a:rPr lang="ru-RU" sz="2000" b="1" i="1" dirty="0" err="1"/>
              <a:t>възраст</a:t>
            </a:r>
            <a:r>
              <a:rPr lang="ru-RU" sz="2000" b="1" i="1" dirty="0"/>
              <a:t> 3/4 г. </a:t>
            </a:r>
            <a:r>
              <a:rPr lang="ru-RU" sz="2000" b="1" i="1" dirty="0" err="1" smtClean="0"/>
              <a:t>Децата</a:t>
            </a:r>
            <a:r>
              <a:rPr lang="ru-RU" sz="2000" b="1" i="1" dirty="0" smtClean="0"/>
              <a:t> </a:t>
            </a:r>
            <a:r>
              <a:rPr lang="ru-RU" sz="2000" b="1" i="1" dirty="0"/>
              <a:t>се </a:t>
            </a:r>
            <a:r>
              <a:rPr lang="ru-RU" sz="2000" b="1" i="1" dirty="0" err="1"/>
              <a:t>обучават</a:t>
            </a:r>
            <a:r>
              <a:rPr lang="ru-RU" sz="2000" b="1" i="1" dirty="0"/>
              <a:t>, </a:t>
            </a:r>
            <a:r>
              <a:rPr lang="ru-RU" sz="2000" b="1" i="1" dirty="0" err="1"/>
              <a:t>възпитават</a:t>
            </a:r>
            <a:r>
              <a:rPr lang="ru-RU" sz="2000" b="1" i="1" dirty="0"/>
              <a:t> и </a:t>
            </a:r>
            <a:r>
              <a:rPr lang="ru-RU" sz="2000" b="1" i="1" dirty="0" err="1"/>
              <a:t>социализират</a:t>
            </a:r>
            <a:r>
              <a:rPr lang="ru-RU" sz="2000" b="1" i="1" dirty="0"/>
              <a:t> в уютна и спокойна атмосфера.</a:t>
            </a:r>
          </a:p>
          <a:p>
            <a:r>
              <a:rPr lang="ru-RU" sz="2000" b="1" i="1" dirty="0">
                <a:solidFill>
                  <a:schemeClr val="accent5"/>
                </a:solidFill>
              </a:rPr>
              <a:t> </a:t>
            </a:r>
            <a:r>
              <a:rPr lang="bg-BG" sz="2000" b="1" i="1" dirty="0"/>
              <a:t>О</a:t>
            </a:r>
            <a:r>
              <a:rPr lang="bg-BG" sz="2000" b="1" i="1" dirty="0" smtClean="0"/>
              <a:t>бразователният процес протича под формата на игра и чрез интерактивни методи на преподаване</a:t>
            </a:r>
            <a:r>
              <a:rPr lang="bg-BG" sz="2000" b="1" dirty="0" smtClean="0"/>
              <a:t>.</a:t>
            </a:r>
            <a:endParaRPr lang="bg-BG" sz="2000" b="1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8529"/>
            <a:ext cx="2429477" cy="2420307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16" y="4195783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5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09" y="915585"/>
            <a:ext cx="4464496" cy="5786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58" y="1268760"/>
            <a:ext cx="4644008" cy="50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4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8" y="22412"/>
            <a:ext cx="9144000" cy="6858000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3707904" y="1305342"/>
            <a:ext cx="45365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НАШАТА ФИЛОСОФИЯ КАТО ПРЕПОДАВАТЕЛИ !!!</a:t>
            </a:r>
          </a:p>
          <a:p>
            <a:endParaRPr lang="ru-RU" sz="2000" b="1" dirty="0"/>
          </a:p>
          <a:p>
            <a:r>
              <a:rPr lang="ru-RU" sz="2000" b="1" i="1" dirty="0"/>
              <a:t>ПРЕПОДАВАНЕТО Е ПРИЗВАНИЕ, МИСИЯ И ГОЛЧМА ОТГОВОРНОСТ. В ПРОЦЕСА НА ОБУЧЕНИЕ СЕ СТРЕМИН ДА РАЗВИВАМЕ ТВОРЧЕСКОТО МИСЛЕНЕ И ВЪОБРАЖЕНИЕ НА ВСЯКО ДЕТЕ. ОТЧИТАМЕ РОЛЯТА НА СЕМЕЙСТВОТО И СМЯТАМЕ, ЧЕ ТРЯБВА ЗАЕДНО ДА РАБОТИМ ВЪРХУ РАЗВИТИЕТО НА ИНДИВИДУАЛНИТЕ ПОТРЕБНОСТИ НА ВСЯКО ДЕТЕ. НИЕ ВЪЗПРИЕМАМЕ РОЛЯТА СИ НА УЧИТЕЛИ НЕ ТОЛКОВА КАТО ОБУЧЕНИЕ, А ПО-СКОРО КАТО ВОДЕЩИ ПО ПЪТЯ НА </a:t>
            </a:r>
            <a:r>
              <a:rPr lang="ru-RU" sz="2000" b="1" i="1" dirty="0" smtClean="0"/>
              <a:t>ОБУЧЕНИТО.</a:t>
            </a:r>
            <a:endParaRPr lang="bg-BG" sz="2000" b="1" i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0551"/>
            <a:ext cx="3097987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1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авоъгълник 3"/>
          <p:cNvSpPr/>
          <p:nvPr/>
        </p:nvSpPr>
        <p:spPr>
          <a:xfrm>
            <a:off x="251520" y="-21038"/>
            <a:ext cx="78488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i="1" u="sng" dirty="0" err="1" smtClean="0">
                <a:solidFill>
                  <a:srgbClr val="FF0000"/>
                </a:solidFill>
              </a:rPr>
              <a:t>Дневен</a:t>
            </a:r>
            <a:r>
              <a:rPr lang="ru-RU" sz="3200" b="1" i="1" u="sng" dirty="0" smtClean="0">
                <a:solidFill>
                  <a:srgbClr val="FF0000"/>
                </a:solidFill>
              </a:rPr>
              <a:t> режим</a:t>
            </a:r>
            <a:endParaRPr lang="ru-RU" sz="3200" b="1" i="1" u="sng" dirty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06:30-08:30- </a:t>
            </a:r>
            <a:r>
              <a:rPr lang="ru-RU" b="1" dirty="0" smtClean="0"/>
              <a:t>  Прием</a:t>
            </a:r>
            <a:r>
              <a:rPr lang="ru-RU" b="1" dirty="0"/>
              <a:t>, </a:t>
            </a:r>
            <a:r>
              <a:rPr lang="ru-RU" b="1" dirty="0" err="1"/>
              <a:t>самостоятелни</a:t>
            </a:r>
            <a:r>
              <a:rPr lang="ru-RU" b="1" dirty="0"/>
              <a:t> </a:t>
            </a:r>
            <a:r>
              <a:rPr lang="ru-RU" b="1" dirty="0" err="1"/>
              <a:t>дейности</a:t>
            </a:r>
            <a:r>
              <a:rPr lang="ru-RU" b="1" dirty="0"/>
              <a:t> по </a:t>
            </a:r>
            <a:r>
              <a:rPr lang="ru-RU" b="1" dirty="0" err="1"/>
              <a:t>избор</a:t>
            </a:r>
            <a:r>
              <a:rPr lang="ru-RU" b="1" dirty="0"/>
              <a:t> на </a:t>
            </a:r>
            <a:r>
              <a:rPr lang="ru-RU" b="1" dirty="0" err="1"/>
              <a:t>децата</a:t>
            </a:r>
            <a:endParaRPr lang="ru-RU" b="1" dirty="0"/>
          </a:p>
          <a:p>
            <a:r>
              <a:rPr lang="ru-RU" b="1" dirty="0"/>
              <a:t>08:30-08:50- </a:t>
            </a:r>
            <a:r>
              <a:rPr lang="ru-RU" b="1" dirty="0" smtClean="0"/>
              <a:t>  </a:t>
            </a:r>
            <a:r>
              <a:rPr lang="ru-RU" b="1" dirty="0" err="1" smtClean="0"/>
              <a:t>Утринна</a:t>
            </a:r>
            <a:r>
              <a:rPr lang="ru-RU" b="1" dirty="0" smtClean="0"/>
              <a:t> </a:t>
            </a:r>
            <a:r>
              <a:rPr lang="ru-RU" b="1" dirty="0"/>
              <a:t>гимнастика </a:t>
            </a:r>
          </a:p>
          <a:p>
            <a:r>
              <a:rPr lang="ru-RU" b="1" dirty="0"/>
              <a:t>08:50-09:00- </a:t>
            </a:r>
            <a:r>
              <a:rPr lang="ru-RU" b="1" dirty="0" smtClean="0"/>
              <a:t>  Подготовка </a:t>
            </a:r>
            <a:r>
              <a:rPr lang="ru-RU" b="1" dirty="0"/>
              <a:t>за закуска </a:t>
            </a:r>
          </a:p>
          <a:p>
            <a:r>
              <a:rPr lang="ru-RU" b="1" dirty="0"/>
              <a:t>09:00-09:20- </a:t>
            </a:r>
            <a:r>
              <a:rPr lang="ru-RU" b="1" dirty="0" smtClean="0"/>
              <a:t>  </a:t>
            </a:r>
            <a:r>
              <a:rPr lang="ru-RU" b="1" dirty="0" err="1" smtClean="0"/>
              <a:t>Сутрешна</a:t>
            </a:r>
            <a:r>
              <a:rPr lang="ru-RU" b="1" dirty="0" smtClean="0"/>
              <a:t> </a:t>
            </a:r>
            <a:r>
              <a:rPr lang="ru-RU" b="1" dirty="0"/>
              <a:t>закуска </a:t>
            </a:r>
          </a:p>
          <a:p>
            <a:r>
              <a:rPr lang="ru-RU" b="1" dirty="0"/>
              <a:t>09:30-10:40- </a:t>
            </a:r>
            <a:r>
              <a:rPr lang="ru-RU" b="1" dirty="0" smtClean="0"/>
              <a:t>   </a:t>
            </a:r>
            <a:r>
              <a:rPr lang="ru-RU" b="1" dirty="0" err="1" smtClean="0"/>
              <a:t>Основна</a:t>
            </a:r>
            <a:r>
              <a:rPr lang="ru-RU" b="1" dirty="0" smtClean="0"/>
              <a:t> </a:t>
            </a:r>
            <a:r>
              <a:rPr lang="ru-RU" b="1" dirty="0" err="1"/>
              <a:t>форми</a:t>
            </a:r>
            <a:r>
              <a:rPr lang="ru-RU" b="1" dirty="0"/>
              <a:t> на </a:t>
            </a:r>
            <a:r>
              <a:rPr lang="ru-RU" b="1" dirty="0" err="1"/>
              <a:t>педагогическо</a:t>
            </a:r>
            <a:r>
              <a:rPr lang="ru-RU" b="1" dirty="0"/>
              <a:t> взаимодействие.</a:t>
            </a:r>
          </a:p>
          <a:p>
            <a:r>
              <a:rPr lang="ru-RU" b="1" dirty="0"/>
              <a:t>10:45-11:00- </a:t>
            </a:r>
            <a:r>
              <a:rPr lang="ru-RU" b="1" dirty="0" smtClean="0"/>
              <a:t>     </a:t>
            </a:r>
            <a:r>
              <a:rPr lang="ru-RU" b="1" dirty="0" err="1" smtClean="0"/>
              <a:t>Подкрепяща</a:t>
            </a:r>
            <a:r>
              <a:rPr lang="ru-RU" b="1" dirty="0" smtClean="0"/>
              <a:t> </a:t>
            </a:r>
            <a:r>
              <a:rPr lang="ru-RU" b="1" dirty="0"/>
              <a:t>закуска</a:t>
            </a:r>
          </a:p>
          <a:p>
            <a:r>
              <a:rPr lang="ru-RU" b="1" dirty="0"/>
              <a:t>11:00-11:30- </a:t>
            </a:r>
            <a:r>
              <a:rPr lang="ru-RU" b="1" dirty="0" smtClean="0"/>
              <a:t>     </a:t>
            </a:r>
            <a:r>
              <a:rPr lang="ru-RU" b="1" dirty="0" err="1" smtClean="0"/>
              <a:t>Допълнителна</a:t>
            </a:r>
            <a:r>
              <a:rPr lang="ru-RU" b="1" dirty="0" smtClean="0"/>
              <a:t> </a:t>
            </a:r>
            <a:r>
              <a:rPr lang="ru-RU" b="1" dirty="0" err="1"/>
              <a:t>форми</a:t>
            </a:r>
            <a:r>
              <a:rPr lang="ru-RU" b="1" dirty="0"/>
              <a:t> на </a:t>
            </a:r>
            <a:r>
              <a:rPr lang="ru-RU" b="1" dirty="0" err="1"/>
              <a:t>педагогическо</a:t>
            </a:r>
            <a:r>
              <a:rPr lang="ru-RU" b="1" dirty="0"/>
              <a:t>  </a:t>
            </a:r>
            <a:r>
              <a:rPr lang="ru-RU" b="1" dirty="0" smtClean="0"/>
              <a:t>взаимодействие                                       11:30-12:00-     Педагогически </a:t>
            </a:r>
            <a:r>
              <a:rPr lang="ru-RU" b="1" dirty="0" err="1"/>
              <a:t>дейности</a:t>
            </a:r>
            <a:r>
              <a:rPr lang="ru-RU" b="1" dirty="0"/>
              <a:t> по желание на </a:t>
            </a:r>
          </a:p>
          <a:p>
            <a:r>
              <a:rPr lang="ru-RU" b="1" dirty="0" smtClean="0"/>
              <a:t>                           </a:t>
            </a:r>
            <a:r>
              <a:rPr lang="ru-RU" b="1" dirty="0" err="1" smtClean="0"/>
              <a:t>родителите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танци</a:t>
            </a:r>
            <a:r>
              <a:rPr lang="ru-RU" b="1" dirty="0"/>
              <a:t>) и др.</a:t>
            </a:r>
          </a:p>
          <a:p>
            <a:r>
              <a:rPr lang="ru-RU" b="1" dirty="0"/>
              <a:t>12:00-12:30- </a:t>
            </a:r>
            <a:r>
              <a:rPr lang="ru-RU" b="1" dirty="0" smtClean="0"/>
              <a:t>    </a:t>
            </a:r>
            <a:r>
              <a:rPr lang="ru-RU" b="1" dirty="0" err="1" smtClean="0"/>
              <a:t>Допълнителни</a:t>
            </a:r>
            <a:r>
              <a:rPr lang="ru-RU" b="1" dirty="0" smtClean="0"/>
              <a:t> </a:t>
            </a:r>
            <a:r>
              <a:rPr lang="ru-RU" b="1" dirty="0" err="1"/>
              <a:t>форми</a:t>
            </a:r>
            <a:r>
              <a:rPr lang="ru-RU" b="1" dirty="0"/>
              <a:t> на </a:t>
            </a:r>
            <a:r>
              <a:rPr lang="ru-RU" b="1" dirty="0" err="1"/>
              <a:t>педагог.взаимодействие</a:t>
            </a:r>
            <a:endParaRPr lang="ru-RU" b="1" dirty="0"/>
          </a:p>
          <a:p>
            <a:r>
              <a:rPr lang="ru-RU" b="1" dirty="0" smtClean="0"/>
              <a:t>12:30-13:15-      </a:t>
            </a:r>
            <a:r>
              <a:rPr lang="ru-RU" b="1" dirty="0"/>
              <a:t>Подготовка за </a:t>
            </a:r>
            <a:r>
              <a:rPr lang="ru-RU" b="1" dirty="0" err="1"/>
              <a:t>обяд</a:t>
            </a:r>
            <a:r>
              <a:rPr lang="ru-RU" b="1" dirty="0"/>
              <a:t> и </a:t>
            </a:r>
            <a:r>
              <a:rPr lang="ru-RU" b="1" dirty="0" err="1"/>
              <a:t>обяд</a:t>
            </a:r>
            <a:r>
              <a:rPr lang="ru-RU" b="1" dirty="0"/>
              <a:t> </a:t>
            </a:r>
          </a:p>
          <a:p>
            <a:r>
              <a:rPr lang="ru-RU" b="1" dirty="0"/>
              <a:t>13:30-15:15- </a:t>
            </a:r>
            <a:r>
              <a:rPr lang="ru-RU" b="1" dirty="0" smtClean="0"/>
              <a:t>     </a:t>
            </a:r>
            <a:r>
              <a:rPr lang="ru-RU" b="1" dirty="0" err="1" smtClean="0"/>
              <a:t>Следобеден</a:t>
            </a:r>
            <a:r>
              <a:rPr lang="ru-RU" b="1" dirty="0" smtClean="0"/>
              <a:t> </a:t>
            </a:r>
            <a:r>
              <a:rPr lang="ru-RU" b="1" dirty="0" err="1"/>
              <a:t>сън</a:t>
            </a:r>
            <a:r>
              <a:rPr lang="ru-RU" b="1" dirty="0"/>
              <a:t> </a:t>
            </a:r>
          </a:p>
          <a:p>
            <a:r>
              <a:rPr lang="ru-RU" b="1" dirty="0"/>
              <a:t>15:30-16:00- </a:t>
            </a:r>
            <a:r>
              <a:rPr lang="ru-RU" b="1" dirty="0" smtClean="0"/>
              <a:t>    </a:t>
            </a:r>
            <a:r>
              <a:rPr lang="ru-RU" b="1" dirty="0" err="1" smtClean="0"/>
              <a:t>Основни</a:t>
            </a:r>
            <a:r>
              <a:rPr lang="ru-RU" b="1" dirty="0" smtClean="0"/>
              <a:t> </a:t>
            </a:r>
            <a:r>
              <a:rPr lang="ru-RU" b="1" dirty="0" err="1"/>
              <a:t>форми</a:t>
            </a:r>
            <a:r>
              <a:rPr lang="ru-RU" b="1" dirty="0"/>
              <a:t> на </a:t>
            </a:r>
            <a:r>
              <a:rPr lang="ru-RU" b="1" dirty="0" err="1"/>
              <a:t>педагогическо</a:t>
            </a:r>
            <a:r>
              <a:rPr lang="ru-RU" b="1" dirty="0"/>
              <a:t>. взаимодействие</a:t>
            </a:r>
          </a:p>
          <a:p>
            <a:r>
              <a:rPr lang="ru-RU" b="1" dirty="0"/>
              <a:t>16:00-16:20- </a:t>
            </a:r>
            <a:r>
              <a:rPr lang="ru-RU" b="1" dirty="0" smtClean="0"/>
              <a:t>    </a:t>
            </a:r>
            <a:r>
              <a:rPr lang="ru-RU" b="1" dirty="0" err="1" smtClean="0"/>
              <a:t>Подкрепяща</a:t>
            </a:r>
            <a:r>
              <a:rPr lang="ru-RU" b="1" dirty="0" smtClean="0"/>
              <a:t> </a:t>
            </a:r>
            <a:r>
              <a:rPr lang="ru-RU" b="1" dirty="0"/>
              <a:t>закуска</a:t>
            </a:r>
          </a:p>
          <a:p>
            <a:r>
              <a:rPr lang="ru-RU" b="1" dirty="0"/>
              <a:t>16:30-18:30- </a:t>
            </a:r>
            <a:r>
              <a:rPr lang="ru-RU" b="1" dirty="0" smtClean="0"/>
              <a:t>    </a:t>
            </a:r>
            <a:r>
              <a:rPr lang="ru-RU" b="1" dirty="0" err="1" smtClean="0"/>
              <a:t>Сътрудничество</a:t>
            </a:r>
            <a:r>
              <a:rPr lang="ru-RU" b="1" dirty="0" smtClean="0"/>
              <a:t> </a:t>
            </a:r>
            <a:r>
              <a:rPr lang="ru-RU" b="1" dirty="0"/>
              <a:t>и взаимодействие с</a:t>
            </a:r>
          </a:p>
          <a:p>
            <a:r>
              <a:rPr lang="ru-RU" b="1" dirty="0"/>
              <a:t>                     </a:t>
            </a:r>
            <a:r>
              <a:rPr lang="ru-RU" b="1" dirty="0" smtClean="0"/>
              <a:t>      </a:t>
            </a:r>
            <a:r>
              <a:rPr lang="ru-RU" b="1" dirty="0"/>
              <a:t>родители, </a:t>
            </a:r>
            <a:r>
              <a:rPr lang="ru-RU" b="1" dirty="0" err="1"/>
              <a:t>дейности</a:t>
            </a:r>
            <a:r>
              <a:rPr lang="ru-RU" b="1" dirty="0"/>
              <a:t> по </a:t>
            </a:r>
            <a:r>
              <a:rPr lang="ru-RU" b="1" dirty="0" err="1"/>
              <a:t>интереси</a:t>
            </a:r>
            <a:r>
              <a:rPr lang="ru-RU" b="1" dirty="0"/>
              <a:t> и</a:t>
            </a:r>
          </a:p>
          <a:p>
            <a:r>
              <a:rPr lang="ru-RU" b="1" dirty="0"/>
              <a:t>                      </a:t>
            </a:r>
            <a:r>
              <a:rPr lang="ru-RU" b="1" dirty="0" smtClean="0"/>
              <a:t>      </a:t>
            </a:r>
            <a:r>
              <a:rPr lang="ru-RU" b="1" dirty="0" err="1" smtClean="0"/>
              <a:t>изпращане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децата</a:t>
            </a:r>
            <a:endParaRPr lang="ru-RU" b="1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86" y="4365104"/>
            <a:ext cx="1985797" cy="19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4067944" y="1305342"/>
            <a:ext cx="4536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1" dirty="0" err="1"/>
              <a:t>Когато</a:t>
            </a:r>
            <a:r>
              <a:rPr lang="ru-RU" b="1" i="1" dirty="0"/>
              <a:t> </a:t>
            </a:r>
            <a:r>
              <a:rPr lang="ru-RU" b="1" i="1" dirty="0" err="1"/>
              <a:t>излизаме</a:t>
            </a:r>
            <a:r>
              <a:rPr lang="ru-RU" b="1" i="1" dirty="0"/>
              <a:t> от </a:t>
            </a:r>
            <a:r>
              <a:rPr lang="ru-RU" b="1" i="1" dirty="0" err="1"/>
              <a:t>групата</a:t>
            </a:r>
            <a:r>
              <a:rPr lang="ru-RU" b="1" i="1" dirty="0"/>
              <a:t> </a:t>
            </a:r>
            <a:r>
              <a:rPr lang="ru-RU" b="1" i="1" dirty="0" err="1"/>
              <a:t>винаги</a:t>
            </a:r>
            <a:r>
              <a:rPr lang="ru-RU" b="1" i="1" dirty="0"/>
              <a:t> се </a:t>
            </a:r>
            <a:r>
              <a:rPr lang="ru-RU" b="1" i="1" dirty="0" err="1"/>
              <a:t>обаждаме</a:t>
            </a:r>
            <a:r>
              <a:rPr lang="ru-RU" b="1" i="1" dirty="0"/>
              <a:t> на </a:t>
            </a:r>
            <a:r>
              <a:rPr lang="ru-RU" b="1" i="1" dirty="0" err="1"/>
              <a:t>госпожата</a:t>
            </a:r>
            <a:r>
              <a:rPr lang="ru-RU" b="1" i="1" dirty="0"/>
              <a:t>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/>
              <a:t>В </a:t>
            </a:r>
            <a:r>
              <a:rPr lang="ru-RU" b="1" i="1" dirty="0" err="1"/>
              <a:t>групата</a:t>
            </a:r>
            <a:r>
              <a:rPr lang="ru-RU" b="1" i="1" dirty="0"/>
              <a:t> се ходи </a:t>
            </a:r>
            <a:r>
              <a:rPr lang="ru-RU" b="1" i="1" dirty="0" err="1"/>
              <a:t>бавно</a:t>
            </a:r>
            <a:r>
              <a:rPr lang="ru-RU" b="1" i="1" dirty="0"/>
              <a:t>- не се </a:t>
            </a:r>
            <a:r>
              <a:rPr lang="ru-RU" b="1" i="1" dirty="0" err="1"/>
              <a:t>тича</a:t>
            </a:r>
            <a:r>
              <a:rPr lang="ru-RU" b="1" i="1" dirty="0"/>
              <a:t>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 err="1"/>
              <a:t>Подреждаме</a:t>
            </a:r>
            <a:r>
              <a:rPr lang="ru-RU" b="1" i="1" dirty="0"/>
              <a:t> и пазим </a:t>
            </a:r>
            <a:r>
              <a:rPr lang="ru-RU" b="1" i="1" dirty="0" err="1"/>
              <a:t>играчките</a:t>
            </a:r>
            <a:r>
              <a:rPr lang="ru-RU" b="1" i="1" dirty="0"/>
              <a:t> си!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/>
              <a:t>В </a:t>
            </a:r>
            <a:r>
              <a:rPr lang="ru-RU" b="1" i="1" dirty="0" err="1"/>
              <a:t>групата</a:t>
            </a:r>
            <a:r>
              <a:rPr lang="ru-RU" b="1" i="1" dirty="0"/>
              <a:t> се говори тихо- не се вика!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 err="1"/>
              <a:t>Казваме</a:t>
            </a:r>
            <a:r>
              <a:rPr lang="ru-RU" b="1" i="1" dirty="0"/>
              <a:t> „моля“, „</a:t>
            </a:r>
            <a:r>
              <a:rPr lang="ru-RU" b="1" i="1" dirty="0" err="1"/>
              <a:t>извинявай</a:t>
            </a:r>
            <a:r>
              <a:rPr lang="ru-RU" b="1" i="1" dirty="0"/>
              <a:t>“, „благодаря“!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/>
              <a:t>Играем </a:t>
            </a:r>
            <a:r>
              <a:rPr lang="ru-RU" b="1" i="1" dirty="0" err="1"/>
              <a:t>внимателно</a:t>
            </a:r>
            <a:r>
              <a:rPr lang="ru-RU" b="1" i="1" dirty="0"/>
              <a:t>- не се </a:t>
            </a:r>
            <a:r>
              <a:rPr lang="ru-RU" b="1" i="1" dirty="0" err="1"/>
              <a:t>блъскаме</a:t>
            </a:r>
            <a:r>
              <a:rPr lang="ru-RU" b="1" i="1" dirty="0"/>
              <a:t>, </a:t>
            </a:r>
            <a:r>
              <a:rPr lang="ru-RU" b="1" i="1" dirty="0" err="1"/>
              <a:t>ритаме</a:t>
            </a:r>
            <a:r>
              <a:rPr lang="ru-RU" b="1" i="1" dirty="0"/>
              <a:t>, </a:t>
            </a:r>
            <a:r>
              <a:rPr lang="ru-RU" b="1" i="1" dirty="0" err="1"/>
              <a:t>щипем</a:t>
            </a:r>
            <a:r>
              <a:rPr lang="ru-RU" b="1" i="1" dirty="0"/>
              <a:t>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/>
              <a:t>Пазим чисти </a:t>
            </a:r>
            <a:r>
              <a:rPr lang="ru-RU" b="1" i="1" dirty="0" err="1"/>
              <a:t>дрехите</a:t>
            </a:r>
            <a:r>
              <a:rPr lang="ru-RU" b="1" i="1" dirty="0"/>
              <a:t> си , </a:t>
            </a:r>
            <a:r>
              <a:rPr lang="ru-RU" b="1" i="1" dirty="0" err="1"/>
              <a:t>покривките</a:t>
            </a:r>
            <a:r>
              <a:rPr lang="ru-RU" b="1" i="1" dirty="0"/>
              <a:t> и </a:t>
            </a:r>
            <a:r>
              <a:rPr lang="ru-RU" b="1" i="1" dirty="0" err="1"/>
              <a:t>масите</a:t>
            </a:r>
            <a:r>
              <a:rPr lang="ru-RU" b="1" i="1" dirty="0"/>
              <a:t> по </a:t>
            </a:r>
            <a:r>
              <a:rPr lang="ru-RU" b="1" i="1" dirty="0" err="1"/>
              <a:t>време</a:t>
            </a:r>
            <a:r>
              <a:rPr lang="ru-RU" b="1" i="1" dirty="0"/>
              <a:t> на </a:t>
            </a:r>
            <a:r>
              <a:rPr lang="ru-RU" b="1" i="1" dirty="0" err="1"/>
              <a:t>хранене</a:t>
            </a:r>
            <a:r>
              <a:rPr lang="ru-RU" b="1" i="1" dirty="0"/>
              <a:t>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/>
              <a:t>Пазим тишина , </a:t>
            </a:r>
            <a:r>
              <a:rPr lang="ru-RU" b="1" i="1" dirty="0" err="1"/>
              <a:t>когато</a:t>
            </a:r>
            <a:r>
              <a:rPr lang="ru-RU" b="1" i="1" dirty="0"/>
              <a:t> </a:t>
            </a:r>
            <a:r>
              <a:rPr lang="ru-RU" b="1" i="1" dirty="0" err="1"/>
              <a:t>госпожата</a:t>
            </a:r>
            <a:r>
              <a:rPr lang="ru-RU" b="1" i="1" dirty="0"/>
              <a:t> говори!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 err="1"/>
              <a:t>Когато</a:t>
            </a:r>
            <a:r>
              <a:rPr lang="ru-RU" b="1" i="1" dirty="0"/>
              <a:t> </a:t>
            </a:r>
            <a:r>
              <a:rPr lang="ru-RU" b="1" i="1" dirty="0" err="1"/>
              <a:t>седим</a:t>
            </a:r>
            <a:r>
              <a:rPr lang="ru-RU" b="1" i="1" dirty="0"/>
              <a:t> на </a:t>
            </a:r>
            <a:r>
              <a:rPr lang="ru-RU" b="1" i="1" dirty="0" err="1"/>
              <a:t>столчетата</a:t>
            </a:r>
            <a:r>
              <a:rPr lang="ru-RU" b="1" i="1" dirty="0"/>
              <a:t> се </a:t>
            </a:r>
            <a:r>
              <a:rPr lang="ru-RU" b="1" i="1" dirty="0" err="1"/>
              <a:t>държим</a:t>
            </a:r>
            <a:r>
              <a:rPr lang="ru-RU" b="1" i="1" dirty="0"/>
              <a:t> прилично!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 err="1"/>
              <a:t>Всички</a:t>
            </a:r>
            <a:r>
              <a:rPr lang="ru-RU" b="1" i="1" dirty="0"/>
              <a:t> се </a:t>
            </a:r>
            <a:r>
              <a:rPr lang="ru-RU" b="1" i="1" dirty="0" err="1"/>
              <a:t>изчакваме</a:t>
            </a:r>
            <a:r>
              <a:rPr lang="ru-RU" b="1" i="1" dirty="0"/>
              <a:t> и </a:t>
            </a:r>
            <a:r>
              <a:rPr lang="ru-RU" b="1" i="1" dirty="0" err="1"/>
              <a:t>сме</a:t>
            </a:r>
            <a:r>
              <a:rPr lang="ru-RU" b="1" i="1" dirty="0"/>
              <a:t> </a:t>
            </a:r>
            <a:r>
              <a:rPr lang="ru-RU" b="1" i="1" dirty="0" err="1"/>
              <a:t>винаги</a:t>
            </a:r>
            <a:r>
              <a:rPr lang="ru-RU" b="1" i="1" dirty="0"/>
              <a:t> </a:t>
            </a:r>
            <a:r>
              <a:rPr lang="ru-RU" b="1" i="1" dirty="0" err="1"/>
              <a:t>заедно</a:t>
            </a:r>
            <a:r>
              <a:rPr lang="ru-RU" b="1" i="1" dirty="0"/>
              <a:t>!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283968" y="54868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i="1" dirty="0" smtClean="0">
                <a:solidFill>
                  <a:srgbClr val="FF0000"/>
                </a:solidFill>
              </a:rPr>
              <a:t>Правилата на група „Мечо“</a:t>
            </a:r>
            <a:endParaRPr lang="bg-BG" sz="2800" b="1" i="1" dirty="0">
              <a:solidFill>
                <a:srgbClr val="FF0000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6" y="1653484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132856"/>
            <a:ext cx="4152900" cy="2736304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9108504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895922" y="1202935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СЕДМИЧНО РАЗПРЕДЕЛЕНИЕ НА ПЕДАГОГИЧЕСКИТЕ СИТУАЦИИ- </a:t>
            </a:r>
          </a:p>
          <a:p>
            <a:pPr algn="ctr"/>
            <a:r>
              <a:rPr lang="bg-BG" b="1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ПЪРВА ГРУПА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02235"/>
              </p:ext>
            </p:extLst>
          </p:nvPr>
        </p:nvGraphicFramePr>
        <p:xfrm>
          <a:off x="1259632" y="2168804"/>
          <a:ext cx="6636620" cy="17202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12170"/>
                <a:gridCol w="1296144"/>
                <a:gridCol w="1173658"/>
                <a:gridCol w="1562646"/>
                <a:gridCol w="109200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Georgia" pitchFamily="18" charset="0"/>
                        </a:rPr>
                        <a:t>понеделник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Georgia" pitchFamily="18" charset="0"/>
                        </a:rPr>
                        <a:t>вторник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Georgia" pitchFamily="18" charset="0"/>
                        </a:rPr>
                        <a:t>сряда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Georgia" pitchFamily="18" charset="0"/>
                        </a:rPr>
                        <a:t>четвъртък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Georgia" pitchFamily="18" charset="0"/>
                        </a:rPr>
                        <a:t>петък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Математика</a:t>
                      </a:r>
                    </a:p>
                    <a:p>
                      <a:r>
                        <a:rPr lang="bg-BG" dirty="0" smtClean="0">
                          <a:latin typeface="Georgia" pitchFamily="18" charset="0"/>
                        </a:rPr>
                        <a:t>Музика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Околен свят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КТ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БЕЛ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ИИ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ФК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ИИ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Музика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ФК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Georgia" pitchFamily="18" charset="0"/>
                        </a:rPr>
                        <a:t>ФК</a:t>
                      </a:r>
                      <a:endParaRPr lang="en-US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екстово поле 5"/>
          <p:cNvSpPr txBox="1"/>
          <p:nvPr/>
        </p:nvSpPr>
        <p:spPr>
          <a:xfrm>
            <a:off x="3419872" y="4365103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i="1" dirty="0" smtClean="0">
                <a:latin typeface="Georgia" pitchFamily="18" charset="0"/>
              </a:rPr>
              <a:t>ИИ- Изобразително изкуство</a:t>
            </a:r>
          </a:p>
          <a:p>
            <a:r>
              <a:rPr lang="bg-BG" b="1" i="1" dirty="0" smtClean="0">
                <a:latin typeface="Georgia" pitchFamily="18" charset="0"/>
              </a:rPr>
              <a:t>КТ- конструиране и технологии</a:t>
            </a:r>
          </a:p>
          <a:p>
            <a:r>
              <a:rPr lang="bg-BG" b="1" i="1" dirty="0" smtClean="0">
                <a:latin typeface="Georgia" pitchFamily="18" charset="0"/>
              </a:rPr>
              <a:t>БЕЛ- български език и литература</a:t>
            </a:r>
          </a:p>
          <a:p>
            <a:r>
              <a:rPr lang="bg-BG" b="1" i="1" dirty="0" smtClean="0">
                <a:latin typeface="Georgia" pitchFamily="18" charset="0"/>
              </a:rPr>
              <a:t>ФК- физическа култура</a:t>
            </a:r>
            <a:endParaRPr lang="en-US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авоъгълник 3"/>
          <p:cNvSpPr/>
          <p:nvPr/>
        </p:nvSpPr>
        <p:spPr>
          <a:xfrm>
            <a:off x="4617441" y="404664"/>
            <a:ext cx="37444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FF0000"/>
                </a:solidFill>
              </a:rPr>
              <a:t>Народни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танци</a:t>
            </a:r>
            <a:r>
              <a:rPr lang="ru-RU" sz="3200" b="1" i="1" dirty="0">
                <a:solidFill>
                  <a:srgbClr val="FF0000"/>
                </a:solidFill>
              </a:rPr>
              <a:t>- </a:t>
            </a:r>
            <a:r>
              <a:rPr lang="ru-RU" sz="3200" b="1" i="1" dirty="0" err="1">
                <a:solidFill>
                  <a:srgbClr val="FF0000"/>
                </a:solidFill>
              </a:rPr>
              <a:t>преподавател</a:t>
            </a:r>
            <a:r>
              <a:rPr lang="ru-RU" sz="3200" b="1" i="1" dirty="0">
                <a:solidFill>
                  <a:srgbClr val="FF0000"/>
                </a:solidFill>
              </a:rPr>
              <a:t> Светла </a:t>
            </a:r>
            <a:r>
              <a:rPr lang="ru-RU" sz="3200" b="1" i="1" dirty="0" err="1">
                <a:solidFill>
                  <a:srgbClr val="FF0000"/>
                </a:solidFill>
              </a:rPr>
              <a:t>Манова</a:t>
            </a:r>
            <a:endParaRPr lang="ru-RU" sz="3200" b="1" i="1" dirty="0">
              <a:solidFill>
                <a:srgbClr val="FF0000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6" y="3052936"/>
            <a:ext cx="4680519" cy="311236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1" y="347010"/>
            <a:ext cx="4248472" cy="242887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87" y="3573016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ълна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ъ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ъ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882</TotalTime>
  <Words>435</Words>
  <Application>Microsoft Office PowerPoint</Application>
  <PresentationFormat>Презентация на цял екран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Вълна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„АКО ДНЕС ПРЕПОДАВАМЕ ТАКА,  КАКТО СМЕ ПРЕПОДАВАЛИ ВЧЕРА,  НИЕ ОГРАБВАМЕ НАШИТЕ  ДЕЦА ЗА УТРЕ“ 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Emona</dc:creator>
  <cp:lastModifiedBy>Windows User</cp:lastModifiedBy>
  <cp:revision>39</cp:revision>
  <dcterms:created xsi:type="dcterms:W3CDTF">2018-10-08T05:20:14Z</dcterms:created>
  <dcterms:modified xsi:type="dcterms:W3CDTF">2019-10-02T11:22:19Z</dcterms:modified>
</cp:coreProperties>
</file>