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76" r:id="rId3"/>
    <p:sldId id="274" r:id="rId4"/>
    <p:sldId id="258" r:id="rId5"/>
    <p:sldId id="271" r:id="rId6"/>
    <p:sldId id="257" r:id="rId7"/>
    <p:sldId id="259" r:id="rId8"/>
    <p:sldId id="280" r:id="rId9"/>
    <p:sldId id="281" r:id="rId10"/>
    <p:sldId id="261" r:id="rId11"/>
    <p:sldId id="263" r:id="rId12"/>
    <p:sldId id="266" r:id="rId13"/>
    <p:sldId id="277" r:id="rId14"/>
    <p:sldId id="278" r:id="rId15"/>
    <p:sldId id="265" r:id="rId16"/>
    <p:sldId id="282" r:id="rId17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3"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ен сти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ен стил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ен стил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Среден стил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ен стил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06799F8-075E-4A3A-A7F6-7FBC6576F1A4}" styleName="Стил с тема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615" autoAdjust="0"/>
    <p:restoredTop sz="86441" autoAdjust="0"/>
  </p:normalViewPr>
  <p:slideViewPr>
    <p:cSldViewPr>
      <p:cViewPr varScale="1">
        <p:scale>
          <a:sx n="63" d="100"/>
          <a:sy n="63" d="100"/>
        </p:scale>
        <p:origin x="-3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90185-4EC9-4A7F-98F7-981FD69458C7}" type="datetimeFigureOut">
              <a:rPr lang="bg-BG" smtClean="0"/>
              <a:pPr/>
              <a:t>7.10.2022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B4D06-FE31-449D-9559-1B054A4D19D0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4D06-FE31-449D-9559-1B054A4D19D0}" type="slidenum">
              <a:rPr lang="bg-BG" smtClean="0"/>
              <a:pPr/>
              <a:t>1</a:t>
            </a:fld>
            <a:endParaRPr lang="bg-B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4D06-FE31-449D-9559-1B054A4D19D0}" type="slidenum">
              <a:rPr lang="bg-BG" smtClean="0"/>
              <a:pPr/>
              <a:t>6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3910702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4D06-FE31-449D-9559-1B054A4D19D0}" type="slidenum">
              <a:rPr lang="bg-BG" smtClean="0"/>
              <a:pPr/>
              <a:t>11</a:t>
            </a:fld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7.10.2022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7.10.2022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7.10.2022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7.10.2022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7.10.2022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7.10.2022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7.10.2022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7.10.2022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7.10.2022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7.10.2022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0FD7-2EFB-4F94-9FE5-8C97EB4CE23D}" type="datetimeFigureOut">
              <a:rPr lang="bg-BG" smtClean="0"/>
              <a:pPr/>
              <a:t>7.10.2022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10FD7-2EFB-4F94-9FE5-8C97EB4CE23D}" type="datetimeFigureOut">
              <a:rPr lang="bg-BG" smtClean="0"/>
              <a:pPr/>
              <a:t>7.10.2022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F52EB-78AD-4A39-833A-3C1B2452B311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онтейнер за съдържание 3" descr="541837_628022410553166_142129051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4" name="Картина 13" descr="edelvais-logo-315x3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16020">
            <a:off x="6321052" y="100440"/>
            <a:ext cx="2550931" cy="2026488"/>
          </a:xfrm>
          <a:prstGeom prst="ellipse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softEdge rad="127000"/>
          </a:effectLst>
          <a:scene3d>
            <a:camera prst="perspectiveHeroicExtremeLeftFacing"/>
            <a:lightRig rig="threePt" dir="t"/>
          </a:scene3d>
        </p:spPr>
      </p:pic>
      <p:sp>
        <p:nvSpPr>
          <p:cNvPr id="5" name="Правоъгълник 4"/>
          <p:cNvSpPr/>
          <p:nvPr/>
        </p:nvSpPr>
        <p:spPr>
          <a:xfrm>
            <a:off x="3186528" y="714356"/>
            <a:ext cx="277095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bg-BG" sz="3200" b="1" cap="none" spc="0" dirty="0" smtClean="0">
                <a:ln/>
                <a:solidFill>
                  <a:schemeClr val="accent3"/>
                </a:solidFill>
                <a:effectLst/>
              </a:rPr>
              <a:t>2022/20</a:t>
            </a:r>
            <a:r>
              <a:rPr lang="en-US" sz="3200" b="1" cap="none" spc="0" dirty="0" smtClean="0">
                <a:ln/>
                <a:solidFill>
                  <a:schemeClr val="accent3"/>
                </a:solidFill>
                <a:effectLst/>
              </a:rPr>
              <a:t>2</a:t>
            </a:r>
            <a:r>
              <a:rPr lang="bg-BG" sz="3200" b="1" dirty="0">
                <a:ln/>
                <a:solidFill>
                  <a:schemeClr val="accent3"/>
                </a:solidFill>
              </a:rPr>
              <a:t>3</a:t>
            </a:r>
            <a:endParaRPr lang="bg-BG" sz="32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bg-BG" sz="3200" b="1" dirty="0" smtClean="0">
                <a:ln/>
                <a:solidFill>
                  <a:schemeClr val="accent3"/>
                </a:solidFill>
              </a:rPr>
              <a:t>учебна година</a:t>
            </a:r>
            <a:endParaRPr lang="bg-BG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ransition spd="med" advTm="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2435" y="-1077848"/>
            <a:ext cx="6858000" cy="9036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907704" y="764704"/>
            <a:ext cx="5810291" cy="9108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4739"/>
              </a:avLst>
            </a:prstTxWarp>
          </a:bodyPr>
          <a:lstStyle/>
          <a:p>
            <a:pPr algn="ctr" rtl="0"/>
            <a:r>
              <a:rPr lang="bg-BG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правилата на</a:t>
            </a:r>
          </a:p>
          <a:p>
            <a:pPr algn="ctr" rtl="0"/>
            <a:r>
              <a:rPr lang="bg-BG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група"Щурче"</a:t>
            </a:r>
            <a:endParaRPr lang="bg-BG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60" y="2852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g-BG" dirty="0"/>
          </a:p>
        </p:txBody>
      </p:sp>
      <p:sp>
        <p:nvSpPr>
          <p:cNvPr id="4" name="Cloud Callout 3"/>
          <p:cNvSpPr/>
          <p:nvPr/>
        </p:nvSpPr>
        <p:spPr>
          <a:xfrm rot="20278859">
            <a:off x="668550" y="2020507"/>
            <a:ext cx="2551405" cy="1563292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/>
              <a:t>Бъди приятел!</a:t>
            </a:r>
            <a:endParaRPr lang="bg-BG" sz="2400" dirty="0"/>
          </a:p>
        </p:txBody>
      </p:sp>
      <p:sp>
        <p:nvSpPr>
          <p:cNvPr id="5" name="Cloud Callout 4"/>
          <p:cNvSpPr/>
          <p:nvPr/>
        </p:nvSpPr>
        <p:spPr>
          <a:xfrm rot="1436692">
            <a:off x="3103763" y="1775793"/>
            <a:ext cx="2915344" cy="2235341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/>
              <a:t>Уважавай възрастните!</a:t>
            </a:r>
            <a:endParaRPr lang="bg-BG" sz="2400" dirty="0"/>
          </a:p>
        </p:txBody>
      </p:sp>
      <p:sp>
        <p:nvSpPr>
          <p:cNvPr id="8" name="Cloud Callout 7"/>
          <p:cNvSpPr/>
          <p:nvPr/>
        </p:nvSpPr>
        <p:spPr>
          <a:xfrm>
            <a:off x="6012160" y="1675539"/>
            <a:ext cx="2346283" cy="1913825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/>
              <a:t>Говори тихо!</a:t>
            </a:r>
            <a:endParaRPr lang="bg-BG" sz="2400" dirty="0"/>
          </a:p>
        </p:txBody>
      </p:sp>
      <p:sp>
        <p:nvSpPr>
          <p:cNvPr id="10" name="Cloud Callout 9"/>
          <p:cNvSpPr/>
          <p:nvPr/>
        </p:nvSpPr>
        <p:spPr>
          <a:xfrm rot="19902822">
            <a:off x="905767" y="3917247"/>
            <a:ext cx="2540397" cy="1667911"/>
          </a:xfrm>
          <a:prstGeom prst="cloud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/>
              <a:t>Не се бий!</a:t>
            </a:r>
            <a:endParaRPr lang="bg-BG" sz="2400" dirty="0"/>
          </a:p>
        </p:txBody>
      </p:sp>
      <p:sp>
        <p:nvSpPr>
          <p:cNvPr id="12" name="Cloud Callout 11"/>
          <p:cNvSpPr/>
          <p:nvPr/>
        </p:nvSpPr>
        <p:spPr>
          <a:xfrm rot="892004">
            <a:off x="3262340" y="4078344"/>
            <a:ext cx="2553305" cy="1864983"/>
          </a:xfrm>
          <a:prstGeom prst="cloud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/>
              <a:t>Храни се културно!</a:t>
            </a:r>
            <a:endParaRPr lang="bg-BG" sz="2400" dirty="0"/>
          </a:p>
        </p:txBody>
      </p:sp>
      <p:sp>
        <p:nvSpPr>
          <p:cNvPr id="14" name="Cloud Callout 13"/>
          <p:cNvSpPr/>
          <p:nvPr/>
        </p:nvSpPr>
        <p:spPr>
          <a:xfrm rot="1688957">
            <a:off x="5815893" y="4100303"/>
            <a:ext cx="2642742" cy="1901361"/>
          </a:xfrm>
          <a:prstGeom prst="cloud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/>
              <a:t>Пази играчките!</a:t>
            </a:r>
            <a:endParaRPr lang="bg-BG" sz="24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3001"/>
            <a:ext cx="6858000" cy="9144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4" y="2001947"/>
            <a:ext cx="7317706" cy="41162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авоъгълник 10"/>
          <p:cNvSpPr/>
          <p:nvPr/>
        </p:nvSpPr>
        <p:spPr>
          <a:xfrm>
            <a:off x="2260437" y="1214422"/>
            <a:ext cx="4623125" cy="71438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g-BG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Група “Щурче”</a:t>
            </a:r>
            <a:endParaRPr lang="bg-BG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Картина 4" descr="3432343_249p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453457">
            <a:off x="6957954" y="530509"/>
            <a:ext cx="1214446" cy="1463188"/>
          </a:xfrm>
          <a:prstGeom prst="cloudCallout">
            <a:avLst/>
          </a:prstGeom>
          <a:effectLst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7280" y="-1107281"/>
            <a:ext cx="6929439" cy="9144001"/>
          </a:xfrm>
          <a:prstGeom prst="rect">
            <a:avLst/>
          </a:prstGeom>
        </p:spPr>
      </p:pic>
      <p:pic>
        <p:nvPicPr>
          <p:cNvPr id="4" name="Картина 3" descr="635968738529268387.jpg"/>
          <p:cNvPicPr>
            <a:picLocks noChangeAspect="1"/>
          </p:cNvPicPr>
          <p:nvPr/>
        </p:nvPicPr>
        <p:blipFill>
          <a:blip r:embed="rId3" cstate="print"/>
          <a:srcRect l="13182" t="20392" r="8177"/>
          <a:stretch>
            <a:fillRect/>
          </a:stretch>
        </p:blipFill>
        <p:spPr>
          <a:xfrm>
            <a:off x="5786446" y="714356"/>
            <a:ext cx="2428892" cy="4371131"/>
          </a:xfrm>
          <a:prstGeom prst="round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Above"/>
            <a:lightRig rig="threePt" dir="t"/>
          </a:scene3d>
          <a:sp3d>
            <a:bevelT prst="relaxedInset"/>
          </a:sp3d>
        </p:spPr>
      </p:pic>
      <p:sp>
        <p:nvSpPr>
          <p:cNvPr id="5" name="Текстово поле 4"/>
          <p:cNvSpPr txBox="1"/>
          <p:nvPr/>
        </p:nvSpPr>
        <p:spPr>
          <a:xfrm>
            <a:off x="1142976" y="2500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g-BG" dirty="0"/>
          </a:p>
        </p:txBody>
      </p:sp>
      <p:sp>
        <p:nvSpPr>
          <p:cNvPr id="6" name="Облаковидно изнесено означение 5"/>
          <p:cNvSpPr/>
          <p:nvPr/>
        </p:nvSpPr>
        <p:spPr>
          <a:xfrm>
            <a:off x="837579" y="719534"/>
            <a:ext cx="3929090" cy="1541342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prstTxWarp prst="textWave2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g-BG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Екипът на гр.”Щурче”</a:t>
            </a:r>
            <a:endParaRPr lang="bg-BG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1553107" y="2473392"/>
            <a:ext cx="3600401" cy="60876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g-BG" sz="2000" b="1" dirty="0" smtClean="0">
                <a:ln/>
                <a:solidFill>
                  <a:schemeClr val="accent3"/>
                </a:solidFill>
              </a:rPr>
              <a:t>Старши учител:</a:t>
            </a:r>
          </a:p>
          <a:p>
            <a:r>
              <a:rPr lang="bg-BG" sz="2000" b="1" dirty="0" smtClean="0">
                <a:ln/>
                <a:solidFill>
                  <a:schemeClr val="accent3"/>
                </a:solidFill>
              </a:rPr>
              <a:t>Надя Николова</a:t>
            </a:r>
            <a:endParaRPr lang="bg-BG" sz="2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3" name="Текстово поле 12"/>
          <p:cNvSpPr txBox="1"/>
          <p:nvPr/>
        </p:nvSpPr>
        <p:spPr>
          <a:xfrm>
            <a:off x="4643438" y="5286388"/>
            <a:ext cx="3515852" cy="56810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g-BG" sz="2000" b="1" dirty="0" smtClean="0">
                <a:ln/>
                <a:solidFill>
                  <a:schemeClr val="accent3"/>
                </a:solidFill>
              </a:rPr>
              <a:t>У</a:t>
            </a:r>
            <a:r>
              <a:rPr lang="bg-BG" sz="2000" b="1" dirty="0" smtClean="0">
                <a:ln/>
                <a:solidFill>
                  <a:schemeClr val="accent3"/>
                </a:solidFill>
              </a:rPr>
              <a:t>чител</a:t>
            </a:r>
            <a:r>
              <a:rPr lang="bg-BG" sz="2000" b="1" dirty="0" smtClean="0">
                <a:ln/>
                <a:solidFill>
                  <a:schemeClr val="accent3"/>
                </a:solidFill>
              </a:rPr>
              <a:t>:</a:t>
            </a:r>
          </a:p>
          <a:p>
            <a:r>
              <a:rPr lang="bg-BG" sz="2000" b="1" dirty="0" smtClean="0">
                <a:ln/>
                <a:solidFill>
                  <a:schemeClr val="accent3"/>
                </a:solidFill>
              </a:rPr>
              <a:t>Маруся Иванова</a:t>
            </a:r>
            <a:endParaRPr lang="bg-BG" sz="2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5" name="Текстово поле 14"/>
          <p:cNvSpPr txBox="1"/>
          <p:nvPr/>
        </p:nvSpPr>
        <p:spPr>
          <a:xfrm>
            <a:off x="837578" y="4722607"/>
            <a:ext cx="3398353" cy="131815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endParaRPr lang="bg-BG" sz="2000" b="1" dirty="0" smtClean="0">
              <a:ln/>
              <a:solidFill>
                <a:schemeClr val="accent3"/>
              </a:solidFill>
            </a:endParaRPr>
          </a:p>
          <a:p>
            <a:endParaRPr lang="bg-BG" sz="2000" b="1" dirty="0">
              <a:ln/>
              <a:solidFill>
                <a:schemeClr val="accent3"/>
              </a:solidFill>
            </a:endParaRPr>
          </a:p>
          <a:p>
            <a:r>
              <a:rPr lang="bg-BG" sz="2000" b="1" dirty="0" smtClean="0">
                <a:ln/>
                <a:solidFill>
                  <a:schemeClr val="accent3"/>
                </a:solidFill>
              </a:rPr>
              <a:t>помощник-възпитател:</a:t>
            </a:r>
          </a:p>
          <a:p>
            <a:r>
              <a:rPr lang="bg-BG" sz="2000" b="1" dirty="0" smtClean="0">
                <a:ln/>
                <a:solidFill>
                  <a:schemeClr val="accent3"/>
                </a:solidFill>
              </a:rPr>
              <a:t>Галина Алексова</a:t>
            </a:r>
            <a:endParaRPr lang="bg-BG" sz="20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9" name="Картина 8" descr="DSC_0006.jpg"/>
          <p:cNvPicPr>
            <a:picLocks noChangeAspect="1"/>
          </p:cNvPicPr>
          <p:nvPr/>
        </p:nvPicPr>
        <p:blipFill>
          <a:blip r:embed="rId4"/>
          <a:srcRect l="35216" t="32061" r="56791" b="55319"/>
          <a:stretch>
            <a:fillRect/>
          </a:stretch>
        </p:blipFill>
        <p:spPr>
          <a:xfrm>
            <a:off x="2111602" y="3294671"/>
            <a:ext cx="1968117" cy="2071702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558" y="-1401970"/>
            <a:ext cx="6970892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75864" y="380764"/>
            <a:ext cx="4121448" cy="8309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2400" b="1" dirty="0" smtClean="0">
                <a:ln/>
                <a:solidFill>
                  <a:schemeClr val="accent3"/>
                </a:solidFill>
              </a:rPr>
              <a:t>Начало на учебната година в </a:t>
            </a:r>
          </a:p>
          <a:p>
            <a:pPr algn="ctr"/>
            <a:r>
              <a:rPr lang="bg-BG" sz="2400" b="1" dirty="0">
                <a:ln/>
                <a:solidFill>
                  <a:schemeClr val="accent3"/>
                </a:solidFill>
              </a:rPr>
              <a:t>г</a:t>
            </a:r>
            <a:r>
              <a:rPr lang="bg-BG" sz="2400" b="1" cap="none" spc="0" dirty="0" smtClean="0">
                <a:ln/>
                <a:solidFill>
                  <a:schemeClr val="accent3"/>
                </a:solidFill>
                <a:effectLst/>
              </a:rPr>
              <a:t>р.“Щурче“</a:t>
            </a:r>
            <a:endParaRPr lang="en-US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09" b="13003"/>
          <a:stretch/>
        </p:blipFill>
        <p:spPr>
          <a:xfrm>
            <a:off x="801462" y="978028"/>
            <a:ext cx="2042346" cy="2366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260"/>
          <a:stretch/>
        </p:blipFill>
        <p:spPr>
          <a:xfrm>
            <a:off x="887398" y="3454889"/>
            <a:ext cx="1812394" cy="2440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031" b="14578"/>
          <a:stretch/>
        </p:blipFill>
        <p:spPr>
          <a:xfrm>
            <a:off x="3583781" y="1196556"/>
            <a:ext cx="1905613" cy="2215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673" b="18804"/>
          <a:stretch/>
        </p:blipFill>
        <p:spPr>
          <a:xfrm>
            <a:off x="6063626" y="841600"/>
            <a:ext cx="2208088" cy="2472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050" b="16400"/>
          <a:stretch/>
        </p:blipFill>
        <p:spPr>
          <a:xfrm>
            <a:off x="3114758" y="3291632"/>
            <a:ext cx="2677918" cy="2549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34" t="33201" r="12667" b="19550"/>
          <a:stretch/>
        </p:blipFill>
        <p:spPr>
          <a:xfrm>
            <a:off x="6097122" y="3199726"/>
            <a:ext cx="2289775" cy="2642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69979089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3856" y="-1133856"/>
            <a:ext cx="6876287" cy="9144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534"/>
          <a:stretch/>
        </p:blipFill>
        <p:spPr>
          <a:xfrm>
            <a:off x="827584" y="836712"/>
            <a:ext cx="2040360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91" t="29806" r="2353" b="18221"/>
          <a:stretch/>
        </p:blipFill>
        <p:spPr>
          <a:xfrm>
            <a:off x="855048" y="3573016"/>
            <a:ext cx="2416831" cy="2482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134" t="37401" r="12667" b="14300"/>
          <a:stretch/>
        </p:blipFill>
        <p:spPr>
          <a:xfrm>
            <a:off x="3271879" y="836712"/>
            <a:ext cx="2108475" cy="2694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267" t="41600" r="10801" b="12201"/>
          <a:stretch/>
        </p:blipFill>
        <p:spPr>
          <a:xfrm>
            <a:off x="5915242" y="841819"/>
            <a:ext cx="2300983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868" t="38450" r="16399" b="19550"/>
          <a:stretch/>
        </p:blipFill>
        <p:spPr>
          <a:xfrm>
            <a:off x="3541701" y="3573016"/>
            <a:ext cx="2060595" cy="2575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33" t="38450" r="14534" b="18500"/>
          <a:stretch/>
        </p:blipFill>
        <p:spPr>
          <a:xfrm>
            <a:off x="5769589" y="3573016"/>
            <a:ext cx="2592288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165551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1" y="-1143000"/>
            <a:ext cx="6858000" cy="9143999"/>
          </a:xfrm>
          <a:prstGeom prst="rect">
            <a:avLst/>
          </a:prstGeom>
        </p:spPr>
      </p:pic>
      <p:pic>
        <p:nvPicPr>
          <p:cNvPr id="3" name="Картина 2" descr="изтеглен фай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428999"/>
            <a:ext cx="4011032" cy="280432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авоъгълник 3"/>
          <p:cNvSpPr/>
          <p:nvPr/>
        </p:nvSpPr>
        <p:spPr>
          <a:xfrm>
            <a:off x="1047725" y="267869"/>
            <a:ext cx="7239051" cy="5632311"/>
          </a:xfrm>
          <a:prstGeom prst="rect">
            <a:avLst/>
          </a:prstGeom>
        </p:spPr>
        <p:txBody>
          <a:bodyPr wrap="square">
            <a:prstTxWarp prst="textCanUp">
              <a:avLst/>
            </a:prstTxWarp>
            <a:spAutoFit/>
          </a:bodyPr>
          <a:lstStyle/>
          <a:p>
            <a:pPr algn="ctr"/>
            <a:endParaRPr lang="en-US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bg-BG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bg-BG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bg-B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Песен на групата</a:t>
            </a:r>
          </a:p>
          <a:p>
            <a:pPr algn="ctr"/>
            <a:endParaRPr lang="en-U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1.Ние сме щурчета</a:t>
            </a:r>
            <a:endParaRPr lang="en-U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 весели гласчета,</a:t>
            </a:r>
          </a:p>
          <a:p>
            <a:pPr algn="ctr"/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пеем песнички за вас </a:t>
            </a:r>
            <a:endParaRPr lang="en-U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празничния час!/2</a:t>
            </a:r>
          </a:p>
          <a:p>
            <a:pPr algn="ctr"/>
            <a:endParaRPr lang="bg-BG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Припев:Кой ни даде името?-</a:t>
            </a:r>
          </a:p>
          <a:p>
            <a:pPr algn="ctr"/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някой да попита.</a:t>
            </a:r>
          </a:p>
          <a:p>
            <a:pPr algn="ctr"/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bg-BG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Надето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</a:t>
            </a:r>
            <a:r>
              <a:rPr lang="bg-BG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Мимето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</a:p>
          <a:p>
            <a:pPr algn="ctr"/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те са госпожите:</a:t>
            </a:r>
          </a:p>
          <a:p>
            <a:pPr algn="ctr"/>
            <a:endParaRPr lang="en-U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2.Пеем песни от зори</a:t>
            </a:r>
            <a:endParaRPr lang="en-U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чак до </a:t>
            </a:r>
            <a:r>
              <a:rPr lang="bg-BG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следобяда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  <a:endParaRPr lang="en-U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родители добри</a:t>
            </a:r>
            <a:endParaRPr lang="en-U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bg-BG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щурчова</a:t>
            </a:r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награда./2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8"/>
            <a:ext cx="6857999" cy="91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943" b="20456"/>
          <a:stretch/>
        </p:blipFill>
        <p:spPr>
          <a:xfrm>
            <a:off x="704106" y="577675"/>
            <a:ext cx="2715766" cy="2520281"/>
          </a:xfrm>
          <a:prstGeom prst="ellipse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085" y="2924671"/>
            <a:ext cx="5596114" cy="31478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9872" y="980728"/>
            <a:ext cx="5074551" cy="11584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4000" b="1" cap="none" spc="0" dirty="0" smtClean="0">
                <a:ln/>
                <a:solidFill>
                  <a:schemeClr val="accent3"/>
                </a:solidFill>
                <a:effectLst/>
              </a:rPr>
              <a:t>Успешна учебна </a:t>
            </a:r>
          </a:p>
          <a:p>
            <a:pPr algn="ctr"/>
            <a:r>
              <a:rPr lang="bg-BG" sz="4000" b="1" cap="none" spc="0" dirty="0" smtClean="0">
                <a:ln/>
                <a:solidFill>
                  <a:schemeClr val="accent3"/>
                </a:solidFill>
                <a:effectLst/>
              </a:rPr>
              <a:t>година!</a:t>
            </a:r>
            <a:endParaRPr lang="en-US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852428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462" b="16757"/>
          <a:stretch/>
        </p:blipFill>
        <p:spPr>
          <a:xfrm>
            <a:off x="0" y="1"/>
            <a:ext cx="9144000" cy="67269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5696" y="4149080"/>
            <a:ext cx="5472608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kern="10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гр. Кюстендил, ул</a:t>
            </a:r>
            <a:r>
              <a:rPr lang="ru-RU" sz="2400" b="1" kern="10" dirty="0" smtClean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.» </a:t>
            </a:r>
            <a:r>
              <a:rPr lang="ru-RU" sz="2400" b="1" kern="10" dirty="0" err="1" smtClean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Г.Бенковски</a:t>
            </a:r>
            <a:r>
              <a:rPr lang="ru-RU" sz="2400" b="1" kern="10" dirty="0" smtClean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» </a:t>
            </a:r>
            <a:r>
              <a:rPr lang="ru-RU" sz="2400" b="1" kern="10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№ </a:t>
            </a:r>
            <a:r>
              <a:rPr lang="ru-RU" sz="2400" b="1" kern="10" dirty="0" smtClean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11</a:t>
            </a:r>
            <a:endParaRPr lang="ru-RU" sz="2400" b="1" kern="10" dirty="0">
              <a:ln/>
              <a:solidFill>
                <a:schemeClr val="accent3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b="1" kern="10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тел.: +</a:t>
            </a:r>
            <a:r>
              <a:rPr lang="ru-RU" sz="2400" b="1" kern="10" dirty="0" smtClean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359.78.552071</a:t>
            </a:r>
            <a:endParaRPr lang="ru-RU" sz="2400" b="1" kern="10" dirty="0">
              <a:ln/>
              <a:solidFill>
                <a:schemeClr val="accent3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b="1" kern="10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Е- mail: dg_edelvais@abv.bg</a:t>
            </a:r>
          </a:p>
          <a:p>
            <a:pPr algn="ctr"/>
            <a:r>
              <a:rPr lang="ru-RU" sz="2400" b="1" kern="10" dirty="0">
                <a:ln/>
                <a:solidFill>
                  <a:schemeClr val="accent3"/>
                </a:solidFill>
                <a:latin typeface="Impact" panose="020B0806030902050204" pitchFamily="34" charset="0"/>
              </a:rPr>
              <a:t>Website: www.dg-edelvais.com</a:t>
            </a:r>
            <a:endParaRPr lang="en-US" sz="2400" b="1" kern="10" dirty="0">
              <a:ln/>
              <a:solidFill>
                <a:schemeClr val="accent3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0675">
            <a:off x="578768" y="4438000"/>
            <a:ext cx="1905000" cy="1543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2806650"/>
            <a:ext cx="4422126" cy="1080120"/>
          </a:xfrm>
          <a:prstGeom prst="rect">
            <a:avLst/>
          </a:prstGeom>
          <a:noFill/>
        </p:spPr>
        <p:txBody>
          <a:bodyPr wrap="none" rtlCol="0">
            <a:prstTxWarp prst="textCurveDown">
              <a:avLst/>
            </a:prstTxWarp>
            <a:spAutoFit/>
          </a:bodyPr>
          <a:lstStyle/>
          <a:p>
            <a:r>
              <a:rPr lang="bg-BG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ДГ“Еделвайс“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274220209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2" y="-1152519"/>
            <a:ext cx="6857999" cy="9144000"/>
          </a:xfrm>
          <a:prstGeom prst="rect">
            <a:avLst/>
          </a:prstGeom>
        </p:spPr>
      </p:pic>
      <p:pic>
        <p:nvPicPr>
          <p:cNvPr id="4" name="Картина 1" descr="ScreenShot1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782706"/>
            <a:ext cx="6984776" cy="5238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Текстово поле 2"/>
          <p:cNvSpPr txBox="1"/>
          <p:nvPr/>
        </p:nvSpPr>
        <p:spPr>
          <a:xfrm>
            <a:off x="4572002" y="13394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g-BG" dirty="0"/>
          </a:p>
        </p:txBody>
      </p:sp>
      <p:sp>
        <p:nvSpPr>
          <p:cNvPr id="5" name="Текстово поле 4"/>
          <p:cNvSpPr txBox="1"/>
          <p:nvPr/>
        </p:nvSpPr>
        <p:spPr>
          <a:xfrm>
            <a:off x="4425357" y="986033"/>
            <a:ext cx="2129237" cy="428628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bg-BG" b="1" dirty="0" smtClean="0">
                <a:ln/>
                <a:solidFill>
                  <a:schemeClr val="accent3"/>
                </a:solidFill>
              </a:rPr>
              <a:t>Запознайте се с нас</a:t>
            </a:r>
            <a:endParaRPr lang="bg-BG" b="1" dirty="0">
              <a:ln/>
              <a:solidFill>
                <a:schemeClr val="accent3"/>
              </a:solidFill>
            </a:endParaRPr>
          </a:p>
        </p:txBody>
      </p:sp>
      <p:sp>
        <p:nvSpPr>
          <p:cNvPr id="7" name="Текстово поле 6"/>
          <p:cNvSpPr txBox="1"/>
          <p:nvPr/>
        </p:nvSpPr>
        <p:spPr>
          <a:xfrm rot="20315419">
            <a:off x="729103" y="1303278"/>
            <a:ext cx="3137110" cy="3092172"/>
          </a:xfrm>
          <a:prstGeom prst="cloudCallout">
            <a:avLst>
              <a:gd name="adj1" fmla="val -60884"/>
              <a:gd name="adj2" fmla="val 3497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isometricOffAxis1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g-BG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тази чудна стая, </a:t>
            </a:r>
          </a:p>
          <a:p>
            <a:r>
              <a:rPr lang="bg-BG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всеки ден играя.</a:t>
            </a:r>
          </a:p>
          <a:p>
            <a:r>
              <a:rPr lang="bg-BG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Тя група “Щурче” се нарича </a:t>
            </a:r>
          </a:p>
          <a:p>
            <a:r>
              <a:rPr lang="bg-BG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всяко дете я обича.</a:t>
            </a:r>
            <a:endParaRPr lang="bg-BG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3019079" y="1431074"/>
            <a:ext cx="5582994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bg-BG" sz="2000" b="1" dirty="0" smtClean="0">
                <a:ln/>
                <a:solidFill>
                  <a:schemeClr val="accent3"/>
                </a:solidFill>
              </a:rPr>
              <a:t>         В.гр.”Щурче се се отглеждат,социализират,възпитават и обучават 31 деца.7 деца са първа възрастова група,20 деца са втора възрастова група,4 деца са трета възрастова група.Ние вярваме,че всяко дете е е уникално и,че носи в себе си потенциал,който предстои да развие.</a:t>
            </a:r>
          </a:p>
          <a:p>
            <a:r>
              <a:rPr lang="bg-BG" sz="2000" b="1" dirty="0" smtClean="0">
                <a:ln/>
                <a:solidFill>
                  <a:schemeClr val="accent3"/>
                </a:solidFill>
              </a:rPr>
              <a:t>Целодневният престой на децата в ДГ</a:t>
            </a:r>
            <a:r>
              <a:rPr lang="bg-BG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осигурява  условия и време за игра, почивка, дейности по избор на детето и обучение като се редуват  основни и допълнителни форми на педагогическо взаимодействие .</a:t>
            </a:r>
            <a:endParaRPr lang="bg-BG" sz="20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0" name="Картина 9" descr="3432343_249px.jpg"/>
          <p:cNvPicPr>
            <a:picLocks noChangeAspect="1"/>
          </p:cNvPicPr>
          <p:nvPr/>
        </p:nvPicPr>
        <p:blipFill>
          <a:blip r:embed="rId3" cstate="print"/>
          <a:srcRect l="-3891" t="1273"/>
          <a:stretch>
            <a:fillRect/>
          </a:stretch>
        </p:blipFill>
        <p:spPr>
          <a:xfrm rot="2317012">
            <a:off x="7054052" y="40557"/>
            <a:ext cx="1855437" cy="212435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2688" y="-1103313"/>
            <a:ext cx="6857999" cy="9064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Текстово поле 2"/>
          <p:cNvSpPr txBox="1"/>
          <p:nvPr/>
        </p:nvSpPr>
        <p:spPr>
          <a:xfrm>
            <a:off x="1619672" y="980728"/>
            <a:ext cx="2286016" cy="785818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bg-BG" b="1" dirty="0" smtClean="0">
                <a:ln/>
                <a:solidFill>
                  <a:schemeClr val="accent3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Нашият девиз</a:t>
            </a:r>
            <a:endParaRPr lang="bg-BG" b="1" dirty="0">
              <a:ln/>
              <a:solidFill>
                <a:schemeClr val="accent3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Сърце 4"/>
          <p:cNvSpPr/>
          <p:nvPr/>
        </p:nvSpPr>
        <p:spPr>
          <a:xfrm rot="1503749">
            <a:off x="5435636" y="1786968"/>
            <a:ext cx="2628981" cy="3048113"/>
          </a:xfrm>
          <a:prstGeom prst="hear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prstTxWarp prst="textInflateBottom">
              <a:avLst>
                <a:gd name="adj" fmla="val 69742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bg-BG" sz="2000" b="1" dirty="0" smtClean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За децата с любов</a:t>
            </a:r>
            <a:endParaRPr lang="bg-BG" sz="2000" b="1" dirty="0">
              <a:ln/>
              <a:solidFill>
                <a:schemeClr val="accent3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Картина 7" descr="8742996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836712"/>
            <a:ext cx="5373350" cy="5084159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2" y="-1143000"/>
            <a:ext cx="6858000" cy="914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ово поле 4"/>
          <p:cNvSpPr txBox="1"/>
          <p:nvPr/>
        </p:nvSpPr>
        <p:spPr>
          <a:xfrm>
            <a:off x="2714613" y="0"/>
            <a:ext cx="3225539" cy="1203798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en-US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bg-BG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Дневен режим </a:t>
            </a:r>
            <a:endParaRPr lang="bg-BG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авоъгълник 5"/>
          <p:cNvSpPr/>
          <p:nvPr/>
        </p:nvSpPr>
        <p:spPr>
          <a:xfrm>
            <a:off x="642910" y="857233"/>
            <a:ext cx="7000924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endParaRPr lang="en-US" sz="1600" b="1" dirty="0" smtClean="0">
              <a:ln/>
              <a:solidFill>
                <a:schemeClr val="accent3"/>
              </a:solidFill>
            </a:endParaRPr>
          </a:p>
          <a:p>
            <a:endParaRPr lang="en-US" sz="1600" b="1" dirty="0" smtClean="0">
              <a:ln/>
              <a:solidFill>
                <a:schemeClr val="accent3"/>
              </a:solidFill>
            </a:endParaRPr>
          </a:p>
          <a:p>
            <a:endParaRPr lang="bg-BG" sz="1600" b="1" dirty="0" smtClean="0">
              <a:ln/>
              <a:solidFill>
                <a:schemeClr val="accent3"/>
              </a:solidFill>
            </a:endParaRPr>
          </a:p>
          <a:p>
            <a:endParaRPr lang="bg-BG" sz="1600" b="1" dirty="0" smtClean="0">
              <a:ln/>
              <a:solidFill>
                <a:schemeClr val="accent3"/>
              </a:solidFill>
            </a:endParaRPr>
          </a:p>
          <a:p>
            <a:r>
              <a:rPr lang="bg-BG" sz="1600" b="1" dirty="0" smtClean="0">
                <a:ln/>
                <a:solidFill>
                  <a:schemeClr val="accent3"/>
                </a:solidFill>
              </a:rPr>
              <a:t>06:30-08:30 - Прием. Самостоятелни дейности по  избор на децата.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08:30-08:45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 - Утринна гимнастика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08: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45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-09:00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 - Подготовка за закуска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09:00-09:20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 – Закуска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09: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2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0-10: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1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 - Основни форми на педагогическо взаимодействие(ПС)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10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:1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0-1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3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 - Подкрепяща закуска (плод)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1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3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0-12: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00- Допълнителни форми на педагогическо взаимодействие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12: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00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-1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2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45- Подготовка за обяд и обяд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1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2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45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-1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3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 –Подготовка за сън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1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3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0-1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5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30 – Следобеден сън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1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5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30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-16: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-Тоалет и раздвижване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16: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0-16: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2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 – Подкрепяща закуска</a:t>
            </a: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16: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4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0-18:30</a:t>
            </a:r>
            <a:r>
              <a:rPr lang="bg-BG" sz="1600" b="1" dirty="0" smtClean="0">
                <a:ln/>
                <a:solidFill>
                  <a:schemeClr val="accent3"/>
                </a:solidFill>
              </a:rPr>
              <a:t> – Сътрудничество и взаимодействие с родители,дейности по интереси и изпращане на децата.</a:t>
            </a:r>
            <a:endParaRPr lang="bg-BG" sz="16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7" name="Картина 6" descr="9942145_or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6222" y="2643182"/>
            <a:ext cx="2527778" cy="1643074"/>
          </a:xfrm>
          <a:prstGeom prst="flowChartAlternateProcess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HeroicExtremeLeftFacing"/>
            <a:lightRig rig="threePt" dir="t"/>
          </a:scene3d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52696587"/>
              </p:ext>
            </p:extLst>
          </p:nvPr>
        </p:nvGraphicFramePr>
        <p:xfrm>
          <a:off x="2" y="1203798"/>
          <a:ext cx="9095486" cy="6073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430">
                  <a:extLst>
                    <a:ext uri="{9D8B030D-6E8A-4147-A177-3AD203B41FA5}">
                      <a16:colId xmlns="" xmlns:a16="http://schemas.microsoft.com/office/drawing/2014/main" val="1941796376"/>
                    </a:ext>
                  </a:extLst>
                </a:gridCol>
                <a:gridCol w="1615400">
                  <a:extLst>
                    <a:ext uri="{9D8B030D-6E8A-4147-A177-3AD203B41FA5}">
                      <a16:colId xmlns="" xmlns:a16="http://schemas.microsoft.com/office/drawing/2014/main" val="3961244517"/>
                    </a:ext>
                  </a:extLst>
                </a:gridCol>
                <a:gridCol w="1515914">
                  <a:extLst>
                    <a:ext uri="{9D8B030D-6E8A-4147-A177-3AD203B41FA5}">
                      <a16:colId xmlns="" xmlns:a16="http://schemas.microsoft.com/office/drawing/2014/main" val="1013171428"/>
                    </a:ext>
                  </a:extLst>
                </a:gridCol>
                <a:gridCol w="1515914">
                  <a:extLst>
                    <a:ext uri="{9D8B030D-6E8A-4147-A177-3AD203B41FA5}">
                      <a16:colId xmlns="" xmlns:a16="http://schemas.microsoft.com/office/drawing/2014/main" val="4067223373"/>
                    </a:ext>
                  </a:extLst>
                </a:gridCol>
                <a:gridCol w="1515914">
                  <a:extLst>
                    <a:ext uri="{9D8B030D-6E8A-4147-A177-3AD203B41FA5}">
                      <a16:colId xmlns="" xmlns:a16="http://schemas.microsoft.com/office/drawing/2014/main" val="904308497"/>
                    </a:ext>
                  </a:extLst>
                </a:gridCol>
                <a:gridCol w="1515914">
                  <a:extLst>
                    <a:ext uri="{9D8B030D-6E8A-4147-A177-3AD203B41FA5}">
                      <a16:colId xmlns="" xmlns:a16="http://schemas.microsoft.com/office/drawing/2014/main" val="694306252"/>
                    </a:ext>
                  </a:extLst>
                </a:gridCol>
              </a:tblGrid>
              <a:tr h="486474"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Форми</a:t>
                      </a:r>
                    </a:p>
                    <a:p>
                      <a:r>
                        <a:rPr lang="bg-BG" sz="1400" dirty="0" smtClean="0"/>
                        <a:t>времетраене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Понеделник</a:t>
                      </a:r>
                      <a:r>
                        <a:rPr lang="bg-BG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вторник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сряда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четвъртък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петък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4203248"/>
                  </a:ext>
                </a:extLst>
              </a:tr>
              <a:tr h="429242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6.30-8.30</a:t>
                      </a:r>
                    </a:p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ДФ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Прием на децата</a:t>
                      </a:r>
                    </a:p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(утринна гимнастика,дейност по избор,индивидуална работа)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701281"/>
                  </a:ext>
                </a:extLst>
              </a:tr>
              <a:tr h="343394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8.30-9.00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g-BG" sz="1400" dirty="0" smtClean="0"/>
                        <a:t>            </a:t>
                      </a:r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Закуска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71852593"/>
                  </a:ext>
                </a:extLst>
              </a:tr>
              <a:tr h="343394"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     ДФ</a:t>
                      </a:r>
                      <a:endParaRPr lang="en-US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Разговори и игри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6163272"/>
                  </a:ext>
                </a:extLst>
              </a:tr>
              <a:tr h="429242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9.00-9.20</a:t>
                      </a:r>
                    </a:p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ПС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Околен свят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КТ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БЕЛ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Околен</a:t>
                      </a:r>
                      <a:r>
                        <a:rPr lang="bg-BG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свят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97189574"/>
                  </a:ext>
                </a:extLst>
              </a:tr>
              <a:tr h="418312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9..20-10.00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Подвижни игри,творчески игри,занимания по интереси и др.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10507942"/>
                  </a:ext>
                </a:extLst>
              </a:tr>
              <a:tr h="257545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10.00-10.20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Музика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ФК   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Музика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ДФ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ДФ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42361625"/>
                  </a:ext>
                </a:extLst>
              </a:tr>
              <a:tr h="343394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10.20-10.30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Междинна подкрепителна закуска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5809549"/>
                  </a:ext>
                </a:extLst>
              </a:tr>
              <a:tr h="429242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10.30-12.00 </a:t>
                      </a:r>
                    </a:p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ДФ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Дейности,които не са дейности на детската градина</a:t>
                      </a:r>
                    </a:p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Дейности по избор,игри на открито,разхходки,закалителни процедури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86267903"/>
                  </a:ext>
                </a:extLst>
              </a:tr>
              <a:tr h="339431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12.00-12.30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29432147"/>
                  </a:ext>
                </a:extLst>
              </a:tr>
              <a:tr h="343394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12.30-15.00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за сън. Следобеден сън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3394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15.00-15.30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Тоалет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9356100"/>
                  </a:ext>
                </a:extLst>
              </a:tr>
              <a:tr h="339431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15.30-16.00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Следобедна подкрепителна закуска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2151799"/>
                  </a:ext>
                </a:extLst>
              </a:tr>
              <a:tr h="429242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16.00-16.20</a:t>
                      </a:r>
                    </a:p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ПС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 култура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ИИ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БЕЛ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ФК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ИИ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1403780"/>
                  </a:ext>
                </a:extLst>
              </a:tr>
              <a:tr h="429242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16.20-18.30</a:t>
                      </a:r>
                    </a:p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ДФ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bg-BG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Игри,разходки,творчески дейности,дейности по избор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3468895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Текстово поле 2"/>
          <p:cNvSpPr txBox="1"/>
          <p:nvPr/>
        </p:nvSpPr>
        <p:spPr>
          <a:xfrm>
            <a:off x="2000232" y="267870"/>
            <a:ext cx="5619789" cy="193899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bg-BG" sz="2000" b="1" dirty="0" smtClean="0">
                <a:ln/>
                <a:solidFill>
                  <a:schemeClr val="accent3"/>
                </a:solidFill>
                <a:effectLst/>
              </a:rPr>
              <a:t> </a:t>
            </a:r>
          </a:p>
          <a:p>
            <a:pPr algn="ctr"/>
            <a:endParaRPr lang="bg-BG" sz="2000" b="1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endParaRPr lang="bg-BG" sz="2000" b="1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bg-BG" sz="2000" b="1" dirty="0" smtClean="0">
                <a:ln/>
                <a:solidFill>
                  <a:schemeClr val="accent3"/>
                </a:solidFill>
                <a:effectLst/>
              </a:rPr>
              <a:t> Седмично разпределение на         Педагогическите ситуации</a:t>
            </a:r>
          </a:p>
          <a:p>
            <a:pPr algn="ctr"/>
            <a:r>
              <a:rPr lang="bg-BG" sz="2000" b="1" dirty="0" smtClean="0">
                <a:ln/>
                <a:solidFill>
                  <a:schemeClr val="accent3"/>
                </a:solidFill>
              </a:rPr>
              <a:t>за </a:t>
            </a:r>
            <a:r>
              <a:rPr lang="en-US" sz="2000" b="1" dirty="0" smtClean="0">
                <a:ln/>
                <a:solidFill>
                  <a:schemeClr val="accent3"/>
                </a:solidFill>
              </a:rPr>
              <a:t>I</a:t>
            </a:r>
            <a:r>
              <a:rPr lang="bg-BG" sz="2000" b="1" dirty="0" smtClean="0">
                <a:ln/>
                <a:solidFill>
                  <a:schemeClr val="accent3"/>
                </a:solidFill>
              </a:rPr>
              <a:t> възрастова група</a:t>
            </a:r>
            <a:endParaRPr lang="bg-BG" sz="2000" b="1" dirty="0">
              <a:ln/>
              <a:solidFill>
                <a:schemeClr val="accent3"/>
              </a:soli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96366775"/>
              </p:ext>
            </p:extLst>
          </p:nvPr>
        </p:nvGraphicFramePr>
        <p:xfrm>
          <a:off x="642910" y="2286000"/>
          <a:ext cx="7929617" cy="17002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15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74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287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841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876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          понеделник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вторник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Сряда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четвъртък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   петък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5750">
                <a:tc>
                  <a:txBody>
                    <a:bodyPr/>
                    <a:lstStyle/>
                    <a:p>
                      <a:pPr algn="ctr"/>
                      <a:r>
                        <a:rPr lang="bg-BG" sz="1400" dirty="0" smtClean="0"/>
                        <a:t>1.Математика</a:t>
                      </a: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1.ОС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1.КТ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1.БЕЛ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bg-BG" sz="1400" dirty="0" smtClean="0"/>
                        <a:t>1.ИИ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         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bg-BG" sz="1400" dirty="0" smtClean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dirty="0" smtClean="0"/>
                        <a:t>2.Музика</a:t>
                      </a: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g-BG" sz="1400" dirty="0" smtClean="0"/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         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bg-BG" sz="1400" dirty="0" smtClean="0"/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          1.. ФК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1.ИИ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1.Музика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1.ФК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bg-BG" sz="1400" dirty="0" smtClean="0"/>
                        <a:t>1.ФК</a:t>
                      </a:r>
                      <a:endParaRPr lang="bg-BG" sz="1400" dirty="0"/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Картина 4" descr="1375116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3" y="4143954"/>
            <a:ext cx="4643470" cy="2128256"/>
          </a:xfrm>
          <a:prstGeom prst="round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4710" y="-1143000"/>
            <a:ext cx="6894577" cy="9143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1760" y="980728"/>
            <a:ext cx="4572000" cy="923330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/>
            <a:r>
              <a:rPr lang="bg-BG" b="1" dirty="0">
                <a:ln/>
                <a:solidFill>
                  <a:schemeClr val="accent3"/>
                </a:solidFill>
              </a:rPr>
              <a:t>Седмично разпределение на         Педагогическите ситуации</a:t>
            </a:r>
          </a:p>
          <a:p>
            <a:pPr algn="ctr"/>
            <a:r>
              <a:rPr lang="bg-BG" b="1" dirty="0">
                <a:ln/>
                <a:solidFill>
                  <a:schemeClr val="accent3"/>
                </a:solidFill>
              </a:rPr>
              <a:t>за </a:t>
            </a:r>
            <a:r>
              <a:rPr lang="en-US" b="1" dirty="0" smtClean="0">
                <a:ln/>
                <a:solidFill>
                  <a:schemeClr val="accent3"/>
                </a:solidFill>
              </a:rPr>
              <a:t>II</a:t>
            </a:r>
            <a:r>
              <a:rPr lang="bg-BG" b="1" dirty="0" smtClean="0">
                <a:ln/>
                <a:solidFill>
                  <a:schemeClr val="accent3"/>
                </a:solidFill>
              </a:rPr>
              <a:t> </a:t>
            </a:r>
            <a:r>
              <a:rPr lang="bg-BG" b="1" dirty="0">
                <a:ln/>
                <a:solidFill>
                  <a:schemeClr val="accent3"/>
                </a:solidFill>
              </a:rPr>
              <a:t>възрастова група</a:t>
            </a:r>
          </a:p>
        </p:txBody>
      </p:sp>
      <p:pic>
        <p:nvPicPr>
          <p:cNvPr id="4" name="Картина 4" descr="1375116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0290" y="4077072"/>
            <a:ext cx="4643470" cy="2128256"/>
          </a:xfrm>
          <a:prstGeom prst="round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70622268"/>
              </p:ext>
            </p:extLst>
          </p:nvPr>
        </p:nvGraphicFramePr>
        <p:xfrm>
          <a:off x="899593" y="1925466"/>
          <a:ext cx="7272806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0815">
                  <a:extLst>
                    <a:ext uri="{9D8B030D-6E8A-4147-A177-3AD203B41FA5}">
                      <a16:colId xmlns="" xmlns:a16="http://schemas.microsoft.com/office/drawing/2014/main" val="808878104"/>
                    </a:ext>
                  </a:extLst>
                </a:gridCol>
                <a:gridCol w="1218308">
                  <a:extLst>
                    <a:ext uri="{9D8B030D-6E8A-4147-A177-3AD203B41FA5}">
                      <a16:colId xmlns="" xmlns:a16="http://schemas.microsoft.com/office/drawing/2014/main" val="2101873428"/>
                    </a:ext>
                  </a:extLst>
                </a:gridCol>
                <a:gridCol w="1454561">
                  <a:extLst>
                    <a:ext uri="{9D8B030D-6E8A-4147-A177-3AD203B41FA5}">
                      <a16:colId xmlns="" xmlns:a16="http://schemas.microsoft.com/office/drawing/2014/main" val="2921759605"/>
                    </a:ext>
                  </a:extLst>
                </a:gridCol>
                <a:gridCol w="1454561">
                  <a:extLst>
                    <a:ext uri="{9D8B030D-6E8A-4147-A177-3AD203B41FA5}">
                      <a16:colId xmlns="" xmlns:a16="http://schemas.microsoft.com/office/drawing/2014/main" val="933041517"/>
                    </a:ext>
                  </a:extLst>
                </a:gridCol>
                <a:gridCol w="1454561">
                  <a:extLst>
                    <a:ext uri="{9D8B030D-6E8A-4147-A177-3AD203B41FA5}">
                      <a16:colId xmlns="" xmlns:a16="http://schemas.microsoft.com/office/drawing/2014/main" val="3574930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bg-BG" dirty="0" smtClean="0"/>
                        <a:t>Понеделник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Вторник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Сряда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Четвъртък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Петък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21506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1.Математика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1.Околен</a:t>
                      </a:r>
                    </a:p>
                    <a:p>
                      <a:pPr algn="ctr"/>
                      <a:r>
                        <a:rPr lang="bg-BG" sz="1600" dirty="0" smtClean="0"/>
                        <a:t>свят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1.КТ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1.БЕЛ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dirty="0" smtClean="0"/>
                        <a:t>1.Околен свят</a:t>
                      </a:r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6069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dirty="0" smtClean="0"/>
                        <a:t>2.ФК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2.Музика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2.Музика</a:t>
                      </a:r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1519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1.ФК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dirty="0" smtClean="0"/>
                        <a:t>1.ИИ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1.БЕЛ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1.ФК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1.ИИ</a:t>
                      </a:r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60155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36195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9369703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1" y="-1143000"/>
            <a:ext cx="6857999" cy="9144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31106186"/>
              </p:ext>
            </p:extLst>
          </p:nvPr>
        </p:nvGraphicFramePr>
        <p:xfrm>
          <a:off x="971600" y="2204864"/>
          <a:ext cx="7488836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240">
                  <a:extLst>
                    <a:ext uri="{9D8B030D-6E8A-4147-A177-3AD203B41FA5}">
                      <a16:colId xmlns="" xmlns:a16="http://schemas.microsoft.com/office/drawing/2014/main" val="3606231970"/>
                    </a:ext>
                  </a:extLst>
                </a:gridCol>
                <a:gridCol w="1835500">
                  <a:extLst>
                    <a:ext uri="{9D8B030D-6E8A-4147-A177-3AD203B41FA5}">
                      <a16:colId xmlns="" xmlns:a16="http://schemas.microsoft.com/office/drawing/2014/main" val="933862913"/>
                    </a:ext>
                  </a:extLst>
                </a:gridCol>
                <a:gridCol w="1042561">
                  <a:extLst>
                    <a:ext uri="{9D8B030D-6E8A-4147-A177-3AD203B41FA5}">
                      <a16:colId xmlns="" xmlns:a16="http://schemas.microsoft.com/office/drawing/2014/main" val="906253013"/>
                    </a:ext>
                  </a:extLst>
                </a:gridCol>
                <a:gridCol w="1600554">
                  <a:extLst>
                    <a:ext uri="{9D8B030D-6E8A-4147-A177-3AD203B41FA5}">
                      <a16:colId xmlns="" xmlns:a16="http://schemas.microsoft.com/office/drawing/2014/main" val="4188249787"/>
                    </a:ext>
                  </a:extLst>
                </a:gridCol>
                <a:gridCol w="1394981">
                  <a:extLst>
                    <a:ext uri="{9D8B030D-6E8A-4147-A177-3AD203B41FA5}">
                      <a16:colId xmlns="" xmlns:a16="http://schemas.microsoft.com/office/drawing/2014/main" val="3510476588"/>
                    </a:ext>
                  </a:extLst>
                </a:gridCol>
              </a:tblGrid>
              <a:tr h="327951">
                <a:tc>
                  <a:txBody>
                    <a:bodyPr/>
                    <a:lstStyle/>
                    <a:p>
                      <a:r>
                        <a:rPr lang="bg-BG" dirty="0" smtClean="0"/>
                        <a:t>Понеделник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Вторник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Сряда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Четвъртък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Петък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14802642"/>
                  </a:ext>
                </a:extLst>
              </a:tr>
              <a:tr h="512142"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1.Математика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dirty="0" smtClean="0"/>
                        <a:t>1.Околен </a:t>
                      </a:r>
                    </a:p>
                    <a:p>
                      <a:pPr algn="ctr"/>
                      <a:r>
                        <a:rPr lang="bg-BG" sz="1600" dirty="0" smtClean="0"/>
                        <a:t>свят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1.КТ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1.БЕЛ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1.ОС</a:t>
                      </a:r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25682523"/>
                  </a:ext>
                </a:extLst>
              </a:tr>
              <a:tr h="512142"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2.Музика 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dirty="0" smtClean="0"/>
                        <a:t>2.Физическа култура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2.Музика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2.ФК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2.ИИ</a:t>
                      </a:r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8510059"/>
                  </a:ext>
                </a:extLst>
              </a:tr>
              <a:tr h="327951">
                <a:tc>
                  <a:txBody>
                    <a:bodyPr/>
                    <a:lstStyle/>
                    <a:p>
                      <a:endParaRPr lang="bg-BG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06866237"/>
                  </a:ext>
                </a:extLst>
              </a:tr>
              <a:tr h="512142">
                <a:tc>
                  <a:txBody>
                    <a:bodyPr/>
                    <a:lstStyle/>
                    <a:p>
                      <a:pPr algn="ctr"/>
                      <a:r>
                        <a:rPr lang="bg-BG" sz="1600" dirty="0" smtClean="0"/>
                        <a:t>1.Физическа култура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dirty="0" smtClean="0"/>
                        <a:t>1.Изобразително изкуство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1.БЕЛ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dirty="0" smtClean="0"/>
                        <a:t>1.Математика</a:t>
                      </a:r>
                    </a:p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 smtClean="0"/>
                        <a:t>1.КТ</a:t>
                      </a:r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64725646"/>
                  </a:ext>
                </a:extLst>
              </a:tr>
              <a:tr h="327951"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7053359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008285" y="833788"/>
            <a:ext cx="40791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bg-BG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Седмичмо разпределение </a:t>
            </a:r>
          </a:p>
          <a:p>
            <a:pPr algn="ctr"/>
            <a:r>
              <a:rPr lang="bg-BG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</a:t>
            </a:r>
            <a:r>
              <a:rPr lang="bg-BG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 педагогическите ситуации </a:t>
            </a:r>
          </a:p>
          <a:p>
            <a:pPr algn="ctr"/>
            <a:r>
              <a:rPr lang="bg-BG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</a:t>
            </a:r>
            <a:r>
              <a:rPr lang="bg-BG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 трета възрастова група</a:t>
            </a:r>
            <a:endParaRPr lang="en-US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Картина 4" descr="1375116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4509120"/>
            <a:ext cx="3995936" cy="1831470"/>
          </a:xfrm>
          <a:prstGeom prst="round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81101534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Градски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2100</TotalTime>
  <Words>615</Words>
  <Application>Microsoft Office PowerPoint</Application>
  <PresentationFormat>Презентация на цял екран (4:3)</PresentationFormat>
  <Paragraphs>202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16</vt:i4>
      </vt:variant>
    </vt:vector>
  </HeadingPairs>
  <TitlesOfParts>
    <vt:vector size="17" baseType="lpstr">
      <vt:lpstr>Office тема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jordan</dc:creator>
  <cp:lastModifiedBy>Nadenceto</cp:lastModifiedBy>
  <cp:revision>152</cp:revision>
  <dcterms:created xsi:type="dcterms:W3CDTF">2017-01-23T19:52:21Z</dcterms:created>
  <dcterms:modified xsi:type="dcterms:W3CDTF">2022-10-07T09:28:14Z</dcterms:modified>
</cp:coreProperties>
</file>