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9"/>
  </p:notesMasterIdLst>
  <p:sldIdLst>
    <p:sldId id="256" r:id="rId5"/>
    <p:sldId id="257" r:id="rId6"/>
    <p:sldId id="258" r:id="rId7"/>
    <p:sldId id="259" r:id="rId8"/>
    <p:sldId id="264" r:id="rId9"/>
    <p:sldId id="260" r:id="rId10"/>
    <p:sldId id="261" r:id="rId11"/>
    <p:sldId id="262" r:id="rId12"/>
    <p:sldId id="263" r:id="rId13"/>
    <p:sldId id="265" r:id="rId14"/>
    <p:sldId id="266" r:id="rId15"/>
    <p:sldId id="267" r:id="rId16"/>
    <p:sldId id="268" r:id="rId17"/>
    <p:sldId id="270" r:id="rId18"/>
    <p:sldId id="271" r:id="rId19"/>
    <p:sldId id="272" r:id="rId20"/>
    <p:sldId id="273" r:id="rId21"/>
    <p:sldId id="269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8" r:id="rId46"/>
    <p:sldId id="297" r:id="rId47"/>
    <p:sldId id="299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ен стил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Стил с тема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849" autoAdjust="0"/>
  </p:normalViewPr>
  <p:slideViewPr>
    <p:cSldViewPr>
      <p:cViewPr>
        <p:scale>
          <a:sx n="76" d="100"/>
          <a:sy n="76" d="100"/>
        </p:scale>
        <p:origin x="-1206" y="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ния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9A49BD-4A99-4BC6-A908-F61E2E64C533}" type="datetimeFigureOut">
              <a:rPr lang="bg-BG" smtClean="0"/>
              <a:t>10.6.2024 г.</a:t>
            </a:fld>
            <a:endParaRPr lang="bg-BG"/>
          </a:p>
        </p:txBody>
      </p:sp>
      <p:sp>
        <p:nvSpPr>
          <p:cNvPr id="4" name="Контейнер за изображение на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Контейнер за бележ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5C4E2D-89B2-44E5-9885-6D75162C90E8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722881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5C4E2D-89B2-44E5-9885-6D75162C90E8}" type="slidenum">
              <a:rPr lang="bg-BG" smtClean="0"/>
              <a:t>10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876593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FF0000"/>
                </a:solidFill>
                <a:latin typeface="+mj-lt"/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FF00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 smtClean="0"/>
              <a:t>Щракнете за редакция стил подзагл. обр.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ED9CB-F572-429E-B77F-F419F46052AB}" type="datetimeFigureOut">
              <a:rPr lang="en-US" smtClean="0"/>
              <a:pPr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39080-2C9C-423F-9910-0DFB7B427D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ED9CB-F572-429E-B77F-F419F46052AB}" type="datetimeFigureOut">
              <a:rPr lang="en-US" smtClean="0"/>
              <a:pPr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39080-2C9C-423F-9910-0DFB7B427D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ED9CB-F572-429E-B77F-F419F46052AB}" type="datetimeFigureOut">
              <a:rPr lang="en-US" smtClean="0"/>
              <a:pPr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39080-2C9C-423F-9910-0DFB7B427D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ED9CB-F572-429E-B77F-F419F46052AB}" type="datetimeFigureOut">
              <a:rPr lang="en-US" smtClean="0"/>
              <a:pPr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39080-2C9C-423F-9910-0DFB7B427D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64317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14298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FF0066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ED9CB-F572-429E-B77F-F419F46052AB}" type="datetimeFigureOut">
              <a:rPr lang="en-US" smtClean="0"/>
              <a:pPr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39080-2C9C-423F-9910-0DFB7B427D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472" y="1600200"/>
            <a:ext cx="392432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92432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ED9CB-F572-429E-B77F-F419F46052AB}" type="datetimeFigureOut">
              <a:rPr lang="en-US" smtClean="0"/>
              <a:pPr/>
              <a:t>6/10/2024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39080-2C9C-423F-9910-0DFB7B427D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ED9CB-F572-429E-B77F-F419F46052AB}" type="datetimeFigureOut">
              <a:rPr lang="en-US" smtClean="0"/>
              <a:pPr/>
              <a:t>6/10/2024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39080-2C9C-423F-9910-0DFB7B427D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ED9CB-F572-429E-B77F-F419F46052AB}" type="datetimeFigureOut">
              <a:rPr lang="en-US" smtClean="0"/>
              <a:pPr/>
              <a:t>6/10/2024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39080-2C9C-423F-9910-0DFB7B427D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ED9CB-F572-429E-B77F-F419F46052AB}" type="datetimeFigureOut">
              <a:rPr lang="en-US" smtClean="0"/>
              <a:pPr/>
              <a:t>6/10/2024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39080-2C9C-423F-9910-0DFB7B427D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ED9CB-F572-429E-B77F-F419F46052AB}" type="datetimeFigureOut">
              <a:rPr lang="en-US" smtClean="0"/>
              <a:pPr/>
              <a:t>6/10/2024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39080-2C9C-423F-9910-0DFB7B427D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ED9CB-F572-429E-B77F-F419F46052AB}" type="datetimeFigureOut">
              <a:rPr lang="en-US" smtClean="0"/>
              <a:pPr/>
              <a:t>6/10/2024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39080-2C9C-423F-9910-0DFB7B427D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1472" y="274638"/>
            <a:ext cx="800105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472" y="1600200"/>
            <a:ext cx="800105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EED9CB-F572-429E-B77F-F419F46052AB}" type="datetimeFigureOut">
              <a:rPr lang="en-US" smtClean="0"/>
              <a:pPr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A39080-2C9C-423F-9910-0DFB7B427DA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0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7" Type="http://schemas.openxmlformats.org/officeDocument/2006/relationships/image" Target="../media/image86.jp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g"/><Relationship Id="rId5" Type="http://schemas.openxmlformats.org/officeDocument/2006/relationships/image" Target="../media/image84.jpg"/><Relationship Id="rId4" Type="http://schemas.openxmlformats.org/officeDocument/2006/relationships/image" Target="../media/image8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1052736"/>
            <a:ext cx="7772400" cy="3456383"/>
          </a:xfrm>
        </p:spPr>
        <p:txBody>
          <a:bodyPr>
            <a:normAutofit fontScale="90000"/>
          </a:bodyPr>
          <a:lstStyle/>
          <a:p>
            <a:r>
              <a:rPr lang="bg-BG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ПОРТФОЛИО </a:t>
            </a:r>
            <a:br>
              <a:rPr lang="bg-BG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bg-BG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</a:t>
            </a:r>
            <a:br>
              <a:rPr lang="bg-BG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bg-BG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ГРУПА „ ВРАБЧЕ“</a:t>
            </a:r>
            <a:br>
              <a:rPr lang="bg-BG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bg-BG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2023 / 2024 УЧЕБНА ГОДИНА</a:t>
            </a:r>
            <a:br>
              <a:rPr lang="bg-BG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bg-BG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bg-BG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bg-BG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ВТОРА ЧАСТ</a:t>
            </a:r>
            <a:r>
              <a:rPr lang="bg-BG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bg-BG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  <p:pic>
        <p:nvPicPr>
          <p:cNvPr id="5" name="Картина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4005064"/>
            <a:ext cx="2073543" cy="20793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467544" y="620688"/>
            <a:ext cx="7888960" cy="51125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  </a:t>
            </a:r>
            <a:r>
              <a:rPr lang="ru-RU" b="1" dirty="0" smtClean="0">
                <a:solidFill>
                  <a:srgbClr val="FF0000"/>
                </a:solidFill>
              </a:rPr>
              <a:t>        МОЯТА ГОЛЯМА ДЕТСКА МЕЧТА</a:t>
            </a:r>
            <a:endParaRPr lang="bg-BG" dirty="0"/>
          </a:p>
        </p:txBody>
      </p:sp>
      <p:pic>
        <p:nvPicPr>
          <p:cNvPr id="2" name="Картина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46" y="1568816"/>
            <a:ext cx="2376264" cy="31307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410" y="2612968"/>
            <a:ext cx="2670829" cy="357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587" y="1700808"/>
            <a:ext cx="2818472" cy="3564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3895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104984" cy="1512168"/>
          </a:xfrm>
        </p:spPr>
        <p:txBody>
          <a:bodyPr>
            <a:normAutofit fontScale="90000"/>
          </a:bodyPr>
          <a:lstStyle/>
          <a:p>
            <a:r>
              <a:rPr lang="bg-BG" sz="3200" b="1" dirty="0" smtClean="0"/>
              <a:t>ДА ОПАЗИМ ПРИРОДАТА ЧИСТА-</a:t>
            </a:r>
            <a:br>
              <a:rPr lang="bg-BG" sz="3200" b="1" dirty="0" smtClean="0"/>
            </a:br>
            <a:r>
              <a:rPr lang="bg-BG" sz="3200" b="1" dirty="0" smtClean="0"/>
              <a:t>УРОК ЗА РЕЦИКЛИРАНЕТО</a:t>
            </a:r>
            <a:r>
              <a:rPr lang="bg-BG" sz="3200" dirty="0"/>
              <a:t/>
            </a:r>
            <a:br>
              <a:rPr lang="bg-BG" sz="3200" dirty="0"/>
            </a:br>
            <a:endParaRPr lang="bg-BG" sz="3200" dirty="0"/>
          </a:p>
        </p:txBody>
      </p:sp>
      <p:pic>
        <p:nvPicPr>
          <p:cNvPr id="6" name="Картина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4797152"/>
            <a:ext cx="2283077" cy="15841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Контейнер за съдържание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7583" y="1957575"/>
            <a:ext cx="2952328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988840"/>
            <a:ext cx="3744416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43332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Картина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14" y="3816776"/>
            <a:ext cx="2713451" cy="18828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Контейнер за съдържание 1"/>
          <p:cNvSpPr>
            <a:spLocks noGrp="1"/>
          </p:cNvSpPr>
          <p:nvPr>
            <p:ph idx="1"/>
          </p:nvPr>
        </p:nvSpPr>
        <p:spPr>
          <a:xfrm>
            <a:off x="571472" y="620689"/>
            <a:ext cx="8001056" cy="3096344"/>
          </a:xfrm>
        </p:spPr>
        <p:txBody>
          <a:bodyPr/>
          <a:lstStyle/>
          <a:p>
            <a:pPr marL="0" indent="0">
              <a:buNone/>
            </a:pPr>
            <a:r>
              <a:rPr lang="bg-BG" b="1" dirty="0" smtClean="0">
                <a:solidFill>
                  <a:srgbClr val="FF0000"/>
                </a:solidFill>
              </a:rPr>
              <a:t>КОЛЕДНА РАБОТИЛНИЦА В ГРУПА „ВРАБЧЕ“</a:t>
            </a:r>
            <a:endParaRPr lang="bg-BG" b="1" dirty="0">
              <a:solidFill>
                <a:srgbClr val="FF0000"/>
              </a:solidFill>
            </a:endParaRPr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576908"/>
            <a:ext cx="3453848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370884"/>
            <a:ext cx="4032448" cy="3328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19536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съдържание 1"/>
          <p:cNvSpPr>
            <a:spLocks noGrp="1"/>
          </p:cNvSpPr>
          <p:nvPr>
            <p:ph idx="1"/>
          </p:nvPr>
        </p:nvSpPr>
        <p:spPr>
          <a:xfrm>
            <a:off x="571472" y="692696"/>
            <a:ext cx="8001056" cy="5433467"/>
          </a:xfrm>
        </p:spPr>
        <p:txBody>
          <a:bodyPr/>
          <a:lstStyle/>
          <a:p>
            <a:pPr marL="0" indent="0">
              <a:buNone/>
            </a:pPr>
            <a:r>
              <a:rPr lang="bg-BG" b="1" dirty="0" smtClean="0">
                <a:solidFill>
                  <a:srgbClr val="FF0000"/>
                </a:solidFill>
              </a:rPr>
              <a:t>     КОЛЕДЕН БАЗАР В ГРУПА „ВРАБЧЕ“</a:t>
            </a:r>
            <a:endParaRPr lang="bg-BG" b="1" dirty="0">
              <a:solidFill>
                <a:srgbClr val="FF0000"/>
              </a:solidFill>
            </a:endParaRPr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17" y="1844824"/>
            <a:ext cx="2949792" cy="3933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940" y="1844824"/>
            <a:ext cx="3003798" cy="3898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8958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571472" y="274638"/>
            <a:ext cx="8001056" cy="1570186"/>
          </a:xfrm>
        </p:spPr>
        <p:txBody>
          <a:bodyPr>
            <a:normAutofit/>
          </a:bodyPr>
          <a:lstStyle/>
          <a:p>
            <a:r>
              <a:rPr lang="bg-BG" sz="3200" b="1" dirty="0" smtClean="0"/>
              <a:t>КОЛЕДЕН КАРНАВАЛ В ГРУПА „ВРАБЧЕ“</a:t>
            </a:r>
            <a:endParaRPr lang="bg-BG" sz="3200" b="1" dirty="0"/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060848"/>
            <a:ext cx="2326160" cy="3286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707" y="1700808"/>
            <a:ext cx="2714400" cy="2881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916832"/>
            <a:ext cx="2584637" cy="34577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321391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sz="3200" b="1" dirty="0" smtClean="0"/>
              <a:t>ПОСРЕЩАНЕ НА ДЯДО КОЛЕДА</a:t>
            </a:r>
            <a:endParaRPr lang="bg-BG" sz="3200" b="1" dirty="0"/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060848"/>
            <a:ext cx="3600400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340768"/>
            <a:ext cx="3377952" cy="1900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859" y="3471937"/>
            <a:ext cx="2664296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099567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sz="3200" b="1" dirty="0" smtClean="0"/>
              <a:t>ЗИМА Е – ВРЕМЕ Е ЗА КУКЕРИ</a:t>
            </a:r>
            <a:endParaRPr lang="bg-BG" sz="3200" b="1" dirty="0"/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420888"/>
            <a:ext cx="2232248" cy="3057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340768"/>
            <a:ext cx="2376264" cy="31789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455" y="1830623"/>
            <a:ext cx="2520681" cy="3372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384885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571472" y="908720"/>
            <a:ext cx="8001056" cy="508918"/>
          </a:xfrm>
        </p:spPr>
        <p:txBody>
          <a:bodyPr>
            <a:normAutofit fontScale="90000"/>
          </a:bodyPr>
          <a:lstStyle/>
          <a:p>
            <a:r>
              <a:rPr lang="bg-BG" sz="3200" b="1" dirty="0" smtClean="0"/>
              <a:t>„ АЗ СЕ ДВИЖА БЕЗОПАСНО“ –</a:t>
            </a:r>
            <a:br>
              <a:rPr lang="bg-BG" sz="3200" b="1" dirty="0" smtClean="0"/>
            </a:br>
            <a:r>
              <a:rPr lang="bg-BG" sz="3200" b="1" dirty="0" smtClean="0"/>
              <a:t>РИСУНКИ, АПЛИКАЦИИ И ПРОЕКТИ</a:t>
            </a:r>
            <a:br>
              <a:rPr lang="bg-BG" sz="3200" b="1" dirty="0" smtClean="0"/>
            </a:br>
            <a:endParaRPr lang="bg-BG" sz="3200" b="1" dirty="0"/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636912"/>
            <a:ext cx="3447194" cy="2591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916832"/>
            <a:ext cx="3449960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643555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571472" y="274638"/>
            <a:ext cx="8001056" cy="1570186"/>
          </a:xfrm>
        </p:spPr>
        <p:txBody>
          <a:bodyPr>
            <a:normAutofit/>
          </a:bodyPr>
          <a:lstStyle/>
          <a:p>
            <a:r>
              <a:rPr lang="bg-BG" sz="3200" b="1" dirty="0" smtClean="0"/>
              <a:t>МАЛКИТЕ СПОРТИСТИ НА ГРУПА „ВРАБЧЕ“</a:t>
            </a:r>
            <a:endParaRPr lang="bg-BG" sz="3200" b="1" dirty="0"/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939971"/>
            <a:ext cx="1962704" cy="3489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916832"/>
            <a:ext cx="2016224" cy="35843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492896"/>
            <a:ext cx="3785997" cy="2618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506304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83568" y="620688"/>
            <a:ext cx="7776864" cy="868958"/>
          </a:xfrm>
        </p:spPr>
        <p:txBody>
          <a:bodyPr>
            <a:normAutofit fontScale="90000"/>
          </a:bodyPr>
          <a:lstStyle/>
          <a:p>
            <a:r>
              <a:rPr lang="bg-BG" sz="3200" b="1" dirty="0" smtClean="0"/>
              <a:t>ОТБЕЛЯЗВАНЕ 151 ГОДИНИ ОТ ОБЕСВАНЕТО НА ВАСИЛ ЛЕВСКИ</a:t>
            </a:r>
            <a:endParaRPr lang="bg-BG" sz="3200" b="1" dirty="0"/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772816"/>
            <a:ext cx="3201219" cy="3201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89" y="2220140"/>
            <a:ext cx="3947031" cy="25930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628155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260648"/>
            <a:ext cx="8064896" cy="5400601"/>
          </a:xfrm>
        </p:spPr>
        <p:txBody>
          <a:bodyPr>
            <a:normAutofit/>
          </a:bodyPr>
          <a:lstStyle/>
          <a:p>
            <a:pPr marL="3657600" lvl="8" indent="0">
              <a:buNone/>
            </a:pPr>
            <a:r>
              <a:rPr lang="bg-BG" b="1" dirty="0" smtClean="0">
                <a:solidFill>
                  <a:srgbClr val="FF0000"/>
                </a:solidFill>
              </a:rPr>
              <a:t> </a:t>
            </a:r>
            <a:endParaRPr lang="bg-BG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bg-BG" sz="4000" b="1" dirty="0" smtClean="0">
                <a:solidFill>
                  <a:srgbClr val="FF0000"/>
                </a:solidFill>
              </a:rPr>
              <a:t>     </a:t>
            </a:r>
            <a:r>
              <a:rPr lang="bg-BG" sz="4000" b="1" dirty="0" smtClean="0">
                <a:solidFill>
                  <a:srgbClr val="FF0000"/>
                </a:solidFill>
              </a:rPr>
              <a:t>         </a:t>
            </a:r>
            <a:r>
              <a:rPr lang="bg-BG" b="1" dirty="0" smtClean="0">
                <a:solidFill>
                  <a:srgbClr val="FF0000"/>
                </a:solidFill>
              </a:rPr>
              <a:t>ПЕДАГОГИЧЕСКА </a:t>
            </a:r>
            <a:r>
              <a:rPr lang="bg-BG" b="1" dirty="0" smtClean="0">
                <a:solidFill>
                  <a:srgbClr val="FF0000"/>
                </a:solidFill>
              </a:rPr>
              <a:t>ДЕЙНОСТ</a:t>
            </a:r>
            <a:endParaRPr lang="bg-BG" b="1" dirty="0">
              <a:solidFill>
                <a:srgbClr val="FF0000"/>
              </a:solidFill>
            </a:endParaRPr>
          </a:p>
          <a:p>
            <a:endParaRPr lang="ru-RU" dirty="0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154" y="1484784"/>
            <a:ext cx="3111647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145682"/>
            <a:ext cx="2736304" cy="2163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510" y="1628800"/>
            <a:ext cx="3373890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4173382"/>
            <a:ext cx="2827516" cy="21359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571472" y="620688"/>
            <a:ext cx="8001056" cy="1008112"/>
          </a:xfrm>
        </p:spPr>
        <p:txBody>
          <a:bodyPr>
            <a:normAutofit fontScale="90000"/>
          </a:bodyPr>
          <a:lstStyle/>
          <a:p>
            <a:r>
              <a:rPr lang="bg-BG" sz="3200" b="1" dirty="0" smtClean="0"/>
              <a:t>БАБА МАРТА ИДЕ! </a:t>
            </a:r>
            <a:br>
              <a:rPr lang="bg-BG" sz="3200" b="1" dirty="0" smtClean="0"/>
            </a:br>
            <a:r>
              <a:rPr lang="bg-BG" sz="3200" b="1" dirty="0" smtClean="0"/>
              <a:t>ИЗРАБОТВАНЕ НА МАРТЕНИЦИ</a:t>
            </a:r>
            <a:endParaRPr lang="bg-BG" sz="3200" b="1" dirty="0"/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212641"/>
            <a:ext cx="2232926" cy="2985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722862"/>
            <a:ext cx="2965636" cy="3964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867" y="2852936"/>
            <a:ext cx="2358265" cy="31527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290279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sz="3200" b="1" dirty="0" smtClean="0"/>
              <a:t>ПОСРЕЩАНЕ НА БАБА МАРТА</a:t>
            </a:r>
            <a:endParaRPr lang="bg-BG" sz="3200" b="1" dirty="0"/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620986"/>
            <a:ext cx="2670944" cy="3561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268760"/>
            <a:ext cx="2915416" cy="2132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573016"/>
            <a:ext cx="2915416" cy="2238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185791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571472" y="404664"/>
            <a:ext cx="8001056" cy="1224136"/>
          </a:xfrm>
        </p:spPr>
        <p:txBody>
          <a:bodyPr>
            <a:normAutofit/>
          </a:bodyPr>
          <a:lstStyle/>
          <a:p>
            <a:r>
              <a:rPr lang="bg-BG" sz="3200" b="1" dirty="0" smtClean="0"/>
              <a:t>ТРЕТИ МАРТ – ОСВОБОЖДЕНИЕТО НА БЪЛГАРИЯ</a:t>
            </a:r>
            <a:endParaRPr lang="bg-BG" sz="3200" b="1" dirty="0"/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556792"/>
            <a:ext cx="3096344" cy="3717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556792"/>
            <a:ext cx="3507854" cy="3789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385495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571472" y="274638"/>
            <a:ext cx="8001056" cy="1714202"/>
          </a:xfrm>
        </p:spPr>
        <p:txBody>
          <a:bodyPr>
            <a:normAutofit/>
          </a:bodyPr>
          <a:lstStyle/>
          <a:p>
            <a:r>
              <a:rPr lang="bg-BG" sz="3200" b="1" dirty="0" smtClean="0"/>
              <a:t>УЧАСТИЕ В НАЦИОНАЛЕН КОНКУРС</a:t>
            </a:r>
            <a:br>
              <a:rPr lang="bg-BG" sz="3200" b="1" dirty="0" smtClean="0"/>
            </a:br>
            <a:r>
              <a:rPr lang="bg-BG" sz="3200" b="1" dirty="0" smtClean="0"/>
              <a:t>„ КАРТИЧКА ЗА МАМА“</a:t>
            </a:r>
            <a:endParaRPr lang="bg-BG" sz="3200" b="1" dirty="0"/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850804"/>
            <a:ext cx="3481510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844824"/>
            <a:ext cx="3312368" cy="4464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642281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sz="3200" b="1" dirty="0" smtClean="0"/>
              <a:t>ОСМИ МАРТ – ДЕН НА МАМА</a:t>
            </a:r>
            <a:endParaRPr lang="bg-BG" sz="3200" b="1" dirty="0"/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23925"/>
            <a:ext cx="2127332" cy="2841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708920"/>
            <a:ext cx="2459272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794" y="1412776"/>
            <a:ext cx="2426220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656482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sz="3200" b="1" dirty="0" smtClean="0"/>
              <a:t>СИРНИ ЗАГОВЕЗНИ В ГРУПА“ВРАБЧЕ“</a:t>
            </a:r>
            <a:endParaRPr lang="bg-BG" sz="3200" b="1" dirty="0"/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196752"/>
            <a:ext cx="3638035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428999"/>
            <a:ext cx="2245946" cy="2521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3429000"/>
            <a:ext cx="1989359" cy="2521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95" y="3428999"/>
            <a:ext cx="2292929" cy="2521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290477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571472" y="274638"/>
            <a:ext cx="8001056" cy="1498178"/>
          </a:xfrm>
        </p:spPr>
        <p:txBody>
          <a:bodyPr>
            <a:normAutofit/>
          </a:bodyPr>
          <a:lstStyle/>
          <a:p>
            <a:r>
              <a:rPr lang="bg-BG" sz="3200" b="1" dirty="0" smtClean="0"/>
              <a:t>ВИКТОРИНА ПО БДП</a:t>
            </a:r>
            <a:br>
              <a:rPr lang="bg-BG" sz="3200" b="1" dirty="0" smtClean="0"/>
            </a:br>
            <a:r>
              <a:rPr lang="bg-BG" sz="3200" b="1" dirty="0" smtClean="0"/>
              <a:t> „ УЧАСТНИЦИ В ПЪТНОТО ДВИЖЕНИЕ“</a:t>
            </a:r>
            <a:endParaRPr lang="bg-BG" sz="3200" b="1" dirty="0"/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628799"/>
            <a:ext cx="3598410" cy="2232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3861049"/>
            <a:ext cx="2491047" cy="2484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861049"/>
            <a:ext cx="2340635" cy="2484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64661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571472" y="548680"/>
            <a:ext cx="8001056" cy="1080120"/>
          </a:xfrm>
        </p:spPr>
        <p:txBody>
          <a:bodyPr>
            <a:normAutofit/>
          </a:bodyPr>
          <a:lstStyle/>
          <a:p>
            <a:r>
              <a:rPr lang="bg-BG" sz="3200" b="1" dirty="0" smtClean="0"/>
              <a:t>ПОСЕЩЕНИЕ НА ОСНОВНО УЧИЛИЩЕ</a:t>
            </a:r>
            <a:br>
              <a:rPr lang="bg-BG" sz="3200" b="1" dirty="0" smtClean="0"/>
            </a:br>
            <a:r>
              <a:rPr lang="bg-BG" sz="3200" b="1" dirty="0" smtClean="0"/>
              <a:t>„СВ.</a:t>
            </a:r>
            <a:r>
              <a:rPr lang="bg-BG" sz="3200" b="1" dirty="0" err="1" smtClean="0"/>
              <a:t>СВ</a:t>
            </a:r>
            <a:r>
              <a:rPr lang="bg-BG" sz="3200" b="1" dirty="0" smtClean="0"/>
              <a:t>.КИРИЛ И МЕТОДИЙ“</a:t>
            </a:r>
            <a:endParaRPr lang="bg-BG" sz="3200" b="1" dirty="0"/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844824"/>
            <a:ext cx="2573847" cy="2049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773" y="2610010"/>
            <a:ext cx="1872208" cy="2604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541268"/>
            <a:ext cx="2115349" cy="2828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4005064"/>
            <a:ext cx="1777445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934053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sz="3200" b="1" dirty="0" smtClean="0"/>
              <a:t>ПРОЛЕТЕН КАРНАВАЛ В ГРУПА „ВРАБЧЕ“</a:t>
            </a:r>
            <a:endParaRPr lang="bg-BG" sz="3200" b="1" dirty="0"/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123923"/>
            <a:ext cx="3075763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645024"/>
            <a:ext cx="2088232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206" y="3717032"/>
            <a:ext cx="2182898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772816"/>
            <a:ext cx="2187858" cy="29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259753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sz="3200" b="1" dirty="0" smtClean="0"/>
              <a:t>В СТРАНАТА НА ЛЮБИМАТА МАТЕМАТИКА</a:t>
            </a:r>
            <a:endParaRPr lang="bg-BG" sz="3200" b="1" dirty="0"/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170006"/>
            <a:ext cx="2017478" cy="2697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694" y="4077072"/>
            <a:ext cx="1645987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85" y="1128124"/>
            <a:ext cx="2085696" cy="2780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128125"/>
            <a:ext cx="2211710" cy="2780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4077072"/>
            <a:ext cx="1917266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Картина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570" y="4077072"/>
            <a:ext cx="1941790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890882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323528" y="1052736"/>
            <a:ext cx="8424936" cy="864096"/>
          </a:xfrm>
        </p:spPr>
        <p:txBody>
          <a:bodyPr>
            <a:normAutofit fontScale="90000"/>
          </a:bodyPr>
          <a:lstStyle/>
          <a:p>
            <a:r>
              <a:rPr lang="bg-BG" sz="3600" b="1" dirty="0" smtClean="0"/>
              <a:t>УЧАСТИЕ В БЛАГОТВОРИТЕЛНА КАМПАНИЯ </a:t>
            </a:r>
            <a:br>
              <a:rPr lang="bg-BG" sz="3600" b="1" dirty="0" smtClean="0"/>
            </a:br>
            <a:r>
              <a:rPr lang="bg-BG" sz="3600" b="1" dirty="0" smtClean="0"/>
              <a:t>„ МИГ ЧОВЕЧНОСТ</a:t>
            </a:r>
            <a:r>
              <a:rPr lang="bg-BG" sz="3600" dirty="0" smtClean="0"/>
              <a:t>“</a:t>
            </a:r>
            <a:endParaRPr lang="bg-BG" sz="3600" dirty="0"/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348880"/>
            <a:ext cx="4104456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80928"/>
            <a:ext cx="3960440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8532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571472" y="274638"/>
            <a:ext cx="8001056" cy="1498178"/>
          </a:xfrm>
        </p:spPr>
        <p:txBody>
          <a:bodyPr>
            <a:normAutofit/>
          </a:bodyPr>
          <a:lstStyle/>
          <a:p>
            <a:r>
              <a:rPr lang="bg-BG" sz="3200" b="1" dirty="0" smtClean="0"/>
              <a:t>ДАРИТЕЛСКА КАМПАНИЯ </a:t>
            </a:r>
            <a:br>
              <a:rPr lang="bg-BG" sz="3200" b="1" dirty="0" smtClean="0"/>
            </a:br>
            <a:r>
              <a:rPr lang="bg-BG" sz="3200" b="1" dirty="0" smtClean="0"/>
              <a:t>ЗА РАЗМЯНА НА КНИЖКИ</a:t>
            </a:r>
            <a:endParaRPr lang="bg-BG" sz="3200" b="1" dirty="0"/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556792"/>
            <a:ext cx="2394512" cy="3201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924944"/>
            <a:ext cx="2304256" cy="3072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546" y="1628800"/>
            <a:ext cx="2103041" cy="3178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747729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539552" y="562670"/>
            <a:ext cx="8001056" cy="1570186"/>
          </a:xfrm>
        </p:spPr>
        <p:txBody>
          <a:bodyPr>
            <a:normAutofit/>
          </a:bodyPr>
          <a:lstStyle/>
          <a:p>
            <a:r>
              <a:rPr lang="bg-BG" sz="3200" b="1" dirty="0" smtClean="0"/>
              <a:t>ИЗЛОЖБА „ МОЕТО </a:t>
            </a:r>
            <a:r>
              <a:rPr lang="bg-BG" sz="3200" b="1" dirty="0" smtClean="0"/>
              <a:t>ЩАСТЛИВО СЕМЕЙСТВО</a:t>
            </a:r>
            <a:r>
              <a:rPr lang="bg-BG" sz="3200" b="1" dirty="0" smtClean="0"/>
              <a:t>“</a:t>
            </a:r>
            <a:endParaRPr lang="bg-BG" sz="3200" b="1" dirty="0"/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448" y="2780928"/>
            <a:ext cx="2693510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15" y="2276872"/>
            <a:ext cx="2728733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132856"/>
            <a:ext cx="2232248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633384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sz="3200" b="1" dirty="0" smtClean="0"/>
              <a:t>СЕДМИЦА НА ГОРАТА В ГРУПА „ВРАБЧЕ“</a:t>
            </a:r>
            <a:endParaRPr lang="bg-BG" sz="3200" b="1" dirty="0"/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84784"/>
            <a:ext cx="1986868" cy="3124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420888"/>
            <a:ext cx="2945904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395439"/>
            <a:ext cx="2016224" cy="3205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811197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571472" y="274638"/>
            <a:ext cx="8001056" cy="1426170"/>
          </a:xfrm>
        </p:spPr>
        <p:txBody>
          <a:bodyPr>
            <a:normAutofit fontScale="90000"/>
          </a:bodyPr>
          <a:lstStyle/>
          <a:p>
            <a:r>
              <a:rPr lang="bg-BG" sz="3200" b="1" dirty="0" smtClean="0"/>
              <a:t>2 АПРИЛ – МЕЖДУНАРОДЕН ДЕН НА ДЕТСКАТА КНИГА – СРЕЩА С АВТОРА АНГЕЛ ШОПОВ </a:t>
            </a:r>
            <a:endParaRPr lang="bg-BG" sz="3200" b="1" dirty="0"/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700808"/>
            <a:ext cx="3665380" cy="2316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4258350"/>
            <a:ext cx="3600400" cy="1834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916831"/>
            <a:ext cx="2641476" cy="3258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311966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99464" y="548680"/>
            <a:ext cx="8001056" cy="1296144"/>
          </a:xfrm>
        </p:spPr>
        <p:txBody>
          <a:bodyPr>
            <a:normAutofit/>
          </a:bodyPr>
          <a:lstStyle/>
          <a:p>
            <a:r>
              <a:rPr lang="bg-BG" sz="3200" b="1" dirty="0" smtClean="0"/>
              <a:t>СПОРТЕН ПРАЗНИК</a:t>
            </a:r>
            <a:br>
              <a:rPr lang="bg-BG" sz="3200" b="1" dirty="0" smtClean="0"/>
            </a:br>
            <a:r>
              <a:rPr lang="bg-BG" sz="3200" b="1" dirty="0" smtClean="0"/>
              <a:t>„ МАМА,ТАТКО И АЗ СПОРТУВАМЕ“</a:t>
            </a:r>
            <a:endParaRPr lang="bg-BG" sz="3200" b="1" dirty="0"/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772816"/>
            <a:ext cx="3240360" cy="2430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34" y="4149080"/>
            <a:ext cx="2520280" cy="17011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4221088"/>
            <a:ext cx="2629178" cy="1701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900936" y="-1657085"/>
            <a:ext cx="1242814" cy="1657085"/>
          </a:xfrm>
          <a:prstGeom prst="rect">
            <a:avLst/>
          </a:prstGeom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628" y="4386055"/>
            <a:ext cx="2031690" cy="2061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061310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571472" y="274638"/>
            <a:ext cx="8001056" cy="1714202"/>
          </a:xfrm>
        </p:spPr>
        <p:txBody>
          <a:bodyPr>
            <a:normAutofit/>
          </a:bodyPr>
          <a:lstStyle/>
          <a:p>
            <a:r>
              <a:rPr lang="bg-BG" sz="3200" b="1" dirty="0" smtClean="0"/>
              <a:t>МАЖОРЕТЕН СЪСТАВ „ЕДЕЛВАЙСЧЕ“</a:t>
            </a:r>
            <a:br>
              <a:rPr lang="bg-BG" sz="3200" b="1" dirty="0" smtClean="0"/>
            </a:br>
            <a:r>
              <a:rPr lang="bg-BG" sz="3200" b="1" dirty="0" smtClean="0"/>
              <a:t>ДЕЙНОСТ ОТ ПРОЕКТ ПО</a:t>
            </a:r>
            <a:br>
              <a:rPr lang="bg-BG" sz="3200" b="1" dirty="0" smtClean="0"/>
            </a:br>
            <a:r>
              <a:rPr lang="bg-BG" sz="3200" b="1" dirty="0" smtClean="0"/>
              <a:t> НП „ХУБАВО Е В ДЕТСКАТА ГРАДИНА“</a:t>
            </a:r>
            <a:endParaRPr lang="bg-BG" sz="3200" b="1" dirty="0"/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708920"/>
            <a:ext cx="3456384" cy="2823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204864"/>
            <a:ext cx="3456384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743595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571472" y="274638"/>
            <a:ext cx="8001056" cy="1210146"/>
          </a:xfrm>
        </p:spPr>
        <p:txBody>
          <a:bodyPr>
            <a:normAutofit/>
          </a:bodyPr>
          <a:lstStyle/>
          <a:p>
            <a:r>
              <a:rPr lang="bg-BG" sz="3200" b="1" dirty="0" smtClean="0"/>
              <a:t>РЕЛИГИЯ В ГРУПА „ВРАБЧЕ“</a:t>
            </a:r>
            <a:endParaRPr lang="bg-BG" sz="3200" b="1" dirty="0"/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844096"/>
            <a:ext cx="3312368" cy="35291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772816"/>
            <a:ext cx="2952328" cy="3658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371642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571472" y="274638"/>
            <a:ext cx="8001056" cy="1426170"/>
          </a:xfrm>
        </p:spPr>
        <p:txBody>
          <a:bodyPr>
            <a:normAutofit/>
          </a:bodyPr>
          <a:lstStyle/>
          <a:p>
            <a:r>
              <a:rPr lang="bg-BG" sz="3200" b="1" dirty="0" smtClean="0"/>
              <a:t>БДП – БЕСЕДА С  ИНСПЕКТОР ОТ </a:t>
            </a:r>
            <a:br>
              <a:rPr lang="bg-BG" sz="3200" b="1" dirty="0" smtClean="0"/>
            </a:br>
            <a:r>
              <a:rPr lang="bg-BG" sz="3200" b="1" dirty="0" smtClean="0"/>
              <a:t>ПЪТНА ПОЛИЦИЯ</a:t>
            </a:r>
            <a:endParaRPr lang="bg-BG" sz="3200" b="1" dirty="0"/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060850"/>
            <a:ext cx="2880320" cy="2999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060849"/>
            <a:ext cx="2808312" cy="2999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558110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571472" y="274638"/>
            <a:ext cx="8001056" cy="1282154"/>
          </a:xfrm>
        </p:spPr>
        <p:txBody>
          <a:bodyPr>
            <a:normAutofit/>
          </a:bodyPr>
          <a:lstStyle/>
          <a:p>
            <a:r>
              <a:rPr lang="bg-BG" sz="3200" b="1" dirty="0" smtClean="0"/>
              <a:t>ЗДРАВНИ БЕСЕДИ СЪС ЗДРАВЕН ЕКСПЕРТ</a:t>
            </a:r>
            <a:endParaRPr lang="bg-BG" sz="3200" b="1" dirty="0"/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204864"/>
            <a:ext cx="2631028" cy="3129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844825"/>
            <a:ext cx="2736304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603454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571472" y="332656"/>
            <a:ext cx="8001056" cy="1512168"/>
          </a:xfrm>
        </p:spPr>
        <p:txBody>
          <a:bodyPr>
            <a:normAutofit/>
          </a:bodyPr>
          <a:lstStyle/>
          <a:p>
            <a:r>
              <a:rPr lang="bg-BG" sz="3200" b="1" dirty="0" smtClean="0"/>
              <a:t>ПОСЕЩЕНИЕ НА ДРАМАТИЧЕН ТЕАТЪР </a:t>
            </a:r>
            <a:br>
              <a:rPr lang="bg-BG" sz="3200" b="1" dirty="0" smtClean="0"/>
            </a:br>
            <a:r>
              <a:rPr lang="bg-BG" sz="3200" b="1" dirty="0" smtClean="0"/>
              <a:t>ГРАД КЮСТЕНДИЛ</a:t>
            </a:r>
            <a:endParaRPr lang="bg-BG" sz="3200" b="1" dirty="0"/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844824"/>
            <a:ext cx="3212174" cy="2356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844824"/>
            <a:ext cx="3305944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4365104"/>
            <a:ext cx="2736304" cy="1887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350557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1187624" y="692696"/>
            <a:ext cx="6696744" cy="28803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 smtClean="0">
                <a:solidFill>
                  <a:srgbClr val="FF0000"/>
                </a:solidFill>
              </a:rPr>
              <a:t>               УЧАСТИЕ В КАМПАНИЯ                                             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rgbClr val="FF0000"/>
                </a:solidFill>
              </a:rPr>
              <a:t>      «ПОСЛАНИЯТА НА ЕСЕННИЯ ЛИСТ»</a:t>
            </a:r>
            <a:endParaRPr lang="ru-RU" sz="2800" b="1" dirty="0">
              <a:solidFill>
                <a:srgbClr val="FF0000"/>
              </a:solidFill>
            </a:endParaRPr>
          </a:p>
          <a:p>
            <a:endParaRPr lang="bg-BG" dirty="0"/>
          </a:p>
        </p:txBody>
      </p:sp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501008"/>
            <a:ext cx="3590622" cy="2373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564904"/>
            <a:ext cx="3346731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925" y="1879136"/>
            <a:ext cx="3845362" cy="3494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5422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sz="3200" b="1" dirty="0" smtClean="0"/>
              <a:t>ЗАСАЖДАНЕ НА ЗЕЛЕНЧУКОВА ГРАДИНА</a:t>
            </a:r>
            <a:endParaRPr lang="bg-BG" sz="3200" b="1" dirty="0"/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340768"/>
            <a:ext cx="3744416" cy="2539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880054"/>
            <a:ext cx="2952328" cy="2149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880054"/>
            <a:ext cx="2866261" cy="2149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737237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sz="3200" b="1" dirty="0" smtClean="0"/>
              <a:t>ПЕТМИНУТКА ПО БДП</a:t>
            </a:r>
            <a:endParaRPr lang="bg-BG" sz="3200" b="1" dirty="0"/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772816"/>
            <a:ext cx="2095780" cy="2986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708920"/>
            <a:ext cx="3161928" cy="2371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700808"/>
            <a:ext cx="1923678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199165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571472" y="274638"/>
            <a:ext cx="8001056" cy="1426170"/>
          </a:xfrm>
        </p:spPr>
        <p:txBody>
          <a:bodyPr>
            <a:normAutofit/>
          </a:bodyPr>
          <a:lstStyle/>
          <a:p>
            <a:r>
              <a:rPr lang="bg-BG" sz="3200" b="1" dirty="0" smtClean="0"/>
              <a:t>1 ЮНИ- КОНЦЕРТ ПОСВЕТЕН НА </a:t>
            </a:r>
            <a:br>
              <a:rPr lang="bg-BG" sz="3200" b="1" dirty="0" smtClean="0"/>
            </a:br>
            <a:r>
              <a:rPr lang="bg-BG" sz="3200" b="1" dirty="0" smtClean="0"/>
              <a:t>МЕЖДУНАРОДНИЯ ДЕН НА ДЕТЕТО</a:t>
            </a:r>
            <a:endParaRPr lang="bg-BG" sz="3200" b="1" dirty="0"/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7" y="3501008"/>
            <a:ext cx="3240360" cy="1944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501008"/>
            <a:ext cx="3024336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273" y="1628800"/>
            <a:ext cx="3312368" cy="1719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849140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001056" cy="1426170"/>
          </a:xfrm>
        </p:spPr>
        <p:txBody>
          <a:bodyPr>
            <a:normAutofit/>
          </a:bodyPr>
          <a:lstStyle/>
          <a:p>
            <a:r>
              <a:rPr lang="bg-BG" sz="3200" b="1" dirty="0" smtClean="0"/>
              <a:t>ДОВИЖДАНЕ ДЕТСКА ГРАДИНА,</a:t>
            </a:r>
            <a:br>
              <a:rPr lang="bg-BG" sz="3200" b="1" dirty="0" smtClean="0"/>
            </a:br>
            <a:r>
              <a:rPr lang="bg-BG" sz="3200" b="1" dirty="0" smtClean="0"/>
              <a:t>УЧИЛИЩЕ МИЛО ЗДРАВЕЙ!</a:t>
            </a:r>
            <a:endParaRPr lang="bg-BG" sz="3200" b="1" dirty="0"/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729091"/>
            <a:ext cx="2828132" cy="2121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005064"/>
            <a:ext cx="3203848" cy="1919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700807"/>
            <a:ext cx="3275856" cy="1986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822" y="4005064"/>
            <a:ext cx="2941146" cy="2000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355770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sz="3200" b="1" dirty="0" smtClean="0"/>
              <a:t>НА ДОБЪР ЧАС, МИЛИ ДЕЦА!</a:t>
            </a:r>
            <a:endParaRPr lang="bg-BG" sz="3200" b="1" dirty="0"/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243990"/>
            <a:ext cx="3396225" cy="2337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3" y="1268760"/>
            <a:ext cx="3083835" cy="2312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789040"/>
            <a:ext cx="3419872" cy="1923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24" y="3789040"/>
            <a:ext cx="2880320" cy="1923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733370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bg-BG" sz="2400" b="1" dirty="0" smtClean="0"/>
              <a:t> </a:t>
            </a:r>
            <a:endParaRPr lang="bg-BG" sz="2400" b="1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571472" y="764704"/>
            <a:ext cx="8001056" cy="53614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bg-BG" b="1" dirty="0" smtClean="0">
                <a:solidFill>
                  <a:srgbClr val="FF0000"/>
                </a:solidFill>
              </a:rPr>
              <a:t>        ЗДРАВЕЙ, ЕСЕН! ДОБРЕ СИ ДОШЛА!</a:t>
            </a:r>
            <a:endParaRPr lang="bg-BG" b="1" dirty="0">
              <a:solidFill>
                <a:srgbClr val="FF0000"/>
              </a:solidFill>
            </a:endParaRPr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84784"/>
            <a:ext cx="3384376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628800"/>
            <a:ext cx="2707194" cy="2962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051" y="4149080"/>
            <a:ext cx="3521005" cy="2014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2351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571472" y="908720"/>
            <a:ext cx="8032976" cy="41764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bg-BG" dirty="0" smtClean="0">
                <a:solidFill>
                  <a:srgbClr val="FF0000"/>
                </a:solidFill>
              </a:rPr>
              <a:t> </a:t>
            </a:r>
            <a:r>
              <a:rPr lang="bg-BG" b="1" dirty="0" smtClean="0">
                <a:solidFill>
                  <a:srgbClr val="FF0000"/>
                </a:solidFill>
              </a:rPr>
              <a:t>1 НОЕМВРИ- ДЕН НА НАРОДНИТЕ БУДИТЕЛИ </a:t>
            </a:r>
            <a:endParaRPr lang="bg-BG" dirty="0">
              <a:solidFill>
                <a:srgbClr val="FF0000"/>
              </a:solidFill>
            </a:endParaRPr>
          </a:p>
          <a:p>
            <a:endParaRPr lang="bg-BG" dirty="0"/>
          </a:p>
        </p:txBody>
      </p:sp>
      <p:pic>
        <p:nvPicPr>
          <p:cNvPr id="5" name="Картина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503">
            <a:off x="5435448" y="2392729"/>
            <a:ext cx="2062969" cy="3284984"/>
          </a:xfrm>
          <a:prstGeom prst="rect">
            <a:avLst/>
          </a:prstGeom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348880"/>
            <a:ext cx="3240359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329808"/>
            <a:ext cx="3888432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0696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съдържание 1"/>
          <p:cNvSpPr>
            <a:spLocks noGrp="1"/>
          </p:cNvSpPr>
          <p:nvPr>
            <p:ph idx="1"/>
          </p:nvPr>
        </p:nvSpPr>
        <p:spPr>
          <a:xfrm>
            <a:off x="678485" y="661962"/>
            <a:ext cx="8813768" cy="5750099"/>
          </a:xfrm>
        </p:spPr>
        <p:txBody>
          <a:bodyPr/>
          <a:lstStyle/>
          <a:p>
            <a:pPr marL="0" indent="0">
              <a:buNone/>
            </a:pPr>
            <a:r>
              <a:rPr lang="bg-BG" b="1" dirty="0" smtClean="0">
                <a:solidFill>
                  <a:srgbClr val="FF0000"/>
                </a:solidFill>
              </a:rPr>
              <a:t>16 НОЕМВРИ – ДЕН НА ТОЛЕРАНТНОСТТА</a:t>
            </a:r>
            <a:endParaRPr lang="bg-BG" b="1" dirty="0">
              <a:solidFill>
                <a:srgbClr val="FF0000"/>
              </a:solidFill>
            </a:endParaRPr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975931"/>
            <a:ext cx="3435846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4136171"/>
            <a:ext cx="2440601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17" y="1512168"/>
            <a:ext cx="2944657" cy="2492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8028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395536" y="574225"/>
            <a:ext cx="8001056" cy="940966"/>
          </a:xfrm>
        </p:spPr>
        <p:txBody>
          <a:bodyPr>
            <a:normAutofit fontScale="90000"/>
          </a:bodyPr>
          <a:lstStyle/>
          <a:p>
            <a:r>
              <a:rPr lang="bg-BG" b="1" dirty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bg-BG" b="1" dirty="0">
                <a:solidFill>
                  <a:schemeClr val="tx2">
                    <a:lumMod val="50000"/>
                  </a:schemeClr>
                </a:solidFill>
              </a:rPr>
            </a:br>
            <a:endParaRPr lang="bg-BG" dirty="0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idx="1"/>
          </p:nvPr>
        </p:nvSpPr>
        <p:spPr>
          <a:xfrm>
            <a:off x="571472" y="836712"/>
            <a:ext cx="8001056" cy="5289451"/>
          </a:xfrm>
        </p:spPr>
        <p:txBody>
          <a:bodyPr/>
          <a:lstStyle/>
          <a:p>
            <a:pPr marL="0" indent="0">
              <a:buNone/>
            </a:pPr>
            <a:r>
              <a:rPr lang="bg-BG" b="1" dirty="0" smtClean="0">
                <a:solidFill>
                  <a:srgbClr val="FF0000"/>
                </a:solidFill>
              </a:rPr>
              <a:t>          17 НОЕМВРИ – ДЕН НА ЧЕТЕНЕТО</a:t>
            </a:r>
            <a:endParaRPr lang="bg-BG" b="1" dirty="0">
              <a:solidFill>
                <a:srgbClr val="FF0000"/>
              </a:solidFill>
            </a:endParaRPr>
          </a:p>
        </p:txBody>
      </p:sp>
      <p:pic>
        <p:nvPicPr>
          <p:cNvPr id="8" name="Картина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806830"/>
            <a:ext cx="2808312" cy="3603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Картина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806830"/>
            <a:ext cx="3230871" cy="3728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5931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571472" y="404664"/>
            <a:ext cx="8001056" cy="1012974"/>
          </a:xfrm>
        </p:spPr>
        <p:txBody>
          <a:bodyPr>
            <a:normAutofit fontScale="90000"/>
          </a:bodyPr>
          <a:lstStyle/>
          <a:p>
            <a:r>
              <a:rPr lang="bg-BG" sz="3200" b="1" dirty="0" smtClean="0"/>
              <a:t>21 НОЕМВРИ- ДЕН НА ХРИСТИЯНСКОТО СЕМЕЙСТВО </a:t>
            </a:r>
            <a:endParaRPr lang="bg-BG" sz="3200" b="1" dirty="0"/>
          </a:p>
        </p:txBody>
      </p:sp>
      <p:pic>
        <p:nvPicPr>
          <p:cNvPr id="5" name="Контейнер за съдържание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75" y="1484784"/>
            <a:ext cx="2805311" cy="4133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886" y="1916832"/>
            <a:ext cx="4834114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713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tskii-sad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тема">
  <a:themeElements>
    <a:clrScheme name="О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provalStatus xmlns="9d035d7d-02e5-4a00-8b62-9a556aabc7b5">InProgress</ApprovalStatus>
    <EditorialTags xmlns="9d035d7d-02e5-4a00-8b62-9a556aabc7b5" xsi:nil="true"/>
    <MarketSpecific xmlns="9d035d7d-02e5-4a00-8b62-9a556aabc7b5">true</MarketSpecific>
    <TPLaunchHelpLinkType xmlns="9d035d7d-02e5-4a00-8b62-9a556aabc7b5">Template</TPLaunchHelpLinkType>
    <TPNamespace xmlns="9d035d7d-02e5-4a00-8b62-9a556aabc7b5" xsi:nil="true"/>
    <TemplateTemplateType xmlns="9d035d7d-02e5-4a00-8b62-9a556aabc7b5">PowerPoint 12 Default</TemplateTemplateType>
    <UANotes xmlns="9d035d7d-02e5-4a00-8b62-9a556aabc7b5" xsi:nil="true"/>
    <VoteCount xmlns="9d035d7d-02e5-4a00-8b62-9a556aabc7b5" xsi:nil="true"/>
    <HandoffToMSDN xmlns="9d035d7d-02e5-4a00-8b62-9a556aabc7b5" xsi:nil="true"/>
    <OriginAsset xmlns="9d035d7d-02e5-4a00-8b62-9a556aabc7b5" xsi:nil="true"/>
    <PublishTargets xmlns="9d035d7d-02e5-4a00-8b62-9a556aabc7b5">OfficeOnline</PublishTargets>
    <AssetType xmlns="9d035d7d-02e5-4a00-8b62-9a556aabc7b5">TP</AssetType>
    <IntlLangReview xmlns="9d035d7d-02e5-4a00-8b62-9a556aabc7b5" xsi:nil="true"/>
    <NumericId xmlns="9d035d7d-02e5-4a00-8b62-9a556aabc7b5" xsi:nil="true"/>
    <OOCacheId xmlns="9d035d7d-02e5-4a00-8b62-9a556aabc7b5" xsi:nil="true"/>
    <ClipArtFilename xmlns="9d035d7d-02e5-4a00-8b62-9a556aabc7b5" xsi:nil="true"/>
    <OpenTemplate xmlns="9d035d7d-02e5-4a00-8b62-9a556aabc7b5">true</OpenTemplate>
    <TPExecutable xmlns="9d035d7d-02e5-4a00-8b62-9a556aabc7b5" xsi:nil="true"/>
    <LastHandOff xmlns="9d035d7d-02e5-4a00-8b62-9a556aabc7b5" xsi:nil="true"/>
    <TPLaunchHelpLink xmlns="9d035d7d-02e5-4a00-8b62-9a556aabc7b5" xsi:nil="true"/>
    <Providers xmlns="9d035d7d-02e5-4a00-8b62-9a556aabc7b5" xsi:nil="true"/>
    <TPAppVersion xmlns="9d035d7d-02e5-4a00-8b62-9a556aabc7b5" xsi:nil="true"/>
    <IsSearchable xmlns="9d035d7d-02e5-4a00-8b62-9a556aabc7b5">true</IsSearchable>
    <EditorialStatus xmlns="9d035d7d-02e5-4a00-8b62-9a556aabc7b5">Complete</EditorialStatus>
    <UALocComments xmlns="9d035d7d-02e5-4a00-8b62-9a556aabc7b5" xsi:nil="true"/>
    <CSXHash xmlns="9d035d7d-02e5-4a00-8b62-9a556aabc7b5" xsi:nil="true"/>
    <DirectSourceMarket xmlns="9d035d7d-02e5-4a00-8b62-9a556aabc7b5" xsi:nil="true"/>
    <DSATActionTaken xmlns="9d035d7d-02e5-4a00-8b62-9a556aabc7b5" xsi:nil="true"/>
    <PolicheckWords xmlns="9d035d7d-02e5-4a00-8b62-9a556aabc7b5" xsi:nil="true"/>
    <BugNumber xmlns="9d035d7d-02e5-4a00-8b62-9a556aabc7b5" xsi:nil="true"/>
    <Downloads xmlns="9d035d7d-02e5-4a00-8b62-9a556aabc7b5">0</Downloads>
    <ThumbnailAssetId xmlns="9d035d7d-02e5-4a00-8b62-9a556aabc7b5" xsi:nil="true"/>
    <TrustLevel xmlns="9d035d7d-02e5-4a00-8b62-9a556aabc7b5">1 Microsoft Managed Content</TrustLevel>
    <UALocRecommendation xmlns="9d035d7d-02e5-4a00-8b62-9a556aabc7b5">Localize</UALocRecommendation>
    <TPApplication xmlns="9d035d7d-02e5-4a00-8b62-9a556aabc7b5" xsi:nil="true"/>
    <AssetId xmlns="9d035d7d-02e5-4a00-8b62-9a556aabc7b5">TP101908665</AssetId>
    <APEditor xmlns="9d035d7d-02e5-4a00-8b62-9a556aabc7b5">
      <UserInfo>
        <DisplayName/>
        <AccountId xsi:nil="true"/>
        <AccountType/>
      </UserInfo>
    </APEditor>
    <PrimaryImageGen xmlns="9d035d7d-02e5-4a00-8b62-9a556aabc7b5">true</PrimaryImageGen>
    <TPInstallLocation xmlns="9d035d7d-02e5-4a00-8b62-9a556aabc7b5" xsi:nil="true"/>
    <Manager xmlns="9d035d7d-02e5-4a00-8b62-9a556aabc7b5" xsi:nil="true"/>
    <ParentAssetId xmlns="9d035d7d-02e5-4a00-8b62-9a556aabc7b5" xsi:nil="true"/>
    <SubmitterId xmlns="9d035d7d-02e5-4a00-8b62-9a556aabc7b5" xsi:nil="true"/>
    <TemplateStatus xmlns="9d035d7d-02e5-4a00-8b62-9a556aabc7b5">Complete</TemplateStatus>
    <APAuthor xmlns="9d035d7d-02e5-4a00-8b62-9a556aabc7b5">
      <UserInfo>
        <DisplayName>FAREAST\v-thjoth</DisplayName>
        <AccountId>39</AccountId>
        <AccountType/>
      </UserInfo>
    </APAuthor>
    <TPCommandLine xmlns="9d035d7d-02e5-4a00-8b62-9a556aabc7b5" xsi:nil="true"/>
    <APDescription xmlns="9d035d7d-02e5-4a00-8b62-9a556aabc7b5" xsi:nil="true"/>
    <UAProjectedTotalWords xmlns="9d035d7d-02e5-4a00-8b62-9a556aabc7b5" xsi:nil="true"/>
    <Provider xmlns="9d035d7d-02e5-4a00-8b62-9a556aabc7b5" xsi:nil="true"/>
    <ApprovalLog xmlns="9d035d7d-02e5-4a00-8b62-9a556aabc7b5" xsi:nil="true"/>
    <Component xmlns="91e8d559-4d54-460d-ba58-5d5027f88b4d" xsi:nil="true"/>
    <LastPublishResultLookup xmlns="9d035d7d-02e5-4a00-8b62-9a556aabc7b5" xsi:nil="true"/>
    <BusinessGroup xmlns="9d035d7d-02e5-4a00-8b62-9a556aabc7b5" xsi:nil="true"/>
    <PublishStatusLookup xmlns="9d035d7d-02e5-4a00-8b62-9a556aabc7b5">
      <Value>267178</Value>
      <Value>407259</Value>
    </PublishStatusLookup>
    <SourceTitle xmlns="9d035d7d-02e5-4a00-8b62-9a556aabc7b5" xsi:nil="true"/>
    <AcquiredFrom xmlns="9d035d7d-02e5-4a00-8b62-9a556aabc7b5">Internal MS</AcquiredFrom>
    <CSXSubmissionMarket xmlns="9d035d7d-02e5-4a00-8b62-9a556aabc7b5" xsi:nil="true"/>
    <Markets xmlns="9d035d7d-02e5-4a00-8b62-9a556aabc7b5"/>
    <OriginalSourceMarket xmlns="9d035d7d-02e5-4a00-8b62-9a556aabc7b5" xsi:nil="true"/>
    <ArtSampleDocs xmlns="9d035d7d-02e5-4a00-8b62-9a556aabc7b5" xsi:nil="true"/>
    <ShowIn xmlns="9d035d7d-02e5-4a00-8b62-9a556aabc7b5">Show everywhere</ShowIn>
    <TPClientViewer xmlns="9d035d7d-02e5-4a00-8b62-9a556aabc7b5" xsi:nil="true"/>
    <IntlLangReviewDate xmlns="9d035d7d-02e5-4a00-8b62-9a556aabc7b5" xsi:nil="true"/>
    <TPFriendlyName xmlns="9d035d7d-02e5-4a00-8b62-9a556aabc7b5" xsi:nil="true"/>
    <AverageRating xmlns="9d035d7d-02e5-4a00-8b62-9a556aabc7b5" xsi:nil="true"/>
    <AssetStart xmlns="9d035d7d-02e5-4a00-8b62-9a556aabc7b5">2010-06-18T10:05:00+00:00</AssetStart>
    <TPComponent xmlns="9d035d7d-02e5-4a00-8b62-9a556aabc7b5" xsi:nil="true"/>
    <CrawlForDependencies xmlns="9d035d7d-02e5-4a00-8b62-9a556aabc7b5">false</CrawlForDependencies>
    <FriendlyTitle xmlns="9d035d7d-02e5-4a00-8b62-9a556aabc7b5" xsi:nil="true"/>
    <LastModifiedDateTime xmlns="9d035d7d-02e5-4a00-8b62-9a556aabc7b5" xsi:nil="true"/>
    <LegacyData xmlns="9d035d7d-02e5-4a00-8b62-9a556aabc7b5" xsi:nil="true"/>
    <Milestone xmlns="9d035d7d-02e5-4a00-8b62-9a556aabc7b5" xsi:nil="true"/>
    <TimesCloned xmlns="9d035d7d-02e5-4a00-8b62-9a556aabc7b5" xsi:nil="true"/>
    <ContentItem xmlns="9d035d7d-02e5-4a00-8b62-9a556aabc7b5" xsi:nil="true"/>
    <IsDeleted xmlns="9d035d7d-02e5-4a00-8b62-9a556aabc7b5">false</IsDeleted>
    <UACurrentWords xmlns="9d035d7d-02e5-4a00-8b62-9a556aabc7b5" xsi:nil="true"/>
    <AssetExpire xmlns="9d035d7d-02e5-4a00-8b62-9a556aabc7b5">2100-01-01T08:00:00+00:00</AssetExpire>
    <Description0 xmlns="91e8d559-4d54-460d-ba58-5d5027f88b4d" xsi:nil="true"/>
    <MachineTranslated xmlns="9d035d7d-02e5-4a00-8b62-9a556aabc7b5">false</MachineTranslated>
    <OutputCachingOn xmlns="9d035d7d-02e5-4a00-8b62-9a556aabc7b5">true</OutputCachingOn>
    <PlannedPubDate xmlns="9d035d7d-02e5-4a00-8b62-9a556aabc7b5" xsi:nil="true"/>
    <CSXUpdate xmlns="9d035d7d-02e5-4a00-8b62-9a556aabc7b5">false</CSXUpdate>
    <IntlLangReviewer xmlns="9d035d7d-02e5-4a00-8b62-9a556aabc7b5" xsi:nil="true"/>
    <IntlLocPriority xmlns="9d035d7d-02e5-4a00-8b62-9a556aabc7b5" xsi:nil="true"/>
    <CSXSubmissionDate xmlns="9d035d7d-02e5-4a00-8b62-9a556aabc7b5" xsi:nil="true"/>
    <BlockPublish xmlns="9d035d7d-02e5-4a00-8b62-9a556aabc7b5" xsi:nil="true"/>
    <InternalTagsTaxHTField0 xmlns="9d035d7d-02e5-4a00-8b62-9a556aabc7b5">
      <Terms xmlns="http://schemas.microsoft.com/office/infopath/2007/PartnerControls"/>
    </InternalTagsTaxHTField0>
    <LocComments xmlns="9d035d7d-02e5-4a00-8b62-9a556aabc7b5" xsi:nil="true"/>
    <OriginalRelease xmlns="9d035d7d-02e5-4a00-8b62-9a556aabc7b5">14</OriginalRelease>
    <LocLastLocAttemptVersionLookup xmlns="9d035d7d-02e5-4a00-8b62-9a556aabc7b5">184662</LocLastLocAttemptVersionLookup>
    <CampaignTagsTaxHTField0 xmlns="9d035d7d-02e5-4a00-8b62-9a556aabc7b5">
      <Terms xmlns="http://schemas.microsoft.com/office/infopath/2007/PartnerControls"/>
    </CampaignTagsTaxHTField0>
    <TaxCatchAll xmlns="9d035d7d-02e5-4a00-8b62-9a556aabc7b5"/>
    <LocRecommendedHandoff xmlns="9d035d7d-02e5-4a00-8b62-9a556aabc7b5" xsi:nil="true"/>
    <LocalizationTagsTaxHTField0 xmlns="9d035d7d-02e5-4a00-8b62-9a556aabc7b5">
      <Terms xmlns="http://schemas.microsoft.com/office/infopath/2007/PartnerControls"/>
    </LocalizationTagsTaxHTField0>
    <RecommendationsModifier xmlns="9d035d7d-02e5-4a00-8b62-9a556aabc7b5" xsi:nil="true"/>
    <LocManualTestRequired xmlns="9d035d7d-02e5-4a00-8b62-9a556aabc7b5">false</LocManualTestRequired>
    <ScenarioTagsTaxHTField0 xmlns="9d035d7d-02e5-4a00-8b62-9a556aabc7b5">
      <Terms xmlns="http://schemas.microsoft.com/office/infopath/2007/PartnerControls"/>
    </ScenarioTagsTaxHTField0>
    <FeatureTagsTaxHTField0 xmlns="9d035d7d-02e5-4a00-8b62-9a556aabc7b5">
      <Terms xmlns="http://schemas.microsoft.com/office/infopath/2007/PartnerControls"/>
    </FeatureTagsTaxHTField0>
    <LocMarketGroupTiers2 xmlns="9d035d7d-02e5-4a00-8b62-9a556aabc7b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BB2780C3CC07BD4BAA623FF9571645580400D1570604EA743043A2641365C0E91715" ma:contentTypeVersion="55" ma:contentTypeDescription="Create a new document." ma:contentTypeScope="" ma:versionID="2c496a0f341a72d7e8cbd42eb499a6d4">
  <xsd:schema xmlns:xsd="http://www.w3.org/2001/XMLSchema" xmlns:xs="http://www.w3.org/2001/XMLSchema" xmlns:p="http://schemas.microsoft.com/office/2006/metadata/properties" xmlns:ns2="9d035d7d-02e5-4a00-8b62-9a556aabc7b5" xmlns:ns3="91e8d559-4d54-460d-ba58-5d5027f88b4d" targetNamespace="http://schemas.microsoft.com/office/2006/metadata/properties" ma:root="true" ma:fieldsID="2bcea688bd265da693c2f253e50f4ab0" ns2:_="" ns3:_="">
    <xsd:import namespace="9d035d7d-02e5-4a00-8b62-9a556aabc7b5"/>
    <xsd:import namespace="91e8d559-4d54-460d-ba58-5d5027f88b4d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  <xsd:element ref="ns3:Description0" minOccurs="0"/>
                <xsd:element ref="ns3:Compone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035d7d-02e5-4a00-8b62-9a556aabc7b5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0:00:00Z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dc117081-80f4-4e10-b46d-e6dc6854316c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41FC7ADF-4C62-4413-95B2-CDE72C4AD396}" ma:internalName="CSXSubmissionMarket" ma:readOnly="false" ma:showField="MarketName" ma:web="9d035d7d-02e5-4a00-8b62-9a556aabc7b5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5e663266-dbf1-446f-b076-28feab654dae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CD722278-12DA-4BA9-B56C-2624CA46C480}" ma:internalName="InProjectListLookup" ma:readOnly="true" ma:showField="InProjectList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65226a81-6f17-445b-9321-8ea42e2eee04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CD722278-12DA-4BA9-B56C-2624CA46C480}" ma:internalName="LastCompleteVersionLookup" ma:readOnly="true" ma:showField="LastCompleteVersion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CD722278-12DA-4BA9-B56C-2624CA46C480}" ma:internalName="LastPreviewErrorLookup" ma:readOnly="true" ma:showField="LastPreviewError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CD722278-12DA-4BA9-B56C-2624CA46C480}" ma:internalName="LastPreviewResultLookup" ma:readOnly="true" ma:showField="LastPreviewResult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CD722278-12DA-4BA9-B56C-2624CA46C480}" ma:internalName="LastPreviewAttemptDateLookup" ma:readOnly="true" ma:showField="LastPreviewAttemptDate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CD722278-12DA-4BA9-B56C-2624CA46C480}" ma:internalName="LastPreviewedByLookup" ma:readOnly="true" ma:showField="LastPreviewedBy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CD722278-12DA-4BA9-B56C-2624CA46C480}" ma:internalName="LastPreviewTimeLookup" ma:readOnly="true" ma:showField="LastPreviewTime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CD722278-12DA-4BA9-B56C-2624CA46C480}" ma:internalName="LastPreviewVersionLookup" ma:readOnly="true" ma:showField="LastPreviewVersion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CD722278-12DA-4BA9-B56C-2624CA46C480}" ma:internalName="LastPublishErrorLookup" ma:readOnly="true" ma:showField="LastPublishError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CD722278-12DA-4BA9-B56C-2624CA46C480}" ma:internalName="LastPublishResultLookup" ma:readOnly="true" ma:showField="LastPublishResult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CD722278-12DA-4BA9-B56C-2624CA46C480}" ma:internalName="LastPublishAttemptDateLookup" ma:readOnly="true" ma:showField="LastPublishAttemptDate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CD722278-12DA-4BA9-B56C-2624CA46C480}" ma:internalName="LastPublishedByLookup" ma:readOnly="true" ma:showField="LastPublishedBy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CD722278-12DA-4BA9-B56C-2624CA46C480}" ma:internalName="LastPublishTimeLookup" ma:readOnly="true" ma:showField="LastPublishTime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CD722278-12DA-4BA9-B56C-2624CA46C480}" ma:internalName="LastPublishVersionLookup" ma:readOnly="true" ma:showField="LastPublishVersion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B116CC8E-FCD3-4331-849C-1BF4DB8052AE}" ma:internalName="LocLastLocAttemptVersionLookup" ma:readOnly="false" ma:showField="LastLocAttemptVersion" ma:web="9d035d7d-02e5-4a00-8b62-9a556aabc7b5">
      <xsd:simpleType>
        <xsd:restriction base="dms:Lookup"/>
      </xsd:simpleType>
    </xsd:element>
    <xsd:element name="LocLastLocAttemptVersionTypeLookup" ma:index="72" nillable="true" ma:displayName="Loc Last Loc Attempt Version Type" ma:default="" ma:list="{B116CC8E-FCD3-4331-849C-1BF4DB8052AE}" ma:internalName="LocLastLocAttemptVersionTypeLookup" ma:readOnly="true" ma:showField="LastLocAttemptVersionType" ma:web="9d035d7d-02e5-4a00-8b62-9a556aabc7b5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B116CC8E-FCD3-4331-849C-1BF4DB8052AE}" ma:internalName="LocNewPublishedVersionLookup" ma:readOnly="true" ma:showField="NewPublishedVersion" ma:web="9d035d7d-02e5-4a00-8b62-9a556aabc7b5">
      <xsd:simpleType>
        <xsd:restriction base="dms:Lookup"/>
      </xsd:simpleType>
    </xsd:element>
    <xsd:element name="LocOverallHandbackStatusLookup" ma:index="76" nillable="true" ma:displayName="Loc Overall Handback Status" ma:default="" ma:list="{B116CC8E-FCD3-4331-849C-1BF4DB8052AE}" ma:internalName="LocOverallHandbackStatusLookup" ma:readOnly="true" ma:showField="OverallHandbackStatus" ma:web="9d035d7d-02e5-4a00-8b62-9a556aabc7b5">
      <xsd:simpleType>
        <xsd:restriction base="dms:Lookup"/>
      </xsd:simpleType>
    </xsd:element>
    <xsd:element name="LocOverallLocStatusLookup" ma:index="77" nillable="true" ma:displayName="Loc Overall Localize Status" ma:default="" ma:list="{B116CC8E-FCD3-4331-849C-1BF4DB8052AE}" ma:internalName="LocOverallLocStatusLookup" ma:readOnly="true" ma:showField="OverallLocStatus" ma:web="9d035d7d-02e5-4a00-8b62-9a556aabc7b5">
      <xsd:simpleType>
        <xsd:restriction base="dms:Lookup"/>
      </xsd:simpleType>
    </xsd:element>
    <xsd:element name="LocOverallPreviewStatusLookup" ma:index="78" nillable="true" ma:displayName="Loc Overall Preview Status" ma:default="" ma:list="{B116CC8E-FCD3-4331-849C-1BF4DB8052AE}" ma:internalName="LocOverallPreviewStatusLookup" ma:readOnly="true" ma:showField="OverallPreviewStatus" ma:web="9d035d7d-02e5-4a00-8b62-9a556aabc7b5">
      <xsd:simpleType>
        <xsd:restriction base="dms:Lookup"/>
      </xsd:simpleType>
    </xsd:element>
    <xsd:element name="LocOverallPublishStatusLookup" ma:index="79" nillable="true" ma:displayName="Loc Overall Publish Status" ma:default="" ma:list="{B116CC8E-FCD3-4331-849C-1BF4DB8052AE}" ma:internalName="LocOverallPublishStatusLookup" ma:readOnly="true" ma:showField="OverallPublishStatus" ma:web="9d035d7d-02e5-4a00-8b62-9a556aabc7b5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B116CC8E-FCD3-4331-849C-1BF4DB8052AE}" ma:internalName="LocProcessedForHandoffsLookup" ma:readOnly="true" ma:showField="ProcessedForHandoffs" ma:web="9d035d7d-02e5-4a00-8b62-9a556aabc7b5">
      <xsd:simpleType>
        <xsd:restriction base="dms:Lookup"/>
      </xsd:simpleType>
    </xsd:element>
    <xsd:element name="LocProcessedForMarketsLookup" ma:index="82" nillable="true" ma:displayName="Loc Processed For Markets" ma:default="" ma:list="{B116CC8E-FCD3-4331-849C-1BF4DB8052AE}" ma:internalName="LocProcessedForMarketsLookup" ma:readOnly="true" ma:showField="ProcessedForMarkets" ma:web="9d035d7d-02e5-4a00-8b62-9a556aabc7b5">
      <xsd:simpleType>
        <xsd:restriction base="dms:Lookup"/>
      </xsd:simpleType>
    </xsd:element>
    <xsd:element name="LocPublishedDependentAssetsLookup" ma:index="83" nillable="true" ma:displayName="Loc Published Dependent Assets" ma:default="" ma:list="{B116CC8E-FCD3-4331-849C-1BF4DB8052AE}" ma:internalName="LocPublishedDependentAssetsLookup" ma:readOnly="true" ma:showField="PublishedDependentAssets" ma:web="9d035d7d-02e5-4a00-8b62-9a556aabc7b5">
      <xsd:simpleType>
        <xsd:restriction base="dms:Lookup"/>
      </xsd:simpleType>
    </xsd:element>
    <xsd:element name="LocPublishedLinkedAssetsLookup" ma:index="84" nillable="true" ma:displayName="Loc Published Linked Assets" ma:default="" ma:list="{B116CC8E-FCD3-4331-849C-1BF4DB8052AE}" ma:internalName="LocPublishedLinkedAssetsLookup" ma:readOnly="true" ma:showField="PublishedLinkedAssets" ma:web="9d035d7d-02e5-4a00-8b62-9a556aabc7b5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c95181ba-569f-436f-adb3-78c3831fea54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41FC7ADF-4C62-4413-95B2-CDE72C4AD396}" ma:internalName="Markets" ma:readOnly="false" ma:showField="MarketName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CD722278-12DA-4BA9-B56C-2624CA46C480}" ma:internalName="NumOfRatingsLookup" ma:readOnly="true" ma:showField="NumOfRatings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CD722278-12DA-4BA9-B56C-2624CA46C480}" ma:internalName="PublishStatusLookup" ma:readOnly="false" ma:showField="PublishStatus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a34c0026-7bf6-479c-b6e7-24710140ce31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0ef119a3-9350-4d50-81f0-e824a5745f43}" ma:internalName="TaxCatchAll" ma:showField="CatchAllData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0ef119a3-9350-4d50-81f0-e824a5745f43}" ma:internalName="TaxCatchAllLabel" ma:readOnly="true" ma:showField="CatchAllDataLabel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e8d559-4d54-460d-ba58-5d5027f88b4d" elementFormDefault="qualified">
    <xsd:import namespace="http://schemas.microsoft.com/office/2006/documentManagement/types"/>
    <xsd:import namespace="http://schemas.microsoft.com/office/infopath/2007/PartnerControls"/>
    <xsd:element name="Description0" ma:index="134" nillable="true" ma:displayName="Description" ma:internalName="Description0">
      <xsd:simpleType>
        <xsd:restriction base="dms:Note"/>
      </xsd:simpleType>
    </xsd:element>
    <xsd:element name="Component" ma:index="135" nillable="true" ma:displayName="Component" ma:internalName="Component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29E10E7-7454-4191-A4C6-F63508B3320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624B864-5D6E-45C2-B2E4-A0B9110BFC32}">
  <ds:schemaRefs>
    <ds:schemaRef ds:uri="http://schemas.microsoft.com/office/2006/metadata/properties"/>
    <ds:schemaRef ds:uri="http://schemas.microsoft.com/office/infopath/2007/PartnerControls"/>
    <ds:schemaRef ds:uri="9d035d7d-02e5-4a00-8b62-9a556aabc7b5"/>
    <ds:schemaRef ds:uri="91e8d559-4d54-460d-ba58-5d5027f88b4d"/>
  </ds:schemaRefs>
</ds:datastoreItem>
</file>

<file path=customXml/itemProps3.xml><?xml version="1.0" encoding="utf-8"?>
<ds:datastoreItem xmlns:ds="http://schemas.openxmlformats.org/officeDocument/2006/customXml" ds:itemID="{3F4D9729-83E8-4390-A952-02935A101EB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d035d7d-02e5-4a00-8b62-9a556aabc7b5"/>
    <ds:schemaRef ds:uri="91e8d559-4d54-460d-ba58-5d5027f88b4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detskii-sad5</Template>
  <TotalTime>582</TotalTime>
  <Words>250</Words>
  <Application>Microsoft Office PowerPoint</Application>
  <PresentationFormat>Презентация на цял екран (4:3)</PresentationFormat>
  <Paragraphs>49</Paragraphs>
  <Slides>44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44</vt:i4>
      </vt:variant>
    </vt:vector>
  </HeadingPairs>
  <TitlesOfParts>
    <vt:vector size="45" baseType="lpstr">
      <vt:lpstr>detskii-sad5</vt:lpstr>
      <vt:lpstr>ПОРТФОЛИО  НА  ГРУПА „ ВРАБЧЕ“ 2023 / 2024 УЧЕБНА ГОДИНА  ВТОРА ЧАСТ </vt:lpstr>
      <vt:lpstr>Презентация на PowerPoint</vt:lpstr>
      <vt:lpstr>УЧАСТИЕ В БЛАГОТВОРИТЕЛНА КАМПАНИЯ  „ МИГ ЧОВЕЧНОСТ“</vt:lpstr>
      <vt:lpstr>Презентация на PowerPoint</vt:lpstr>
      <vt:lpstr> </vt:lpstr>
      <vt:lpstr>Презентация на PowerPoint</vt:lpstr>
      <vt:lpstr>Презентация на PowerPoint</vt:lpstr>
      <vt:lpstr> </vt:lpstr>
      <vt:lpstr>21 НОЕМВРИ- ДЕН НА ХРИСТИЯНСКОТО СЕМЕЙСТВО </vt:lpstr>
      <vt:lpstr>Презентация на PowerPoint</vt:lpstr>
      <vt:lpstr>ДА ОПАЗИМ ПРИРОДАТА ЧИСТА- УРОК ЗА РЕЦИКЛИРАНЕТО </vt:lpstr>
      <vt:lpstr>Презентация на PowerPoint</vt:lpstr>
      <vt:lpstr>Презентация на PowerPoint</vt:lpstr>
      <vt:lpstr>КОЛЕДЕН КАРНАВАЛ В ГРУПА „ВРАБЧЕ“</vt:lpstr>
      <vt:lpstr>ПОСРЕЩАНЕ НА ДЯДО КОЛЕДА</vt:lpstr>
      <vt:lpstr>ЗИМА Е – ВРЕМЕ Е ЗА КУКЕРИ</vt:lpstr>
      <vt:lpstr>„ АЗ СЕ ДВИЖА БЕЗОПАСНО“ – РИСУНКИ, АПЛИКАЦИИ И ПРОЕКТИ </vt:lpstr>
      <vt:lpstr>МАЛКИТЕ СПОРТИСТИ НА ГРУПА „ВРАБЧЕ“</vt:lpstr>
      <vt:lpstr>ОТБЕЛЯЗВАНЕ 151 ГОДИНИ ОТ ОБЕСВАНЕТО НА ВАСИЛ ЛЕВСКИ</vt:lpstr>
      <vt:lpstr>БАБА МАРТА ИДЕ!  ИЗРАБОТВАНЕ НА МАРТЕНИЦИ</vt:lpstr>
      <vt:lpstr>ПОСРЕЩАНЕ НА БАБА МАРТА</vt:lpstr>
      <vt:lpstr>ТРЕТИ МАРТ – ОСВОБОЖДЕНИЕТО НА БЪЛГАРИЯ</vt:lpstr>
      <vt:lpstr>УЧАСТИЕ В НАЦИОНАЛЕН КОНКУРС „ КАРТИЧКА ЗА МАМА“</vt:lpstr>
      <vt:lpstr>ОСМИ МАРТ – ДЕН НА МАМА</vt:lpstr>
      <vt:lpstr>СИРНИ ЗАГОВЕЗНИ В ГРУПА“ВРАБЧЕ“</vt:lpstr>
      <vt:lpstr>ВИКТОРИНА ПО БДП  „ УЧАСТНИЦИ В ПЪТНОТО ДВИЖЕНИЕ“</vt:lpstr>
      <vt:lpstr>ПОСЕЩЕНИЕ НА ОСНОВНО УЧИЛИЩЕ „СВ.СВ.КИРИЛ И МЕТОДИЙ“</vt:lpstr>
      <vt:lpstr>ПРОЛЕТЕН КАРНАВАЛ В ГРУПА „ВРАБЧЕ“</vt:lpstr>
      <vt:lpstr>В СТРАНАТА НА ЛЮБИМАТА МАТЕМАТИКА</vt:lpstr>
      <vt:lpstr>ДАРИТЕЛСКА КАМПАНИЯ  ЗА РАЗМЯНА НА КНИЖКИ</vt:lpstr>
      <vt:lpstr>ИЗЛОЖБА „ МОЕТО ЩАСТЛИВО СЕМЕЙСТВО“</vt:lpstr>
      <vt:lpstr>СЕДМИЦА НА ГОРАТА В ГРУПА „ВРАБЧЕ“</vt:lpstr>
      <vt:lpstr>2 АПРИЛ – МЕЖДУНАРОДЕН ДЕН НА ДЕТСКАТА КНИГА – СРЕЩА С АВТОРА АНГЕЛ ШОПОВ </vt:lpstr>
      <vt:lpstr>СПОРТЕН ПРАЗНИК „ МАМА,ТАТКО И АЗ СПОРТУВАМЕ“</vt:lpstr>
      <vt:lpstr>МАЖОРЕТЕН СЪСТАВ „ЕДЕЛВАЙСЧЕ“ ДЕЙНОСТ ОТ ПРОЕКТ ПО  НП „ХУБАВО Е В ДЕТСКАТА ГРАДИНА“</vt:lpstr>
      <vt:lpstr>РЕЛИГИЯ В ГРУПА „ВРАБЧЕ“</vt:lpstr>
      <vt:lpstr>БДП – БЕСЕДА С  ИНСПЕКТОР ОТ  ПЪТНА ПОЛИЦИЯ</vt:lpstr>
      <vt:lpstr>ЗДРАВНИ БЕСЕДИ СЪС ЗДРАВЕН ЕКСПЕРТ</vt:lpstr>
      <vt:lpstr>ПОСЕЩЕНИЕ НА ДРАМАТИЧЕН ТЕАТЪР  ГРАД КЮСТЕНДИЛ</vt:lpstr>
      <vt:lpstr>ЗАСАЖДАНЕ НА ЗЕЛЕНЧУКОВА ГРАДИНА</vt:lpstr>
      <vt:lpstr>ПЕТМИНУТКА ПО БДП</vt:lpstr>
      <vt:lpstr>1 ЮНИ- КОНЦЕРТ ПОСВЕТЕН НА  МЕЖДУНАРОДНИЯ ДЕН НА ДЕТЕТО</vt:lpstr>
      <vt:lpstr>ДОВИЖДАНЕ ДЕТСКА ГРАДИНА, УЧИЛИЩЕ МИЛО ЗДРАВЕЙ!</vt:lpstr>
      <vt:lpstr>НА ДОБЪР ЧАС, МИЛИ ДЕЦА!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Група „Врабче“ 2023 -2024 учебна година</dc:title>
  <dc:creator>Acer</dc:creator>
  <cp:keywords>Шаблон оформления</cp:keywords>
  <dc:description>Шаблон оформления
Корпорация Майкрософт</dc:description>
  <cp:lastModifiedBy>Acer</cp:lastModifiedBy>
  <cp:revision>67</cp:revision>
  <dcterms:created xsi:type="dcterms:W3CDTF">2023-09-24T09:31:50Z</dcterms:created>
  <dcterms:modified xsi:type="dcterms:W3CDTF">2024-06-10T06:53:29Z</dcterms:modified>
  <cp:category>Шаблон оформления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0x010100BB2780C3CC07BD4BAA623FF9571645580400D1570604EA743043A2641365C0E91715</vt:lpwstr>
  </property>
</Properties>
</file>