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04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лавен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лавие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9" name="Подзаглавие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bg-BG" smtClean="0"/>
              <a:t>Щракнете за редакция стил подзагл. обр.</a:t>
            </a:r>
            <a:endParaRPr kumimoji="0" lang="en-US"/>
          </a:p>
        </p:txBody>
      </p:sp>
      <p:sp>
        <p:nvSpPr>
          <p:cNvPr id="28" name="Контейнер за 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73CC536-4F3D-4E22-A9F1-A3C6D40310AC}" type="datetimeFigureOut">
              <a:rPr lang="bg-BG" smtClean="0"/>
              <a:t>8.10.2020 г.</a:t>
            </a:fld>
            <a:endParaRPr lang="bg-BG"/>
          </a:p>
        </p:txBody>
      </p:sp>
      <p:sp>
        <p:nvSpPr>
          <p:cNvPr id="17" name="Контейнер за долния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bg-BG"/>
          </a:p>
        </p:txBody>
      </p:sp>
      <p:sp>
        <p:nvSpPr>
          <p:cNvPr id="10" name="Правоъгъл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авоъгъл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авоъгъл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авоъгъл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аво съединение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аво съединение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аво съединение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аво съединение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аво съединение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аво съединение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авоъгъл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Контейнер за номер на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8.10.2020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8.10.2020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8" name="Контейнер за съдържани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73CC536-4F3D-4E22-A9F1-A3C6D40310AC}" type="datetimeFigureOut">
              <a:rPr lang="bg-BG" smtClean="0"/>
              <a:t>8.10.2020 г.</a:t>
            </a:fld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  <p:sp>
        <p:nvSpPr>
          <p:cNvPr id="10" name="Контейнер за долния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лавка на секция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73CC536-4F3D-4E22-A9F1-A3C6D40310AC}" type="datetimeFigureOut">
              <a:rPr lang="bg-BG" smtClean="0"/>
              <a:t>8.10.2020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bg-BG"/>
          </a:p>
        </p:txBody>
      </p:sp>
      <p:sp>
        <p:nvSpPr>
          <p:cNvPr id="9" name="Правоъгъл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авоъгъл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авоъгъл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авоъгъл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аво съединение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аво съединение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аво съединение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аво съединение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аво съединение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авоъгъл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аво съединение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8.10.2020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  <p:sp>
        <p:nvSpPr>
          <p:cNvPr id="9" name="Контейнер за съдържани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1" name="Контейнер за съдържани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8.10.2020 г.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  <p:sp>
        <p:nvSpPr>
          <p:cNvPr id="11" name="Контейнер за съдържани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3" name="Контейнер за съдържани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2" name="Текстов контейне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14" name="Текстов контейне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6" name="Контейнер за 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73CC536-4F3D-4E22-A9F1-A3C6D40310AC}" type="datetimeFigureOut">
              <a:rPr lang="bg-BG" smtClean="0"/>
              <a:t>8.10.2020 г.</a:t>
            </a:fld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8.10.2020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Съдържание с надпис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аво съединение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8" name="Право съединение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аво съединение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аво съединение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авоъгъл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аво съединение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Контейнер за съдържани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21" name="Контейнер за 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73CC536-4F3D-4E22-A9F1-A3C6D40310AC}" type="datetimeFigureOut">
              <a:rPr lang="bg-BG" smtClean="0"/>
              <a:t>8.10.2020 г.</a:t>
            </a:fld>
            <a:endParaRPr lang="bg-BG"/>
          </a:p>
        </p:txBody>
      </p:sp>
      <p:sp>
        <p:nvSpPr>
          <p:cNvPr id="22" name="Контейнер за номер на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  <p:sp>
        <p:nvSpPr>
          <p:cNvPr id="23" name="Контейнер за долния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аво съединение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bg-BG" smtClean="0"/>
              <a:t>Щракнете върху иконата, за да добавите картина</a:t>
            </a:r>
            <a:endParaRPr kumimoji="0" lang="en-US" dirty="0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10" name="Право съединение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авоъгъл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аво съединение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аво съединение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аво съединение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Контейнер за 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73CC536-4F3D-4E22-A9F1-A3C6D40310AC}" type="datetimeFigureOut">
              <a:rPr lang="bg-BG" smtClean="0"/>
              <a:t>8.10.2020 г.</a:t>
            </a:fld>
            <a:endParaRPr lang="bg-BG"/>
          </a:p>
        </p:txBody>
      </p:sp>
      <p:sp>
        <p:nvSpPr>
          <p:cNvPr id="18" name="Контейнер за номер на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  <p:sp>
        <p:nvSpPr>
          <p:cNvPr id="21" name="Контейнер за долния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аво съединение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Контейнер за заглавие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13" name="Текстов контейне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kumimoji="0" lang="bg-BG" smtClean="0"/>
              <a:t>Второ ниво</a:t>
            </a:r>
          </a:p>
          <a:p>
            <a:pPr lvl="2" eaLnBrk="1" latinLnBrk="0" hangingPunct="1"/>
            <a:r>
              <a:rPr kumimoji="0" lang="bg-BG" smtClean="0"/>
              <a:t>Трето ниво</a:t>
            </a:r>
          </a:p>
          <a:p>
            <a:pPr lvl="3" eaLnBrk="1" latinLnBrk="0" hangingPunct="1"/>
            <a:r>
              <a:rPr kumimoji="0" lang="bg-BG" smtClean="0"/>
              <a:t>Четвърто ниво</a:t>
            </a:r>
          </a:p>
          <a:p>
            <a:pPr lvl="4" eaLnBrk="1" latinLnBrk="0" hangingPunct="1"/>
            <a:r>
              <a:rPr kumimoji="0" lang="bg-BG" smtClean="0"/>
              <a:t>Пето ниво</a:t>
            </a:r>
            <a:endParaRPr kumimoji="0" lang="en-US"/>
          </a:p>
        </p:txBody>
      </p:sp>
      <p:sp>
        <p:nvSpPr>
          <p:cNvPr id="14" name="Контейнер за 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73CC536-4F3D-4E22-A9F1-A3C6D40310AC}" type="datetimeFigureOut">
              <a:rPr lang="bg-BG" smtClean="0"/>
              <a:t>8.10.2020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bg-BG"/>
          </a:p>
        </p:txBody>
      </p:sp>
      <p:sp>
        <p:nvSpPr>
          <p:cNvPr id="7" name="Право съединение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аво съединение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авоъгъл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аво съединение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Контейнер за номер на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Картина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Текстово поле 5"/>
          <p:cNvSpPr txBox="1"/>
          <p:nvPr/>
        </p:nvSpPr>
        <p:spPr>
          <a:xfrm>
            <a:off x="3343138" y="1073089"/>
            <a:ext cx="24577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g-BG" sz="3600" b="1" i="1" kern="10" dirty="0">
                <a:ln w="12700">
                  <a:solidFill>
                    <a:srgbClr val="333300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ГРУПА</a:t>
            </a:r>
            <a:r>
              <a:rPr lang="bg-BG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Текстово поле 6"/>
          <p:cNvSpPr txBox="1"/>
          <p:nvPr/>
        </p:nvSpPr>
        <p:spPr>
          <a:xfrm>
            <a:off x="2843808" y="2852936"/>
            <a:ext cx="38884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bg-BG" sz="4800" b="1" i="1" dirty="0" smtClean="0">
                <a:solidFill>
                  <a:srgbClr val="C00000"/>
                </a:solidFill>
                <a:latin typeface="Georgia" pitchFamily="18" charset="0"/>
              </a:rPr>
              <a:t>2020/ 2021</a:t>
            </a:r>
            <a:endParaRPr lang="bg-BG" sz="4800" b="1" i="1" dirty="0">
              <a:solidFill>
                <a:srgbClr val="C00000"/>
              </a:solidFill>
              <a:latin typeface="Georgia" pitchFamily="18" charset="0"/>
            </a:endParaRPr>
          </a:p>
          <a:p>
            <a:pPr lvl="0" algn="ctr"/>
            <a:r>
              <a:rPr lang="bg-BG" sz="4800" b="1" i="1" dirty="0">
                <a:solidFill>
                  <a:srgbClr val="C00000"/>
                </a:solidFill>
                <a:latin typeface="Georgia" pitchFamily="18" charset="0"/>
              </a:rPr>
              <a:t>Учебна година</a:t>
            </a:r>
            <a:endParaRPr lang="en-US" sz="4800" b="1" i="1" dirty="0">
              <a:solidFill>
                <a:srgbClr val="C0000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76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D:\ЕМОНА\ПЕДАГОГИКА\ДГ ЕДЕЛВАЙС\detsko portfolio\ДЕТСКО ПОРТФОЛИО\1248147441_0lik.ru_116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342" y="0"/>
            <a:ext cx="9226342" cy="6749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авоъгълник 3"/>
          <p:cNvSpPr/>
          <p:nvPr/>
        </p:nvSpPr>
        <p:spPr>
          <a:xfrm>
            <a:off x="1595617" y="692696"/>
            <a:ext cx="5069015" cy="3477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g-BG" sz="3600" kern="10" dirty="0">
                <a:ln w="12700">
                  <a:solidFill>
                    <a:srgbClr val="333300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ДГ "</a:t>
            </a:r>
            <a:r>
              <a:rPr lang="bg-BG" sz="3600" kern="10" dirty="0" smtClean="0">
                <a:ln w="12700">
                  <a:solidFill>
                    <a:srgbClr val="333300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ЕДЕЛВАЙС„</a:t>
            </a:r>
          </a:p>
          <a:p>
            <a:pPr algn="ctr"/>
            <a:endParaRPr lang="bg-BG" sz="3600" kern="10" dirty="0" smtClean="0">
              <a:ln w="12700">
                <a:solidFill>
                  <a:srgbClr val="333300"/>
                </a:solidFill>
                <a:round/>
                <a:headEnd/>
                <a:tailEnd/>
              </a:ln>
              <a:solidFill>
                <a:srgbClr val="FFCC00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 Black"/>
            </a:endParaRPr>
          </a:p>
          <a:p>
            <a:pPr algn="ctr"/>
            <a:r>
              <a:rPr lang="ru-RU" sz="2800" kern="10" dirty="0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гр. </a:t>
            </a:r>
            <a:r>
              <a:rPr lang="ru-RU" sz="2800" kern="10" dirty="0" err="1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Кюстендил</a:t>
            </a:r>
            <a:r>
              <a:rPr lang="ru-RU" sz="2800" kern="10" dirty="0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, ул. Спартак № 21</a:t>
            </a:r>
          </a:p>
          <a:p>
            <a:pPr algn="ctr"/>
            <a:r>
              <a:rPr lang="ru-RU" sz="2800" kern="10" dirty="0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тел.: +359.78.552072</a:t>
            </a:r>
          </a:p>
          <a:p>
            <a:pPr algn="ctr"/>
            <a:r>
              <a:rPr lang="ru-RU" sz="2800" kern="10" dirty="0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Е- </a:t>
            </a:r>
            <a:r>
              <a:rPr lang="ru-RU" sz="2800" kern="10" dirty="0" err="1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mail</a:t>
            </a:r>
            <a:r>
              <a:rPr lang="ru-RU" sz="2800" kern="10" dirty="0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: dg_edelvais@abv.bg</a:t>
            </a:r>
          </a:p>
          <a:p>
            <a:pPr algn="ctr"/>
            <a:r>
              <a:rPr lang="ru-RU" sz="2800" kern="10" dirty="0" err="1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Website</a:t>
            </a:r>
            <a:r>
              <a:rPr lang="ru-RU" sz="2800" kern="10" dirty="0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: www.dg-edelvais.com</a:t>
            </a:r>
            <a:endParaRPr lang="en-US" sz="2800" kern="10" dirty="0">
              <a:ln w="9525">
                <a:solidFill>
                  <a:srgbClr val="333300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Impact"/>
            </a:endParaRPr>
          </a:p>
          <a:p>
            <a:pPr algn="ctr"/>
            <a:endParaRPr lang="en-US" sz="3600" kern="10" dirty="0">
              <a:ln w="12700">
                <a:solidFill>
                  <a:srgbClr val="333300"/>
                </a:solidFill>
                <a:round/>
                <a:headEnd/>
                <a:tailEnd/>
              </a:ln>
              <a:solidFill>
                <a:srgbClr val="FFCC00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275284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23528" y="1124744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bg-BG" sz="3600" kern="10" dirty="0" smtClean="0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ИНФОРМАЦИЯ </a:t>
            </a:r>
            <a:r>
              <a:rPr lang="bg-BG" sz="3600" kern="10" dirty="0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/>
            </a:r>
            <a:br>
              <a:rPr lang="bg-BG" sz="3600" kern="10" dirty="0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</a:br>
            <a:r>
              <a:rPr lang="bg-BG" sz="3600" kern="10" dirty="0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ЗА</a:t>
            </a:r>
            <a:br>
              <a:rPr lang="bg-BG" sz="3600" kern="10" dirty="0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</a:br>
            <a:r>
              <a:rPr lang="bg-BG" sz="3600" kern="10" dirty="0" smtClean="0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    ГРУПА „МЕЧО"</a:t>
            </a:r>
            <a:r>
              <a:rPr lang="en-US" sz="3600" kern="10" dirty="0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/>
            </a:r>
            <a:br>
              <a:rPr lang="en-US" sz="3600" kern="10" dirty="0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</a:br>
            <a:endParaRPr lang="en-US" sz="3200" dirty="0"/>
          </a:p>
        </p:txBody>
      </p:sp>
      <p:pic>
        <p:nvPicPr>
          <p:cNvPr id="4" name="Контейнер за съдържание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221088"/>
            <a:ext cx="1440160" cy="2507573"/>
          </a:xfrm>
        </p:spPr>
      </p:pic>
      <p:sp>
        <p:nvSpPr>
          <p:cNvPr id="9" name="Облаковидно изнесено означение 8"/>
          <p:cNvSpPr/>
          <p:nvPr/>
        </p:nvSpPr>
        <p:spPr>
          <a:xfrm>
            <a:off x="1547664" y="1628800"/>
            <a:ext cx="6480720" cy="439248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err="1"/>
              <a:t>Група</a:t>
            </a:r>
            <a:r>
              <a:rPr lang="ru-RU" sz="2000" b="1" i="1" dirty="0"/>
              <a:t> </a:t>
            </a:r>
            <a:r>
              <a:rPr lang="ru-RU" sz="2000" b="1" i="1" dirty="0" err="1"/>
              <a:t>Мечо</a:t>
            </a:r>
            <a:r>
              <a:rPr lang="ru-RU" sz="2000" b="1" i="1" dirty="0"/>
              <a:t> се </a:t>
            </a:r>
            <a:r>
              <a:rPr lang="ru-RU" sz="2000" b="1" i="1" dirty="0" err="1"/>
              <a:t>състои</a:t>
            </a:r>
            <a:r>
              <a:rPr lang="ru-RU" sz="2000" b="1" i="1" dirty="0"/>
              <a:t> от </a:t>
            </a:r>
            <a:r>
              <a:rPr lang="ru-RU" sz="2000" b="1" i="1" dirty="0" smtClean="0"/>
              <a:t>21 </a:t>
            </a:r>
            <a:r>
              <a:rPr lang="ru-RU" sz="2000" b="1" i="1" dirty="0" err="1" smtClean="0"/>
              <a:t>деца</a:t>
            </a:r>
            <a:r>
              <a:rPr lang="ru-RU" sz="2000" b="1" i="1" dirty="0" smtClean="0"/>
              <a:t>- 11 </a:t>
            </a:r>
            <a:r>
              <a:rPr lang="ru-RU" sz="2000" b="1" i="1" dirty="0" err="1" smtClean="0"/>
              <a:t>момчета</a:t>
            </a:r>
            <a:r>
              <a:rPr lang="ru-RU" sz="2000" b="1" i="1" dirty="0" smtClean="0"/>
              <a:t> и 10 </a:t>
            </a:r>
            <a:r>
              <a:rPr lang="ru-RU" sz="2000" b="1" i="1" dirty="0" err="1" smtClean="0"/>
              <a:t>момичета</a:t>
            </a:r>
            <a:r>
              <a:rPr lang="ru-RU" sz="2000" b="1" i="1" dirty="0" smtClean="0"/>
              <a:t>. </a:t>
            </a:r>
            <a:r>
              <a:rPr lang="ru-RU" sz="2000" b="1" i="1" dirty="0" err="1"/>
              <a:t>Децата</a:t>
            </a:r>
            <a:r>
              <a:rPr lang="ru-RU" sz="2000" b="1" i="1" dirty="0"/>
              <a:t> се </a:t>
            </a:r>
            <a:r>
              <a:rPr lang="ru-RU" sz="2000" b="1" i="1" dirty="0" err="1"/>
              <a:t>обучават</a:t>
            </a:r>
            <a:r>
              <a:rPr lang="ru-RU" sz="2000" b="1" i="1" dirty="0"/>
              <a:t>, </a:t>
            </a:r>
            <a:r>
              <a:rPr lang="ru-RU" sz="2000" b="1" i="1" dirty="0" err="1"/>
              <a:t>възпитават</a:t>
            </a:r>
            <a:r>
              <a:rPr lang="ru-RU" sz="2000" b="1" i="1" dirty="0"/>
              <a:t> и </a:t>
            </a:r>
            <a:r>
              <a:rPr lang="ru-RU" sz="2000" b="1" i="1" dirty="0" err="1"/>
              <a:t>социализират</a:t>
            </a:r>
            <a:r>
              <a:rPr lang="ru-RU" sz="2000" b="1" i="1" dirty="0"/>
              <a:t> в уютна и спокойна атмосфера.</a:t>
            </a:r>
          </a:p>
          <a:p>
            <a:pPr algn="ctr"/>
            <a:r>
              <a:rPr lang="ru-RU" sz="2000" b="1" i="1" dirty="0">
                <a:solidFill>
                  <a:schemeClr val="accent5"/>
                </a:solidFill>
              </a:rPr>
              <a:t> </a:t>
            </a:r>
            <a:r>
              <a:rPr lang="bg-BG" sz="2000" b="1" i="1" dirty="0"/>
              <a:t>Образователният процес протича под формата на игра и чрез интерактивни методи на преподаване</a:t>
            </a:r>
            <a:r>
              <a:rPr lang="bg-BG" sz="2000" b="1" dirty="0"/>
              <a:t>.</a:t>
            </a:r>
            <a:endParaRPr lang="bg-BG" sz="2000" b="1" dirty="0"/>
          </a:p>
        </p:txBody>
      </p:sp>
    </p:spTree>
    <p:extLst>
      <p:ext uri="{BB962C8B-B14F-4D97-AF65-F5344CB8AC3E}">
        <p14:creationId xmlns:p14="http://schemas.microsoft.com/office/powerpoint/2010/main" val="226700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ЕМОНА\ПЕДАГОГИКА\ДГ ЕДЕЛВАЙС\detsko portfolio\ДЕТСКО ПОРТФОЛИО\New Folder\gambar-winnie-the-pooh-10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501008"/>
            <a:ext cx="2354258" cy="3116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ърце 3"/>
          <p:cNvSpPr/>
          <p:nvPr/>
        </p:nvSpPr>
        <p:spPr>
          <a:xfrm>
            <a:off x="2123728" y="548680"/>
            <a:ext cx="6192688" cy="5472608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малчуганите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с много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любов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всеотдайност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се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грижат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учителите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Емона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Станковска и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Анета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Тонева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както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и помощник-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възпитател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Весела Облачка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 descr="D:\ЕМОНА\ПЕДАГОГИКА\ДГ ЕДЕЛВАЙС\detsko portfolio\ДЕТСКО ПОРТФОЛИО\images (1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535" y="205521"/>
            <a:ext cx="1899193" cy="1247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415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лаковидно изнесено означение 3"/>
          <p:cNvSpPr/>
          <p:nvPr/>
        </p:nvSpPr>
        <p:spPr>
          <a:xfrm>
            <a:off x="251520" y="116632"/>
            <a:ext cx="8424936" cy="194421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kern="10" dirty="0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solidFill>
                  <a:schemeClr val="bg2">
                    <a:lumMod val="75000"/>
                  </a:scheme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СЕДМИЧНО РАЗПРЕДЕЛЕНИЕ НА</a:t>
            </a:r>
          </a:p>
          <a:p>
            <a:pPr algn="ctr"/>
            <a:r>
              <a:rPr lang="ru-RU" sz="2800" kern="10" dirty="0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solidFill>
                  <a:schemeClr val="bg2">
                    <a:lumMod val="75000"/>
                  </a:scheme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ПЕДАГОГИЧЕСКИТЕ СИТУАЦИИ</a:t>
            </a:r>
          </a:p>
          <a:p>
            <a:pPr algn="ctr"/>
            <a:r>
              <a:rPr lang="ru-RU" sz="2800" kern="10" dirty="0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solidFill>
                  <a:schemeClr val="bg2">
                    <a:lumMod val="75000"/>
                  </a:scheme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за </a:t>
            </a:r>
            <a:r>
              <a:rPr lang="ru-RU" sz="2800" kern="10" dirty="0" err="1" smtClean="0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solidFill>
                  <a:schemeClr val="bg2">
                    <a:lumMod val="75000"/>
                  </a:scheme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първа</a:t>
            </a:r>
            <a:r>
              <a:rPr lang="ru-RU" sz="2800" kern="10" dirty="0" smtClean="0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solidFill>
                  <a:schemeClr val="bg2">
                    <a:lumMod val="75000"/>
                  </a:scheme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</a:t>
            </a:r>
            <a:r>
              <a:rPr lang="ru-RU" sz="2800" kern="10" dirty="0" err="1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solidFill>
                  <a:schemeClr val="bg2">
                    <a:lumMod val="75000"/>
                  </a:scheme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възрастова</a:t>
            </a:r>
            <a:r>
              <a:rPr lang="ru-RU" sz="2800" kern="10" dirty="0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solidFill>
                  <a:schemeClr val="bg2">
                    <a:lumMod val="75000"/>
                  </a:scheme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</a:t>
            </a:r>
            <a:r>
              <a:rPr lang="ru-RU" sz="2800" kern="10" dirty="0" err="1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solidFill>
                  <a:schemeClr val="bg2">
                    <a:lumMod val="75000"/>
                  </a:scheme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група</a:t>
            </a:r>
            <a:endParaRPr lang="en-US" sz="2800" kern="10" dirty="0">
              <a:ln w="9525">
                <a:solidFill>
                  <a:srgbClr val="333300"/>
                </a:solidFill>
                <a:round/>
                <a:headEnd/>
                <a:tailEnd/>
              </a:ln>
              <a:solidFill>
                <a:schemeClr val="bg2">
                  <a:lumMod val="75000"/>
                </a:schemeClr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Impact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6598133"/>
              </p:ext>
            </p:extLst>
          </p:nvPr>
        </p:nvGraphicFramePr>
        <p:xfrm>
          <a:off x="827584" y="2348880"/>
          <a:ext cx="6954714" cy="2088628"/>
        </p:xfrm>
        <a:graphic>
          <a:graphicData uri="http://schemas.openxmlformats.org/drawingml/2006/table">
            <a:tbl>
              <a:tblPr firstRow="1" bandRow="1">
                <a:gradFill rotWithShape="1">
                  <a:gsLst>
                    <a:gs pos="0">
                      <a:srgbClr val="F5C040">
                        <a:tint val="0"/>
                      </a:srgbClr>
                    </a:gs>
                    <a:gs pos="44000">
                      <a:srgbClr val="F5C040">
                        <a:tint val="60000"/>
                        <a:satMod val="120000"/>
                      </a:srgbClr>
                    </a:gs>
                    <a:gs pos="100000">
                      <a:srgbClr val="F5C040">
                        <a:tint val="90000"/>
                        <a:alpha val="100000"/>
                        <a:lumMod val="90000"/>
                      </a:srgbClr>
                    </a:gs>
                  </a:gsLst>
                  <a:lin ang="5400000" scaled="0"/>
                </a:gradFill>
                <a:effectLst/>
              </a:tblPr>
              <a:tblGrid>
                <a:gridCol w="1830264"/>
                <a:gridCol w="1296144"/>
                <a:gridCol w="1173658"/>
                <a:gridCol w="1562646"/>
                <a:gridCol w="1092002"/>
              </a:tblGrid>
              <a:tr h="864096"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9pPr>
                    </a:lstStyle>
                    <a:p>
                      <a:pPr algn="ctr"/>
                      <a:r>
                        <a:rPr lang="bg-BG" dirty="0" smtClean="0">
                          <a:latin typeface="Georgia" pitchFamily="18" charset="0"/>
                        </a:rPr>
                        <a:t>понеделник</a:t>
                      </a:r>
                      <a:endParaRPr lang="en-US" dirty="0">
                        <a:latin typeface="Georgia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F5C040"/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F5C040"/>
                      </a:solidFill>
                      <a:prstDash val="solid"/>
                    </a:lnT>
                    <a:lnB w="15875" cap="flat" cmpd="sng" algn="ctr">
                      <a:solidFill>
                        <a:sysClr val="window" lastClr="FFFFFF">
                          <a:shade val="75000"/>
                          <a:lumMod val="80000"/>
                        </a:sys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C040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9pPr>
                    </a:lstStyle>
                    <a:p>
                      <a:pPr algn="ctr"/>
                      <a:r>
                        <a:rPr lang="bg-BG" dirty="0" smtClean="0">
                          <a:latin typeface="Georgia" pitchFamily="18" charset="0"/>
                        </a:rPr>
                        <a:t>вторник</a:t>
                      </a:r>
                      <a:endParaRPr lang="en-US" dirty="0">
                        <a:latin typeface="Georgia" pitchFamily="18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5C040"/>
                      </a:solidFill>
                      <a:prstDash val="solid"/>
                    </a:lnT>
                    <a:lnB w="15875" cap="flat" cmpd="sng" algn="ctr">
                      <a:solidFill>
                        <a:sysClr val="window" lastClr="FFFFFF">
                          <a:shade val="75000"/>
                          <a:lumMod val="80000"/>
                        </a:sys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C040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9pPr>
                    </a:lstStyle>
                    <a:p>
                      <a:pPr algn="ctr"/>
                      <a:r>
                        <a:rPr lang="bg-BG" dirty="0" smtClean="0">
                          <a:latin typeface="Georgia" pitchFamily="18" charset="0"/>
                        </a:rPr>
                        <a:t>сряда</a:t>
                      </a:r>
                      <a:endParaRPr lang="en-US" dirty="0">
                        <a:latin typeface="Georgia" pitchFamily="18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5C040"/>
                      </a:solidFill>
                      <a:prstDash val="solid"/>
                    </a:lnT>
                    <a:lnB w="15875" cap="flat" cmpd="sng" algn="ctr">
                      <a:solidFill>
                        <a:sysClr val="window" lastClr="FFFFFF">
                          <a:shade val="75000"/>
                          <a:lumMod val="80000"/>
                        </a:sys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C040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9pPr>
                    </a:lstStyle>
                    <a:p>
                      <a:pPr algn="ctr"/>
                      <a:r>
                        <a:rPr lang="bg-BG" dirty="0" smtClean="0">
                          <a:latin typeface="Georgia" pitchFamily="18" charset="0"/>
                        </a:rPr>
                        <a:t>четвъртък</a:t>
                      </a:r>
                      <a:endParaRPr lang="en-US" dirty="0">
                        <a:latin typeface="Georgia" pitchFamily="18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5C040"/>
                      </a:solidFill>
                      <a:prstDash val="solid"/>
                    </a:lnT>
                    <a:lnB w="15875" cap="flat" cmpd="sng" algn="ctr">
                      <a:solidFill>
                        <a:sysClr val="window" lastClr="FFFFFF">
                          <a:shade val="75000"/>
                          <a:lumMod val="80000"/>
                        </a:sys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C040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9pPr>
                    </a:lstStyle>
                    <a:p>
                      <a:pPr algn="ctr"/>
                      <a:r>
                        <a:rPr lang="bg-BG" dirty="0" smtClean="0">
                          <a:latin typeface="Georgia" pitchFamily="18" charset="0"/>
                        </a:rPr>
                        <a:t>петък</a:t>
                      </a:r>
                      <a:endParaRPr lang="en-US" dirty="0">
                        <a:latin typeface="Georgia" pitchFamily="18" charset="0"/>
                      </a:endParaRPr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F5C040"/>
                      </a:solidFill>
                      <a:prstDash val="solid"/>
                    </a:lnR>
                    <a:lnT w="9525" cap="flat" cmpd="sng" algn="ctr">
                      <a:solidFill>
                        <a:srgbClr val="F5C040"/>
                      </a:solidFill>
                      <a:prstDash val="solid"/>
                    </a:lnT>
                    <a:lnB w="15875" cap="flat" cmpd="sng" algn="ctr">
                      <a:solidFill>
                        <a:sysClr val="window" lastClr="FFFFFF">
                          <a:shade val="75000"/>
                          <a:lumMod val="80000"/>
                        </a:sys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C040"/>
                    </a:solidFill>
                  </a:tcPr>
                </a:tc>
              </a:tr>
              <a:tr h="734719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9pPr>
                    </a:lstStyle>
                    <a:p>
                      <a:r>
                        <a:rPr lang="bg-BG" dirty="0" smtClean="0">
                          <a:latin typeface="Georgia" pitchFamily="18" charset="0"/>
                        </a:rPr>
                        <a:t>Математика</a:t>
                      </a:r>
                    </a:p>
                    <a:p>
                      <a:endParaRPr lang="en-US" dirty="0">
                        <a:latin typeface="Georgia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F5C040"/>
                      </a:solidFill>
                      <a:prstDash val="solid"/>
                    </a:lnL>
                    <a:lnR w="9525" cap="flat" cmpd="sng" algn="ctr">
                      <a:solidFill>
                        <a:srgbClr val="F5C040"/>
                      </a:solidFill>
                      <a:prstDash val="solid"/>
                    </a:lnR>
                    <a:lnT w="15875" cap="flat" cmpd="sng" algn="ctr">
                      <a:solidFill>
                        <a:sysClr val="window" lastClr="FFFFFF">
                          <a:shade val="75000"/>
                          <a:lumMod val="80000"/>
                        </a:sysClr>
                      </a:solidFill>
                      <a:prstDash val="solid"/>
                    </a:lnT>
                    <a:lnB w="9525" cap="flat" cmpd="sng" algn="ctr">
                      <a:solidFill>
                        <a:srgbClr val="F5C04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C04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9pPr>
                    </a:lstStyle>
                    <a:p>
                      <a:r>
                        <a:rPr lang="bg-BG" dirty="0" smtClean="0">
                          <a:latin typeface="Georgia" pitchFamily="18" charset="0"/>
                        </a:rPr>
                        <a:t>Околен свят</a:t>
                      </a:r>
                      <a:endParaRPr lang="en-US" dirty="0">
                        <a:latin typeface="Georgia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F5C040"/>
                      </a:solidFill>
                      <a:prstDash val="solid"/>
                    </a:lnL>
                    <a:lnR w="9525" cap="flat" cmpd="sng" algn="ctr">
                      <a:solidFill>
                        <a:srgbClr val="F5C040"/>
                      </a:solidFill>
                      <a:prstDash val="solid"/>
                    </a:lnR>
                    <a:lnT w="15875" cap="flat" cmpd="sng" algn="ctr">
                      <a:solidFill>
                        <a:sysClr val="window" lastClr="FFFFFF">
                          <a:shade val="75000"/>
                          <a:lumMod val="80000"/>
                        </a:sysClr>
                      </a:solidFill>
                      <a:prstDash val="solid"/>
                    </a:lnT>
                    <a:lnB w="9525" cap="flat" cmpd="sng" algn="ctr">
                      <a:solidFill>
                        <a:srgbClr val="F5C04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C04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9pPr>
                    </a:lstStyle>
                    <a:p>
                      <a:r>
                        <a:rPr lang="bg-BG" dirty="0" smtClean="0">
                          <a:latin typeface="Georgia" pitchFamily="18" charset="0"/>
                        </a:rPr>
                        <a:t>КТ</a:t>
                      </a:r>
                      <a:endParaRPr lang="en-US" dirty="0">
                        <a:latin typeface="Georgia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F5C040"/>
                      </a:solidFill>
                      <a:prstDash val="solid"/>
                    </a:lnL>
                    <a:lnR w="9525" cap="flat" cmpd="sng" algn="ctr">
                      <a:solidFill>
                        <a:srgbClr val="F5C040"/>
                      </a:solidFill>
                      <a:prstDash val="solid"/>
                    </a:lnR>
                    <a:lnT w="15875" cap="flat" cmpd="sng" algn="ctr">
                      <a:solidFill>
                        <a:sysClr val="window" lastClr="FFFFFF">
                          <a:shade val="75000"/>
                          <a:lumMod val="80000"/>
                        </a:sysClr>
                      </a:solidFill>
                      <a:prstDash val="solid"/>
                    </a:lnT>
                    <a:lnB w="9525" cap="flat" cmpd="sng" algn="ctr">
                      <a:solidFill>
                        <a:srgbClr val="F5C04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C04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9pPr>
                    </a:lstStyle>
                    <a:p>
                      <a:r>
                        <a:rPr lang="bg-BG" dirty="0" smtClean="0">
                          <a:latin typeface="Georgia" pitchFamily="18" charset="0"/>
                        </a:rPr>
                        <a:t>БЕЛ</a:t>
                      </a:r>
                    </a:p>
                    <a:p>
                      <a:r>
                        <a:rPr lang="bg-BG" dirty="0" smtClean="0">
                          <a:latin typeface="Georgia" pitchFamily="18" charset="0"/>
                        </a:rPr>
                        <a:t>Музика</a:t>
                      </a:r>
                      <a:endParaRPr lang="en-US" dirty="0">
                        <a:latin typeface="Georgia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F5C040"/>
                      </a:solidFill>
                      <a:prstDash val="solid"/>
                    </a:lnL>
                    <a:lnR w="9525" cap="flat" cmpd="sng" algn="ctr">
                      <a:solidFill>
                        <a:srgbClr val="F5C040"/>
                      </a:solidFill>
                      <a:prstDash val="solid"/>
                    </a:lnR>
                    <a:lnT w="15875" cap="flat" cmpd="sng" algn="ctr">
                      <a:solidFill>
                        <a:sysClr val="window" lastClr="FFFFFF">
                          <a:shade val="75000"/>
                          <a:lumMod val="80000"/>
                        </a:sysClr>
                      </a:solidFill>
                      <a:prstDash val="solid"/>
                    </a:lnT>
                    <a:lnB w="9525" cap="flat" cmpd="sng" algn="ctr">
                      <a:solidFill>
                        <a:srgbClr val="F5C04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C04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9pPr>
                    </a:lstStyle>
                    <a:p>
                      <a:r>
                        <a:rPr lang="bg-BG" dirty="0" smtClean="0">
                          <a:latin typeface="Georgia" pitchFamily="18" charset="0"/>
                        </a:rPr>
                        <a:t>ИИ</a:t>
                      </a:r>
                    </a:p>
                    <a:p>
                      <a:r>
                        <a:rPr lang="bg-BG" dirty="0" smtClean="0">
                          <a:latin typeface="Georgia" pitchFamily="18" charset="0"/>
                        </a:rPr>
                        <a:t>Музика</a:t>
                      </a:r>
                      <a:endParaRPr lang="en-US" dirty="0">
                        <a:latin typeface="Georgia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F5C040"/>
                      </a:solidFill>
                      <a:prstDash val="solid"/>
                    </a:lnL>
                    <a:lnR w="9525" cap="flat" cmpd="sng" algn="ctr">
                      <a:solidFill>
                        <a:srgbClr val="F5C040"/>
                      </a:solidFill>
                      <a:prstDash val="solid"/>
                    </a:lnR>
                    <a:lnT w="15875" cap="flat" cmpd="sng" algn="ctr">
                      <a:solidFill>
                        <a:sysClr val="window" lastClr="FFFFFF">
                          <a:shade val="75000"/>
                          <a:lumMod val="80000"/>
                        </a:sysClr>
                      </a:solidFill>
                      <a:prstDash val="solid"/>
                    </a:lnT>
                    <a:lnB w="9525" cap="flat" cmpd="sng" algn="ctr">
                      <a:solidFill>
                        <a:srgbClr val="F5C04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C040">
                        <a:alpha val="40000"/>
                      </a:srgbClr>
                    </a:solidFill>
                  </a:tcPr>
                </a:tc>
              </a:tr>
              <a:tr h="489813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9pPr>
                    </a:lstStyle>
                    <a:p>
                      <a:r>
                        <a:rPr lang="bg-BG" dirty="0" smtClean="0">
                          <a:latin typeface="Georgia" pitchFamily="18" charset="0"/>
                        </a:rPr>
                        <a:t>ФК</a:t>
                      </a:r>
                      <a:endParaRPr lang="en-US" dirty="0">
                        <a:latin typeface="Georgia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F5C040"/>
                      </a:solidFill>
                      <a:prstDash val="solid"/>
                    </a:lnL>
                    <a:lnR w="9525" cap="flat" cmpd="sng" algn="ctr">
                      <a:solidFill>
                        <a:srgbClr val="F5C040"/>
                      </a:solidFill>
                      <a:prstDash val="solid"/>
                    </a:lnR>
                    <a:lnT w="9525" cap="flat" cmpd="sng" algn="ctr">
                      <a:solidFill>
                        <a:srgbClr val="F5C040"/>
                      </a:solidFill>
                      <a:prstDash val="solid"/>
                    </a:lnT>
                    <a:lnB w="9525" cap="flat" cmpd="sng" algn="ctr">
                      <a:solidFill>
                        <a:srgbClr val="F5C04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9pPr>
                    </a:lstStyle>
                    <a:p>
                      <a:r>
                        <a:rPr lang="bg-BG" dirty="0" smtClean="0">
                          <a:latin typeface="Georgia" pitchFamily="18" charset="0"/>
                        </a:rPr>
                        <a:t>ИИ</a:t>
                      </a:r>
                      <a:endParaRPr lang="en-US" dirty="0">
                        <a:latin typeface="Georgia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F5C040"/>
                      </a:solidFill>
                      <a:prstDash val="solid"/>
                    </a:lnL>
                    <a:lnR w="9525" cap="flat" cmpd="sng" algn="ctr">
                      <a:solidFill>
                        <a:srgbClr val="F5C040"/>
                      </a:solidFill>
                      <a:prstDash val="solid"/>
                    </a:lnR>
                    <a:lnT w="9525" cap="flat" cmpd="sng" algn="ctr">
                      <a:solidFill>
                        <a:srgbClr val="F5C040"/>
                      </a:solidFill>
                      <a:prstDash val="solid"/>
                    </a:lnT>
                    <a:lnB w="9525" cap="flat" cmpd="sng" algn="ctr">
                      <a:solidFill>
                        <a:srgbClr val="F5C04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9pPr>
                    </a:lstStyle>
                    <a:p>
                      <a:endParaRPr lang="en-US" dirty="0">
                        <a:latin typeface="Georgia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F5C040"/>
                      </a:solidFill>
                      <a:prstDash val="solid"/>
                    </a:lnL>
                    <a:lnR w="9525" cap="flat" cmpd="sng" algn="ctr">
                      <a:solidFill>
                        <a:srgbClr val="F5C040"/>
                      </a:solidFill>
                      <a:prstDash val="solid"/>
                    </a:lnR>
                    <a:lnT w="9525" cap="flat" cmpd="sng" algn="ctr">
                      <a:solidFill>
                        <a:srgbClr val="F5C040"/>
                      </a:solidFill>
                      <a:prstDash val="solid"/>
                    </a:lnT>
                    <a:lnB w="9525" cap="flat" cmpd="sng" algn="ctr">
                      <a:solidFill>
                        <a:srgbClr val="F5C04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9pPr>
                    </a:lstStyle>
                    <a:p>
                      <a:r>
                        <a:rPr lang="bg-BG" dirty="0" smtClean="0">
                          <a:latin typeface="Georgia" pitchFamily="18" charset="0"/>
                        </a:rPr>
                        <a:t>ФК</a:t>
                      </a:r>
                      <a:endParaRPr lang="en-US" dirty="0">
                        <a:latin typeface="Georgia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F5C040"/>
                      </a:solidFill>
                      <a:prstDash val="solid"/>
                    </a:lnL>
                    <a:lnR w="9525" cap="flat" cmpd="sng" algn="ctr">
                      <a:solidFill>
                        <a:srgbClr val="F5C040"/>
                      </a:solidFill>
                      <a:prstDash val="solid"/>
                    </a:lnR>
                    <a:lnT w="9525" cap="flat" cmpd="sng" algn="ctr">
                      <a:solidFill>
                        <a:srgbClr val="F5C040"/>
                      </a:solidFill>
                      <a:prstDash val="solid"/>
                    </a:lnT>
                    <a:lnB w="9525" cap="flat" cmpd="sng" algn="ctr">
                      <a:solidFill>
                        <a:srgbClr val="F5C04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9pPr>
                    </a:lstStyle>
                    <a:p>
                      <a:r>
                        <a:rPr lang="bg-BG" dirty="0" smtClean="0">
                          <a:latin typeface="Georgia" pitchFamily="18" charset="0"/>
                        </a:rPr>
                        <a:t>ФК</a:t>
                      </a:r>
                      <a:endParaRPr lang="en-US" dirty="0">
                        <a:latin typeface="Georgia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F5C040"/>
                      </a:solidFill>
                      <a:prstDash val="solid"/>
                    </a:lnL>
                    <a:lnR w="9525" cap="flat" cmpd="sng" algn="ctr">
                      <a:solidFill>
                        <a:srgbClr val="F5C040"/>
                      </a:solidFill>
                      <a:prstDash val="solid"/>
                    </a:lnR>
                    <a:lnT w="9525" cap="flat" cmpd="sng" algn="ctr">
                      <a:solidFill>
                        <a:srgbClr val="F5C040"/>
                      </a:solidFill>
                      <a:prstDash val="solid"/>
                    </a:lnT>
                    <a:lnB w="9525" cap="flat" cmpd="sng" algn="ctr">
                      <a:solidFill>
                        <a:srgbClr val="F5C04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Текстово поле 5"/>
          <p:cNvSpPr txBox="1"/>
          <p:nvPr/>
        </p:nvSpPr>
        <p:spPr>
          <a:xfrm>
            <a:off x="3779912" y="4653136"/>
            <a:ext cx="39604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i="1" dirty="0">
                <a:latin typeface="Georgia" pitchFamily="18" charset="0"/>
              </a:rPr>
              <a:t>ИИ- Изобразително изкуство</a:t>
            </a:r>
          </a:p>
          <a:p>
            <a:r>
              <a:rPr lang="bg-BG" b="1" i="1" dirty="0">
                <a:latin typeface="Georgia" pitchFamily="18" charset="0"/>
              </a:rPr>
              <a:t>КТ- конструиране и технологии</a:t>
            </a:r>
          </a:p>
          <a:p>
            <a:r>
              <a:rPr lang="bg-BG" b="1" i="1" dirty="0">
                <a:latin typeface="Georgia" pitchFamily="18" charset="0"/>
              </a:rPr>
              <a:t>БЕЛ- български език и литература</a:t>
            </a:r>
          </a:p>
          <a:p>
            <a:r>
              <a:rPr lang="bg-BG" b="1" i="1" dirty="0">
                <a:latin typeface="Georgia" pitchFamily="18" charset="0"/>
              </a:rPr>
              <a:t>ФК- физическа култура</a:t>
            </a:r>
            <a:endParaRPr lang="en-US" b="1" i="1" dirty="0">
              <a:latin typeface="Georgia" pitchFamily="18" charset="0"/>
            </a:endParaRPr>
          </a:p>
        </p:txBody>
      </p:sp>
      <p:pic>
        <p:nvPicPr>
          <p:cNvPr id="4098" name="Picture 2" descr="D:\ЕМОНА\ПЕДАГОГИКА\ДГ ЕДЕЛВАЙС\detsko portfolio\ДЕТСКО ПОРТФОЛИО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43" y="4670057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740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Контейнер за съдържание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28221355"/>
              </p:ext>
            </p:extLst>
          </p:nvPr>
        </p:nvGraphicFramePr>
        <p:xfrm>
          <a:off x="139592" y="2082553"/>
          <a:ext cx="6880680" cy="2066527"/>
        </p:xfrm>
        <a:graphic>
          <a:graphicData uri="http://schemas.openxmlformats.org/drawingml/2006/table">
            <a:tbl>
              <a:tblPr firstRow="1" bandRow="1">
                <a:gradFill rotWithShape="1">
                  <a:gsLst>
                    <a:gs pos="0">
                      <a:srgbClr val="F5C040">
                        <a:tint val="0"/>
                      </a:srgbClr>
                    </a:gs>
                    <a:gs pos="44000">
                      <a:srgbClr val="F5C040">
                        <a:tint val="60000"/>
                        <a:satMod val="120000"/>
                      </a:srgbClr>
                    </a:gs>
                    <a:gs pos="100000">
                      <a:srgbClr val="F5C040">
                        <a:tint val="90000"/>
                        <a:alpha val="100000"/>
                        <a:lumMod val="90000"/>
                      </a:srgbClr>
                    </a:gs>
                  </a:gsLst>
                  <a:lin ang="5400000" scaled="0"/>
                </a:gradFill>
                <a:effectLst/>
              </a:tblPr>
              <a:tblGrid>
                <a:gridCol w="1768112"/>
                <a:gridCol w="1296144"/>
                <a:gridCol w="917716"/>
                <a:gridCol w="1562646"/>
                <a:gridCol w="1336062"/>
              </a:tblGrid>
              <a:tr h="720079"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9pPr>
                    </a:lstStyle>
                    <a:p>
                      <a:pPr algn="ctr"/>
                      <a:r>
                        <a:rPr lang="bg-BG" dirty="0" smtClean="0">
                          <a:latin typeface="Georgia" pitchFamily="18" charset="0"/>
                        </a:rPr>
                        <a:t>понеделник</a:t>
                      </a:r>
                      <a:endParaRPr lang="en-US" dirty="0">
                        <a:latin typeface="Georgia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F5C040"/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F5C040"/>
                      </a:solidFill>
                      <a:prstDash val="solid"/>
                    </a:lnT>
                    <a:lnB w="15875" cap="flat" cmpd="sng" algn="ctr">
                      <a:solidFill>
                        <a:sysClr val="window" lastClr="FFFFFF">
                          <a:shade val="75000"/>
                          <a:lumMod val="80000"/>
                        </a:sys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C040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9pPr>
                    </a:lstStyle>
                    <a:p>
                      <a:pPr algn="ctr"/>
                      <a:r>
                        <a:rPr lang="bg-BG" dirty="0" smtClean="0">
                          <a:latin typeface="Georgia" pitchFamily="18" charset="0"/>
                        </a:rPr>
                        <a:t>вторник</a:t>
                      </a:r>
                      <a:endParaRPr lang="en-US" dirty="0">
                        <a:latin typeface="Georgia" pitchFamily="18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5C040"/>
                      </a:solidFill>
                      <a:prstDash val="solid"/>
                    </a:lnT>
                    <a:lnB w="15875" cap="flat" cmpd="sng" algn="ctr">
                      <a:solidFill>
                        <a:sysClr val="window" lastClr="FFFFFF">
                          <a:shade val="75000"/>
                          <a:lumMod val="80000"/>
                        </a:sys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C040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9pPr>
                    </a:lstStyle>
                    <a:p>
                      <a:pPr algn="ctr"/>
                      <a:r>
                        <a:rPr lang="bg-BG" dirty="0" smtClean="0">
                          <a:latin typeface="Georgia" pitchFamily="18" charset="0"/>
                        </a:rPr>
                        <a:t>сряда</a:t>
                      </a:r>
                      <a:endParaRPr lang="en-US" dirty="0">
                        <a:latin typeface="Georgia" pitchFamily="18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5C040"/>
                      </a:solidFill>
                      <a:prstDash val="solid"/>
                    </a:lnT>
                    <a:lnB w="15875" cap="flat" cmpd="sng" algn="ctr">
                      <a:solidFill>
                        <a:sysClr val="window" lastClr="FFFFFF">
                          <a:shade val="75000"/>
                          <a:lumMod val="80000"/>
                        </a:sys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C040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9pPr>
                    </a:lstStyle>
                    <a:p>
                      <a:pPr algn="ctr"/>
                      <a:r>
                        <a:rPr lang="bg-BG" dirty="0" smtClean="0">
                          <a:latin typeface="Georgia" pitchFamily="18" charset="0"/>
                        </a:rPr>
                        <a:t>четвъртък</a:t>
                      </a:r>
                      <a:endParaRPr lang="en-US" dirty="0">
                        <a:latin typeface="Georgia" pitchFamily="18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5C040"/>
                      </a:solidFill>
                      <a:prstDash val="solid"/>
                    </a:lnT>
                    <a:lnB w="15875" cap="flat" cmpd="sng" algn="ctr">
                      <a:solidFill>
                        <a:sysClr val="window" lastClr="FFFFFF">
                          <a:shade val="75000"/>
                          <a:lumMod val="80000"/>
                        </a:sys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C040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ndara"/>
                        </a:defRPr>
                      </a:lvl9pPr>
                    </a:lstStyle>
                    <a:p>
                      <a:pPr algn="ctr"/>
                      <a:r>
                        <a:rPr lang="bg-BG" dirty="0" smtClean="0">
                          <a:latin typeface="Georgia" pitchFamily="18" charset="0"/>
                        </a:rPr>
                        <a:t>петък</a:t>
                      </a:r>
                      <a:endParaRPr lang="en-US" dirty="0">
                        <a:latin typeface="Georgia" pitchFamily="18" charset="0"/>
                      </a:endParaRPr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F5C040"/>
                      </a:solidFill>
                      <a:prstDash val="solid"/>
                    </a:lnR>
                    <a:lnT w="9525" cap="flat" cmpd="sng" algn="ctr">
                      <a:solidFill>
                        <a:srgbClr val="F5C040"/>
                      </a:solidFill>
                      <a:prstDash val="solid"/>
                    </a:lnT>
                    <a:lnB w="15875" cap="flat" cmpd="sng" algn="ctr">
                      <a:solidFill>
                        <a:sysClr val="window" lastClr="FFFFFF">
                          <a:shade val="75000"/>
                          <a:lumMod val="80000"/>
                        </a:sys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C040"/>
                    </a:solidFill>
                  </a:tcPr>
                </a:tc>
              </a:tr>
              <a:tr h="64807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9pPr>
                    </a:lstStyle>
                    <a:p>
                      <a:r>
                        <a:rPr lang="bg-BG" dirty="0" smtClean="0">
                          <a:latin typeface="Georgia" pitchFamily="18" charset="0"/>
                        </a:rPr>
                        <a:t>Математика</a:t>
                      </a:r>
                    </a:p>
                    <a:p>
                      <a:endParaRPr lang="en-US" dirty="0">
                        <a:latin typeface="Georgia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F5C040"/>
                      </a:solidFill>
                      <a:prstDash val="solid"/>
                    </a:lnL>
                    <a:lnR w="9525" cap="flat" cmpd="sng" algn="ctr">
                      <a:solidFill>
                        <a:srgbClr val="F5C040"/>
                      </a:solidFill>
                      <a:prstDash val="solid"/>
                    </a:lnR>
                    <a:lnT w="15875" cap="flat" cmpd="sng" algn="ctr">
                      <a:solidFill>
                        <a:sysClr val="window" lastClr="FFFFFF">
                          <a:shade val="75000"/>
                          <a:lumMod val="80000"/>
                        </a:sysClr>
                      </a:solidFill>
                      <a:prstDash val="solid"/>
                    </a:lnT>
                    <a:lnB w="9525" cap="flat" cmpd="sng" algn="ctr">
                      <a:solidFill>
                        <a:srgbClr val="F5C04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C04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9pPr>
                    </a:lstStyle>
                    <a:p>
                      <a:r>
                        <a:rPr lang="bg-BG" dirty="0" smtClean="0">
                          <a:latin typeface="Georgia" pitchFamily="18" charset="0"/>
                        </a:rPr>
                        <a:t>Околен </a:t>
                      </a:r>
                      <a:r>
                        <a:rPr lang="bg-BG" dirty="0" smtClean="0">
                          <a:latin typeface="Georgia" pitchFamily="18" charset="0"/>
                        </a:rPr>
                        <a:t>свят</a:t>
                      </a:r>
                    </a:p>
                    <a:p>
                      <a:r>
                        <a:rPr lang="bg-BG" dirty="0" smtClean="0">
                          <a:latin typeface="Georgia" pitchFamily="18" charset="0"/>
                        </a:rPr>
                        <a:t>ФК</a:t>
                      </a:r>
                      <a:endParaRPr lang="en-US" dirty="0">
                        <a:latin typeface="Georgia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F5C040"/>
                      </a:solidFill>
                      <a:prstDash val="solid"/>
                    </a:lnL>
                    <a:lnR w="9525" cap="flat" cmpd="sng" algn="ctr">
                      <a:solidFill>
                        <a:srgbClr val="F5C040"/>
                      </a:solidFill>
                      <a:prstDash val="solid"/>
                    </a:lnR>
                    <a:lnT w="15875" cap="flat" cmpd="sng" algn="ctr">
                      <a:solidFill>
                        <a:sysClr val="window" lastClr="FFFFFF">
                          <a:shade val="75000"/>
                          <a:lumMod val="80000"/>
                        </a:sysClr>
                      </a:solidFill>
                      <a:prstDash val="solid"/>
                    </a:lnT>
                    <a:lnB w="9525" cap="flat" cmpd="sng" algn="ctr">
                      <a:solidFill>
                        <a:srgbClr val="F5C04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C04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9pPr>
                    </a:lstStyle>
                    <a:p>
                      <a:r>
                        <a:rPr lang="bg-BG" dirty="0" smtClean="0">
                          <a:latin typeface="Georgia" pitchFamily="18" charset="0"/>
                        </a:rPr>
                        <a:t>КТ</a:t>
                      </a:r>
                      <a:endParaRPr lang="en-US" dirty="0">
                        <a:latin typeface="Georgia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F5C040"/>
                      </a:solidFill>
                      <a:prstDash val="solid"/>
                    </a:lnL>
                    <a:lnR w="9525" cap="flat" cmpd="sng" algn="ctr">
                      <a:solidFill>
                        <a:srgbClr val="F5C040"/>
                      </a:solidFill>
                      <a:prstDash val="solid"/>
                    </a:lnR>
                    <a:lnT w="15875" cap="flat" cmpd="sng" algn="ctr">
                      <a:solidFill>
                        <a:sysClr val="window" lastClr="FFFFFF">
                          <a:shade val="75000"/>
                          <a:lumMod val="80000"/>
                        </a:sysClr>
                      </a:solidFill>
                      <a:prstDash val="solid"/>
                    </a:lnT>
                    <a:lnB w="9525" cap="flat" cmpd="sng" algn="ctr">
                      <a:solidFill>
                        <a:srgbClr val="F5C04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C04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9pPr>
                    </a:lstStyle>
                    <a:p>
                      <a:r>
                        <a:rPr lang="bg-BG" dirty="0" smtClean="0">
                          <a:latin typeface="Georgia" pitchFamily="18" charset="0"/>
                        </a:rPr>
                        <a:t>БЕЛ</a:t>
                      </a:r>
                    </a:p>
                    <a:p>
                      <a:r>
                        <a:rPr lang="bg-BG" dirty="0" smtClean="0">
                          <a:latin typeface="Georgia" pitchFamily="18" charset="0"/>
                        </a:rPr>
                        <a:t>Музика</a:t>
                      </a:r>
                      <a:endParaRPr lang="en-US" dirty="0">
                        <a:latin typeface="Georgia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F5C040"/>
                      </a:solidFill>
                      <a:prstDash val="solid"/>
                    </a:lnL>
                    <a:lnR w="9525" cap="flat" cmpd="sng" algn="ctr">
                      <a:solidFill>
                        <a:srgbClr val="F5C040"/>
                      </a:solidFill>
                      <a:prstDash val="solid"/>
                    </a:lnR>
                    <a:lnT w="15875" cap="flat" cmpd="sng" algn="ctr">
                      <a:solidFill>
                        <a:sysClr val="window" lastClr="FFFFFF">
                          <a:shade val="75000"/>
                          <a:lumMod val="80000"/>
                        </a:sysClr>
                      </a:solidFill>
                      <a:prstDash val="solid"/>
                    </a:lnT>
                    <a:lnB w="9525" cap="flat" cmpd="sng" algn="ctr">
                      <a:solidFill>
                        <a:srgbClr val="F5C04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C04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9pPr>
                    </a:lstStyle>
                    <a:p>
                      <a:r>
                        <a:rPr lang="bg-BG" dirty="0" smtClean="0">
                          <a:latin typeface="Georgia" pitchFamily="18" charset="0"/>
                        </a:rPr>
                        <a:t>Околен</a:t>
                      </a:r>
                      <a:r>
                        <a:rPr lang="bg-BG" baseline="0" dirty="0" smtClean="0">
                          <a:latin typeface="Georgia" pitchFamily="18" charset="0"/>
                        </a:rPr>
                        <a:t> свят</a:t>
                      </a:r>
                    </a:p>
                    <a:p>
                      <a:r>
                        <a:rPr lang="bg-BG" baseline="0" dirty="0" smtClean="0">
                          <a:latin typeface="Georgia" pitchFamily="18" charset="0"/>
                        </a:rPr>
                        <a:t>Музика</a:t>
                      </a:r>
                      <a:endParaRPr lang="en-US" dirty="0">
                        <a:latin typeface="Georgia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F5C040"/>
                      </a:solidFill>
                      <a:prstDash val="solid"/>
                    </a:lnL>
                    <a:lnR w="9525" cap="flat" cmpd="sng" algn="ctr">
                      <a:solidFill>
                        <a:srgbClr val="F5C040"/>
                      </a:solidFill>
                      <a:prstDash val="solid"/>
                    </a:lnR>
                    <a:lnT w="15875" cap="flat" cmpd="sng" algn="ctr">
                      <a:solidFill>
                        <a:sysClr val="window" lastClr="FFFFFF">
                          <a:shade val="75000"/>
                          <a:lumMod val="80000"/>
                        </a:sysClr>
                      </a:solidFill>
                      <a:prstDash val="solid"/>
                    </a:lnT>
                    <a:lnB w="9525" cap="flat" cmpd="sng" algn="ctr">
                      <a:solidFill>
                        <a:srgbClr val="F5C04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C040">
                        <a:alpha val="40000"/>
                      </a:srgbClr>
                    </a:solidFill>
                  </a:tcPr>
                </a:tc>
              </a:tr>
              <a:tr h="432048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9pPr>
                    </a:lstStyle>
                    <a:p>
                      <a:r>
                        <a:rPr lang="bg-BG" dirty="0" smtClean="0">
                          <a:latin typeface="Georgia" pitchFamily="18" charset="0"/>
                        </a:rPr>
                        <a:t>ФК</a:t>
                      </a:r>
                      <a:endParaRPr lang="en-US" dirty="0">
                        <a:latin typeface="Georgia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F5C040"/>
                      </a:solidFill>
                      <a:prstDash val="solid"/>
                    </a:lnL>
                    <a:lnR w="9525" cap="flat" cmpd="sng" algn="ctr">
                      <a:solidFill>
                        <a:srgbClr val="F5C040"/>
                      </a:solidFill>
                      <a:prstDash val="solid"/>
                    </a:lnR>
                    <a:lnT w="9525" cap="flat" cmpd="sng" algn="ctr">
                      <a:solidFill>
                        <a:srgbClr val="F5C040"/>
                      </a:solidFill>
                      <a:prstDash val="solid"/>
                    </a:lnT>
                    <a:lnB w="9525" cap="flat" cmpd="sng" algn="ctr">
                      <a:solidFill>
                        <a:srgbClr val="F5C04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9pPr>
                    </a:lstStyle>
                    <a:p>
                      <a:r>
                        <a:rPr lang="bg-BG" dirty="0" smtClean="0">
                          <a:latin typeface="Georgia" pitchFamily="18" charset="0"/>
                        </a:rPr>
                        <a:t>ИИ</a:t>
                      </a:r>
                      <a:endParaRPr lang="en-US" dirty="0">
                        <a:latin typeface="Georgia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F5C040"/>
                      </a:solidFill>
                      <a:prstDash val="solid"/>
                    </a:lnL>
                    <a:lnR w="9525" cap="flat" cmpd="sng" algn="ctr">
                      <a:solidFill>
                        <a:srgbClr val="F5C040"/>
                      </a:solidFill>
                      <a:prstDash val="solid"/>
                    </a:lnR>
                    <a:lnT w="9525" cap="flat" cmpd="sng" algn="ctr">
                      <a:solidFill>
                        <a:srgbClr val="F5C040"/>
                      </a:solidFill>
                      <a:prstDash val="solid"/>
                    </a:lnT>
                    <a:lnB w="9525" cap="flat" cmpd="sng" algn="ctr">
                      <a:solidFill>
                        <a:srgbClr val="F5C04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9pPr>
                    </a:lstStyle>
                    <a:p>
                      <a:r>
                        <a:rPr lang="bg-BG" dirty="0" smtClean="0">
                          <a:latin typeface="Georgia" pitchFamily="18" charset="0"/>
                        </a:rPr>
                        <a:t>БЕЛ</a:t>
                      </a:r>
                      <a:endParaRPr lang="en-US" dirty="0">
                        <a:latin typeface="Georgia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F5C040"/>
                      </a:solidFill>
                      <a:prstDash val="solid"/>
                    </a:lnL>
                    <a:lnR w="9525" cap="flat" cmpd="sng" algn="ctr">
                      <a:solidFill>
                        <a:srgbClr val="F5C040"/>
                      </a:solidFill>
                      <a:prstDash val="solid"/>
                    </a:lnR>
                    <a:lnT w="9525" cap="flat" cmpd="sng" algn="ctr">
                      <a:solidFill>
                        <a:srgbClr val="F5C040"/>
                      </a:solidFill>
                      <a:prstDash val="solid"/>
                    </a:lnT>
                    <a:lnB w="9525" cap="flat" cmpd="sng" algn="ctr">
                      <a:solidFill>
                        <a:srgbClr val="F5C04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9pPr>
                    </a:lstStyle>
                    <a:p>
                      <a:r>
                        <a:rPr lang="bg-BG" dirty="0" smtClean="0">
                          <a:latin typeface="Georgia" pitchFamily="18" charset="0"/>
                        </a:rPr>
                        <a:t>ФК</a:t>
                      </a:r>
                      <a:endParaRPr lang="en-US" dirty="0">
                        <a:latin typeface="Georgia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F5C040"/>
                      </a:solidFill>
                      <a:prstDash val="solid"/>
                    </a:lnL>
                    <a:lnR w="9525" cap="flat" cmpd="sng" algn="ctr">
                      <a:solidFill>
                        <a:srgbClr val="F5C040"/>
                      </a:solidFill>
                      <a:prstDash val="solid"/>
                    </a:lnR>
                    <a:lnT w="9525" cap="flat" cmpd="sng" algn="ctr">
                      <a:solidFill>
                        <a:srgbClr val="F5C040"/>
                      </a:solidFill>
                      <a:prstDash val="solid"/>
                    </a:lnT>
                    <a:lnB w="9525" cap="flat" cmpd="sng" algn="ctr">
                      <a:solidFill>
                        <a:srgbClr val="F5C04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ndara"/>
                        </a:defRPr>
                      </a:lvl9pPr>
                    </a:lstStyle>
                    <a:p>
                      <a:r>
                        <a:rPr lang="bg-BG" dirty="0" smtClean="0">
                          <a:latin typeface="Georgia" pitchFamily="18" charset="0"/>
                        </a:rPr>
                        <a:t>ИИ</a:t>
                      </a:r>
                      <a:endParaRPr lang="en-US" dirty="0">
                        <a:latin typeface="Georgia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F5C040"/>
                      </a:solidFill>
                      <a:prstDash val="solid"/>
                    </a:lnL>
                    <a:lnR w="9525" cap="flat" cmpd="sng" algn="ctr">
                      <a:solidFill>
                        <a:srgbClr val="F5C040"/>
                      </a:solidFill>
                      <a:prstDash val="solid"/>
                    </a:lnR>
                    <a:lnT w="9525" cap="flat" cmpd="sng" algn="ctr">
                      <a:solidFill>
                        <a:srgbClr val="F5C040"/>
                      </a:solidFill>
                      <a:prstDash val="solid"/>
                    </a:lnT>
                    <a:lnB w="9525" cap="flat" cmpd="sng" algn="ctr">
                      <a:solidFill>
                        <a:srgbClr val="F5C04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Облаковидно изнесено означение 3"/>
          <p:cNvSpPr/>
          <p:nvPr/>
        </p:nvSpPr>
        <p:spPr>
          <a:xfrm>
            <a:off x="139592" y="0"/>
            <a:ext cx="8820472" cy="170080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kern="10" dirty="0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solidFill>
                  <a:schemeClr val="bg2">
                    <a:lumMod val="75000"/>
                  </a:scheme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СЕДМИЧНО РАЗПРЕДЕЛЕНИЕ НА</a:t>
            </a:r>
          </a:p>
          <a:p>
            <a:pPr algn="ctr"/>
            <a:r>
              <a:rPr lang="ru-RU" sz="3200" kern="10" dirty="0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solidFill>
                  <a:schemeClr val="bg2">
                    <a:lumMod val="75000"/>
                  </a:scheme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ПЕДАГОГИЧЕСКИТЕ СИТУАЦИИ</a:t>
            </a:r>
          </a:p>
          <a:p>
            <a:pPr algn="ctr"/>
            <a:r>
              <a:rPr lang="ru-RU" sz="3200" kern="10" dirty="0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solidFill>
                  <a:schemeClr val="bg2">
                    <a:lumMod val="75000"/>
                  </a:scheme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за </a:t>
            </a:r>
            <a:r>
              <a:rPr lang="ru-RU" sz="3200" kern="10" dirty="0" smtClean="0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solidFill>
                  <a:schemeClr val="bg2">
                    <a:lumMod val="75000"/>
                  </a:scheme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втора </a:t>
            </a:r>
            <a:r>
              <a:rPr lang="ru-RU" sz="3200" kern="10" dirty="0" err="1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solidFill>
                  <a:schemeClr val="bg2">
                    <a:lumMod val="75000"/>
                  </a:scheme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възрастова</a:t>
            </a:r>
            <a:r>
              <a:rPr lang="ru-RU" sz="3200" kern="10" dirty="0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solidFill>
                  <a:schemeClr val="bg2">
                    <a:lumMod val="75000"/>
                  </a:scheme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</a:t>
            </a:r>
            <a:r>
              <a:rPr lang="ru-RU" sz="3200" kern="10" dirty="0" err="1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solidFill>
                  <a:schemeClr val="bg2">
                    <a:lumMod val="75000"/>
                  </a:scheme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група</a:t>
            </a:r>
            <a:endParaRPr lang="en-US" sz="3200" kern="10" dirty="0">
              <a:ln w="9525">
                <a:solidFill>
                  <a:srgbClr val="333300"/>
                </a:solidFill>
                <a:round/>
                <a:headEnd/>
                <a:tailEnd/>
              </a:ln>
              <a:solidFill>
                <a:schemeClr val="bg2">
                  <a:lumMod val="75000"/>
                </a:schemeClr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Impact"/>
            </a:endParaRPr>
          </a:p>
        </p:txBody>
      </p:sp>
      <p:pic>
        <p:nvPicPr>
          <p:cNvPr id="5122" name="Picture 2" descr="D:\ЕМОНА\ПЕДАГОГИКА\ДГ ЕДЕЛВАЙС\detsko portfolio\ДЕТСКО ПОРТФОЛИО\download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149080"/>
            <a:ext cx="1800225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Текстово поле 5"/>
          <p:cNvSpPr txBox="1"/>
          <p:nvPr/>
        </p:nvSpPr>
        <p:spPr>
          <a:xfrm>
            <a:off x="151710" y="5177446"/>
            <a:ext cx="45365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i="1" dirty="0">
                <a:latin typeface="Georgia" pitchFamily="18" charset="0"/>
              </a:rPr>
              <a:t>ИИ- Изобразително изкуство</a:t>
            </a:r>
          </a:p>
          <a:p>
            <a:r>
              <a:rPr lang="bg-BG" b="1" i="1" dirty="0">
                <a:latin typeface="Georgia" pitchFamily="18" charset="0"/>
              </a:rPr>
              <a:t>КТ- конструиране и технологии</a:t>
            </a:r>
          </a:p>
          <a:p>
            <a:r>
              <a:rPr lang="bg-BG" b="1" i="1" dirty="0">
                <a:latin typeface="Georgia" pitchFamily="18" charset="0"/>
              </a:rPr>
              <a:t>БЕЛ- български език и литература</a:t>
            </a:r>
          </a:p>
          <a:p>
            <a:r>
              <a:rPr lang="bg-BG" b="1" i="1" dirty="0">
                <a:latin typeface="Georgia" pitchFamily="18" charset="0"/>
              </a:rPr>
              <a:t>ФК- физическа култура</a:t>
            </a:r>
            <a:endParaRPr lang="en-US" b="1" i="1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529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Картина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0568" y="2708482"/>
            <a:ext cx="4149080" cy="4149080"/>
          </a:xfrm>
          <a:prstGeom prst="rect">
            <a:avLst/>
          </a:prstGeom>
        </p:spPr>
      </p:pic>
      <p:sp>
        <p:nvSpPr>
          <p:cNvPr id="5" name="Облаковидно изнесено означение 4"/>
          <p:cNvSpPr/>
          <p:nvPr/>
        </p:nvSpPr>
        <p:spPr>
          <a:xfrm>
            <a:off x="742581" y="0"/>
            <a:ext cx="7488832" cy="194469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4400" kern="10" dirty="0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ПРАВИЛА НА ГРУПА </a:t>
            </a:r>
            <a:r>
              <a:rPr lang="bg-BG" sz="4400" kern="10" dirty="0" smtClean="0">
                <a:ln w="9525">
                  <a:solidFill>
                    <a:srgbClr val="33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„МЕЧО''</a:t>
            </a:r>
            <a:endParaRPr lang="en-US" sz="4400" kern="10" dirty="0">
              <a:ln w="9525">
                <a:solidFill>
                  <a:srgbClr val="333300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Impact"/>
            </a:endParaRPr>
          </a:p>
        </p:txBody>
      </p:sp>
      <p:sp>
        <p:nvSpPr>
          <p:cNvPr id="7" name="Вертикално превъртане 6"/>
          <p:cNvSpPr/>
          <p:nvPr/>
        </p:nvSpPr>
        <p:spPr>
          <a:xfrm>
            <a:off x="2843808" y="2073385"/>
            <a:ext cx="5976664" cy="4752528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ru-RU" sz="1600" b="1" i="1" dirty="0" err="1"/>
              <a:t>Когато</a:t>
            </a:r>
            <a:r>
              <a:rPr lang="ru-RU" sz="1600" b="1" i="1" dirty="0"/>
              <a:t> </a:t>
            </a:r>
            <a:r>
              <a:rPr lang="ru-RU" sz="1600" b="1" i="1" dirty="0" err="1"/>
              <a:t>излизаме</a:t>
            </a:r>
            <a:r>
              <a:rPr lang="ru-RU" sz="1600" b="1" i="1" dirty="0"/>
              <a:t> от </a:t>
            </a:r>
            <a:r>
              <a:rPr lang="ru-RU" sz="1600" b="1" i="1" dirty="0" err="1"/>
              <a:t>групата</a:t>
            </a:r>
            <a:r>
              <a:rPr lang="ru-RU" sz="1600" b="1" i="1" dirty="0"/>
              <a:t> </a:t>
            </a:r>
            <a:r>
              <a:rPr lang="ru-RU" sz="1600" b="1" i="1" dirty="0" err="1"/>
              <a:t>винаги</a:t>
            </a:r>
            <a:r>
              <a:rPr lang="ru-RU" sz="1600" b="1" i="1" dirty="0"/>
              <a:t> се </a:t>
            </a:r>
            <a:r>
              <a:rPr lang="ru-RU" sz="1600" b="1" i="1" dirty="0" err="1"/>
              <a:t>обаждаме</a:t>
            </a:r>
            <a:r>
              <a:rPr lang="ru-RU" sz="1600" b="1" i="1" dirty="0"/>
              <a:t> на </a:t>
            </a:r>
            <a:r>
              <a:rPr lang="ru-RU" sz="1600" b="1" i="1" dirty="0" err="1"/>
              <a:t>госпожата</a:t>
            </a:r>
            <a:r>
              <a:rPr lang="ru-RU" sz="1600" b="1" i="1" dirty="0"/>
              <a:t>!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b="1" i="1" dirty="0"/>
              <a:t>В </a:t>
            </a:r>
            <a:r>
              <a:rPr lang="ru-RU" sz="1600" b="1" i="1" dirty="0" err="1"/>
              <a:t>групата</a:t>
            </a:r>
            <a:r>
              <a:rPr lang="ru-RU" sz="1600" b="1" i="1" dirty="0"/>
              <a:t> се ходи </a:t>
            </a:r>
            <a:r>
              <a:rPr lang="ru-RU" sz="1600" b="1" i="1" dirty="0" err="1"/>
              <a:t>бавно</a:t>
            </a:r>
            <a:r>
              <a:rPr lang="ru-RU" sz="1600" b="1" i="1" dirty="0"/>
              <a:t>- не се </a:t>
            </a:r>
            <a:r>
              <a:rPr lang="ru-RU" sz="1600" b="1" i="1" dirty="0" err="1"/>
              <a:t>тича</a:t>
            </a:r>
            <a:r>
              <a:rPr lang="ru-RU" sz="1600" b="1" i="1" dirty="0"/>
              <a:t>!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b="1" i="1" dirty="0" err="1"/>
              <a:t>Подреждаме</a:t>
            </a:r>
            <a:r>
              <a:rPr lang="ru-RU" sz="1600" b="1" i="1" dirty="0"/>
              <a:t> и пазим </a:t>
            </a:r>
            <a:r>
              <a:rPr lang="ru-RU" sz="1600" b="1" i="1" dirty="0" err="1"/>
              <a:t>играчките</a:t>
            </a:r>
            <a:r>
              <a:rPr lang="ru-RU" sz="1600" b="1" i="1" dirty="0"/>
              <a:t> си!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b="1" i="1" dirty="0"/>
              <a:t>В </a:t>
            </a:r>
            <a:r>
              <a:rPr lang="ru-RU" sz="1600" b="1" i="1" dirty="0" err="1"/>
              <a:t>групата</a:t>
            </a:r>
            <a:r>
              <a:rPr lang="ru-RU" sz="1600" b="1" i="1" dirty="0"/>
              <a:t> се говори тихо- не се вика!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b="1" i="1" dirty="0" err="1"/>
              <a:t>Казваме</a:t>
            </a:r>
            <a:r>
              <a:rPr lang="ru-RU" sz="1600" b="1" i="1" dirty="0"/>
              <a:t> „моля“, „</a:t>
            </a:r>
            <a:r>
              <a:rPr lang="ru-RU" sz="1600" b="1" i="1" dirty="0" err="1"/>
              <a:t>извинявай</a:t>
            </a:r>
            <a:r>
              <a:rPr lang="ru-RU" sz="1600" b="1" i="1" dirty="0"/>
              <a:t>“, „благодаря“!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b="1" i="1" dirty="0"/>
              <a:t>Играем </a:t>
            </a:r>
            <a:r>
              <a:rPr lang="ru-RU" sz="1600" b="1" i="1" dirty="0" err="1"/>
              <a:t>внимателно</a:t>
            </a:r>
            <a:r>
              <a:rPr lang="ru-RU" sz="1600" b="1" i="1" dirty="0"/>
              <a:t>- не се </a:t>
            </a:r>
            <a:r>
              <a:rPr lang="ru-RU" sz="1600" b="1" i="1" dirty="0" err="1"/>
              <a:t>блъскаме</a:t>
            </a:r>
            <a:r>
              <a:rPr lang="ru-RU" sz="1600" b="1" i="1" dirty="0"/>
              <a:t>, </a:t>
            </a:r>
            <a:r>
              <a:rPr lang="ru-RU" sz="1600" b="1" i="1" dirty="0" err="1"/>
              <a:t>ритаме</a:t>
            </a:r>
            <a:r>
              <a:rPr lang="ru-RU" sz="1600" b="1" i="1" dirty="0"/>
              <a:t>, </a:t>
            </a:r>
            <a:r>
              <a:rPr lang="ru-RU" sz="1600" b="1" i="1" dirty="0" err="1"/>
              <a:t>щипем</a:t>
            </a:r>
            <a:r>
              <a:rPr lang="ru-RU" sz="1600" b="1" i="1" dirty="0"/>
              <a:t>!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b="1" i="1" dirty="0"/>
              <a:t>Пазим чисти </a:t>
            </a:r>
            <a:r>
              <a:rPr lang="ru-RU" sz="1600" b="1" i="1" dirty="0" err="1"/>
              <a:t>дрехите</a:t>
            </a:r>
            <a:r>
              <a:rPr lang="ru-RU" sz="1600" b="1" i="1" dirty="0"/>
              <a:t> си , </a:t>
            </a:r>
            <a:r>
              <a:rPr lang="ru-RU" sz="1600" b="1" i="1" dirty="0" err="1"/>
              <a:t>покривките</a:t>
            </a:r>
            <a:r>
              <a:rPr lang="ru-RU" sz="1600" b="1" i="1" dirty="0"/>
              <a:t> и </a:t>
            </a:r>
            <a:r>
              <a:rPr lang="ru-RU" sz="1600" b="1" i="1" dirty="0" err="1"/>
              <a:t>масите</a:t>
            </a:r>
            <a:r>
              <a:rPr lang="ru-RU" sz="1600" b="1" i="1" dirty="0"/>
              <a:t> по </a:t>
            </a:r>
            <a:r>
              <a:rPr lang="ru-RU" sz="1600" b="1" i="1" dirty="0" err="1"/>
              <a:t>време</a:t>
            </a:r>
            <a:r>
              <a:rPr lang="ru-RU" sz="1600" b="1" i="1" dirty="0"/>
              <a:t> на </a:t>
            </a:r>
            <a:r>
              <a:rPr lang="ru-RU" sz="1600" b="1" i="1" dirty="0" err="1"/>
              <a:t>хранене</a:t>
            </a:r>
            <a:r>
              <a:rPr lang="ru-RU" sz="1600" b="1" i="1" dirty="0"/>
              <a:t>!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b="1" i="1" dirty="0"/>
              <a:t>Пазим тишина , </a:t>
            </a:r>
            <a:r>
              <a:rPr lang="ru-RU" sz="1600" b="1" i="1" dirty="0" err="1"/>
              <a:t>когато</a:t>
            </a:r>
            <a:r>
              <a:rPr lang="ru-RU" sz="1600" b="1" i="1" dirty="0"/>
              <a:t> </a:t>
            </a:r>
            <a:r>
              <a:rPr lang="ru-RU" sz="1600" b="1" i="1" dirty="0" err="1"/>
              <a:t>госпожата</a:t>
            </a:r>
            <a:r>
              <a:rPr lang="ru-RU" sz="1600" b="1" i="1" dirty="0"/>
              <a:t> говори!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b="1" i="1" dirty="0" err="1"/>
              <a:t>Когато</a:t>
            </a:r>
            <a:r>
              <a:rPr lang="ru-RU" sz="1600" b="1" i="1" dirty="0"/>
              <a:t> </a:t>
            </a:r>
            <a:r>
              <a:rPr lang="ru-RU" sz="1600" b="1" i="1" dirty="0" err="1"/>
              <a:t>седим</a:t>
            </a:r>
            <a:r>
              <a:rPr lang="ru-RU" sz="1600" b="1" i="1" dirty="0"/>
              <a:t> на </a:t>
            </a:r>
            <a:r>
              <a:rPr lang="ru-RU" sz="1600" b="1" i="1" dirty="0" err="1"/>
              <a:t>столчетата</a:t>
            </a:r>
            <a:r>
              <a:rPr lang="ru-RU" sz="1600" b="1" i="1" dirty="0"/>
              <a:t> се </a:t>
            </a:r>
            <a:r>
              <a:rPr lang="ru-RU" sz="1600" b="1" i="1" dirty="0" err="1"/>
              <a:t>държим</a:t>
            </a:r>
            <a:r>
              <a:rPr lang="ru-RU" sz="1600" b="1" i="1" dirty="0"/>
              <a:t> прилично!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b="1" i="1" dirty="0" err="1"/>
              <a:t>Всички</a:t>
            </a:r>
            <a:r>
              <a:rPr lang="ru-RU" sz="1600" b="1" i="1" dirty="0"/>
              <a:t> се </a:t>
            </a:r>
            <a:r>
              <a:rPr lang="ru-RU" sz="1600" b="1" i="1" dirty="0" err="1"/>
              <a:t>изчакваме</a:t>
            </a:r>
            <a:r>
              <a:rPr lang="ru-RU" sz="1600" b="1" i="1" dirty="0"/>
              <a:t> и </a:t>
            </a:r>
            <a:r>
              <a:rPr lang="ru-RU" sz="1600" b="1" i="1" dirty="0" err="1"/>
              <a:t>сме</a:t>
            </a:r>
            <a:r>
              <a:rPr lang="ru-RU" sz="1600" b="1" i="1" dirty="0"/>
              <a:t> </a:t>
            </a:r>
            <a:r>
              <a:rPr lang="ru-RU" sz="1600" b="1" i="1" dirty="0" err="1"/>
              <a:t>винаги</a:t>
            </a:r>
            <a:r>
              <a:rPr lang="ru-RU" sz="1600" b="1" i="1" dirty="0"/>
              <a:t> </a:t>
            </a:r>
            <a:r>
              <a:rPr lang="ru-RU" sz="1600" b="1" i="1" dirty="0" err="1"/>
              <a:t>заедно</a:t>
            </a:r>
            <a:r>
              <a:rPr lang="ru-RU" sz="1600" b="1" i="1" dirty="0"/>
              <a:t>!</a:t>
            </a:r>
            <a:endParaRPr lang="ru-RU" sz="1600" b="1" i="1" dirty="0"/>
          </a:p>
        </p:txBody>
      </p:sp>
    </p:spTree>
    <p:extLst>
      <p:ext uri="{BB962C8B-B14F-4D97-AF65-F5344CB8AC3E}">
        <p14:creationId xmlns:p14="http://schemas.microsoft.com/office/powerpoint/2010/main" val="181430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:\ЕМОНА\ПЕДАГОГИКА\ДГ ЕДЕЛВАЙС\detsko portfolio\ДЕТСКО ПОРТФОЛИО\mecho-puh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-432108"/>
            <a:ext cx="7776864" cy="7776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авоъгълник 4"/>
          <p:cNvSpPr/>
          <p:nvPr/>
        </p:nvSpPr>
        <p:spPr>
          <a:xfrm>
            <a:off x="1482361" y="2567057"/>
            <a:ext cx="581922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g-BG" sz="4000" i="1" kern="10" dirty="0" smtClean="0">
                <a:ln w="12700">
                  <a:solidFill>
                    <a:srgbClr val="333300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УСПЕШНА УЧЕБНА </a:t>
            </a:r>
          </a:p>
          <a:p>
            <a:pPr algn="ctr"/>
            <a:r>
              <a:rPr lang="bg-BG" sz="4000" i="1" kern="10" dirty="0" smtClean="0">
                <a:ln w="12700">
                  <a:solidFill>
                    <a:srgbClr val="333300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ГОДИНА !</a:t>
            </a:r>
            <a:endParaRPr lang="en-US" sz="4000" i="1" kern="10" dirty="0">
              <a:ln w="12700">
                <a:solidFill>
                  <a:srgbClr val="333300"/>
                </a:solidFill>
                <a:round/>
                <a:headEnd/>
                <a:tailEnd/>
              </a:ln>
              <a:solidFill>
                <a:srgbClr val="FFCC00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 Black"/>
            </a:endParaRPr>
          </a:p>
        </p:txBody>
      </p:sp>
      <p:pic>
        <p:nvPicPr>
          <p:cNvPr id="6147" name="Picture 3" descr="D:\ЕМОНА\ПЕДАГОГИКА\ДГ ЕДЕЛВАЙС\detsko portfolio\ДЕТСКО ПОРТФОЛИО\images (1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0811" y="1196752"/>
            <a:ext cx="2082297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925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искани">
  <a:themeElements>
    <a:clrScheme name="Изискани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Изискани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зискани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228</TotalTime>
  <Words>282</Words>
  <Application>Microsoft Office PowerPoint</Application>
  <PresentationFormat>Презентация на цял екран (4:3)</PresentationFormat>
  <Paragraphs>75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8</vt:i4>
      </vt:variant>
    </vt:vector>
  </HeadingPairs>
  <TitlesOfParts>
    <vt:vector size="9" baseType="lpstr">
      <vt:lpstr>Изискани</vt:lpstr>
      <vt:lpstr>Презентация на PowerPoint</vt:lpstr>
      <vt:lpstr>Презентация на PowerPoint</vt:lpstr>
      <vt:lpstr>    ИНФОРМАЦИЯ  ЗА      ГРУПА „МЕЧО" 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PowerPoint</dc:title>
  <dc:creator>Emona</dc:creator>
  <cp:lastModifiedBy>Emona</cp:lastModifiedBy>
  <cp:revision>10</cp:revision>
  <dcterms:created xsi:type="dcterms:W3CDTF">2020-10-08T10:37:38Z</dcterms:created>
  <dcterms:modified xsi:type="dcterms:W3CDTF">2020-10-08T14:36:33Z</dcterms:modified>
</cp:coreProperties>
</file>