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0" r:id="rId3"/>
    <p:sldId id="270" r:id="rId4"/>
    <p:sldId id="268" r:id="rId5"/>
    <p:sldId id="291" r:id="rId6"/>
    <p:sldId id="271" r:id="rId7"/>
    <p:sldId id="272" r:id="rId8"/>
    <p:sldId id="273" r:id="rId9"/>
    <p:sldId id="274" r:id="rId10"/>
    <p:sldId id="267" r:id="rId11"/>
    <p:sldId id="265" r:id="rId12"/>
    <p:sldId id="279" r:id="rId13"/>
    <p:sldId id="282" r:id="rId14"/>
    <p:sldId id="284" r:id="rId15"/>
    <p:sldId id="286" r:id="rId16"/>
    <p:sldId id="285" r:id="rId17"/>
    <p:sldId id="287" r:id="rId18"/>
    <p:sldId id="288" r:id="rId19"/>
    <p:sldId id="264" r:id="rId20"/>
    <p:sldId id="292" r:id="rId21"/>
    <p:sldId id="263" r:id="rId22"/>
    <p:sldId id="296" r:id="rId23"/>
    <p:sldId id="295" r:id="rId24"/>
    <p:sldId id="294" r:id="rId2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BA52"/>
    <a:srgbClr val="E24883"/>
    <a:srgbClr val="90AE5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27.9.2022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27.9.2022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27.9.2022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27.9.2022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27.9.2022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27.9.2022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27.9.2022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27.9.2022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27.9.2022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27.9.2022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27.9.2022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pPr/>
              <a:t>27.9.2022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26502" y="-1511826"/>
            <a:ext cx="7122369" cy="9617701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1187624" y="980729"/>
            <a:ext cx="6840760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4800" b="1" i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 О Р Т Ф О Л И 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4000" b="1" i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</a:t>
            </a:r>
            <a:endParaRPr lang="bg-BG" sz="4000" b="1" i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3600" b="1" i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 </a:t>
            </a:r>
            <a:r>
              <a:rPr lang="bg-BG" sz="3600" b="1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“ВРАБЧЕ</a:t>
            </a:r>
            <a:r>
              <a:rPr lang="bg-BG" sz="3600" b="1" i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i="1" kern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bg-BG" sz="2800" b="1" i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год.</a:t>
            </a:r>
            <a:r>
              <a:rPr lang="en-US" sz="2800" b="1" i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bg-BG" sz="2800" b="1" i="1" kern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 b="1" i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авоъгълник 6"/>
          <p:cNvSpPr/>
          <p:nvPr/>
        </p:nvSpPr>
        <p:spPr>
          <a:xfrm rot="10800000" flipV="1">
            <a:off x="3432479" y="3823211"/>
            <a:ext cx="3672408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b="1" i="1" kern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b="1" i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b="1" i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b="1" i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 </a:t>
            </a:r>
            <a:r>
              <a:rPr lang="bg-BG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+359 78 55 20 71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b="1" i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E-mail:dg_edelvais@abv.bg</a:t>
            </a:r>
            <a:endParaRPr lang="en-US" b="1" i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www.dg-edelvais.com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bg-BG" b="1" i="1" kern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bg-BG" b="1" i="1" kern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8001" y="2921816"/>
            <a:ext cx="2079090" cy="203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ово поле 9"/>
          <p:cNvSpPr txBox="1"/>
          <p:nvPr/>
        </p:nvSpPr>
        <p:spPr>
          <a:xfrm>
            <a:off x="1187624" y="3429000"/>
            <a:ext cx="3096345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bg-BG" b="1" i="1" kern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bg-BG" b="1" i="1" kern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b="1" i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ДГ „ЕДЕЛВАЙС“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b="1" i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Гр. Кюстендил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b="1" i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Ул. „Г. Бенковски“№ 10</a:t>
            </a:r>
            <a:endParaRPr lang="bg-BG" b="1" i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bg-BG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781236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6380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26503" y="-1491072"/>
            <a:ext cx="7122369" cy="9617701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956134" y="980728"/>
            <a:ext cx="7288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 О С Л А Н И 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 група „Врабче“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„Учим, играем  и  се  забавляваме“ </a:t>
            </a:r>
            <a:endParaRPr lang="bg-BG" sz="2800" b="1" i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418911"/>
            <a:ext cx="2427211" cy="1821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919460"/>
            <a:ext cx="2098964" cy="2098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667706"/>
            <a:ext cx="2503508" cy="2503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20490"/>
            <a:ext cx="3112963" cy="249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505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26503" y="-1491072"/>
            <a:ext cx="7122369" cy="9617701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956134" y="980728"/>
            <a:ext cx="728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група „Врабче“ е уютно и красиво</a:t>
            </a:r>
            <a:endParaRPr lang="bg-BG" sz="2800" b="1" i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99352"/>
            <a:ext cx="1788457" cy="2384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2488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592810"/>
            <a:ext cx="1779662" cy="2372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274815"/>
            <a:ext cx="1612082" cy="1612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2401" y="3317778"/>
            <a:ext cx="2135644" cy="28475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0AE5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9335" y="1363009"/>
            <a:ext cx="2611484" cy="321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134" y="4280770"/>
            <a:ext cx="1325530" cy="1767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53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26503" y="-1491072"/>
            <a:ext cx="7122369" cy="9617701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956134" y="980728"/>
            <a:ext cx="7288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двора на детската градина е забавно и интересно</a:t>
            </a:r>
            <a:endParaRPr lang="bg-BG" sz="2800" b="1" i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1721768"/>
            <a:ext cx="1656184" cy="2208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2488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2356" y="2179342"/>
            <a:ext cx="3035829" cy="2276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0AE5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374" y="1700808"/>
            <a:ext cx="1427355" cy="190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586" y="3930014"/>
            <a:ext cx="1563638" cy="2084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4221088"/>
            <a:ext cx="3073788" cy="2305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632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26503" y="-1491072"/>
            <a:ext cx="7122369" cy="9617701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956134" y="980728"/>
            <a:ext cx="728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Книжки вълшебни</a:t>
            </a:r>
            <a:endParaRPr lang="bg-BG" sz="2800" b="1" i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3226490"/>
            <a:ext cx="2156767" cy="2877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416849"/>
            <a:ext cx="1918525" cy="2558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2488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380" y="3219919"/>
            <a:ext cx="2099917" cy="2801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0AE5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836" y="321546"/>
            <a:ext cx="1772666" cy="2364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2488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5318" y="1573072"/>
            <a:ext cx="3626167" cy="4185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083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26503" y="-1491072"/>
            <a:ext cx="7122369" cy="9617701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956134" y="980728"/>
            <a:ext cx="728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Растем  здрави  и силни</a:t>
            </a:r>
            <a:endParaRPr lang="bg-BG" sz="2800" b="1" i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613845"/>
            <a:ext cx="2852936" cy="2852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070332"/>
            <a:ext cx="2355726" cy="3140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10613"/>
            <a:ext cx="3760787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ово поле 10"/>
          <p:cNvSpPr txBox="1"/>
          <p:nvPr/>
        </p:nvSpPr>
        <p:spPr>
          <a:xfrm>
            <a:off x="5652120" y="1613845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здравна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беседа на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Камелия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Стефанова</a:t>
            </a:r>
            <a:endParaRPr lang="bg-BG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0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26503" y="-1491072"/>
            <a:ext cx="7122369" cy="9617701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956134" y="980728"/>
            <a:ext cx="7576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Децата от група „Врабче“ знаят правилата за пътна безопасност и ги спазват</a:t>
            </a:r>
            <a:endParaRPr lang="bg-BG" sz="2800" b="1" i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4139952" y="3933056"/>
            <a:ext cx="19442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060848"/>
            <a:ext cx="3006080" cy="4008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102347"/>
            <a:ext cx="257175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0AE5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2529621"/>
            <a:ext cx="2220838" cy="2961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721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26503" y="-1491072"/>
            <a:ext cx="7122369" cy="9617701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956134" y="980728"/>
            <a:ext cx="728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Пожарна безопасност</a:t>
            </a:r>
            <a:endParaRPr lang="bg-BG" sz="2800" b="1" i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677308"/>
            <a:ext cx="3089150" cy="3089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970" y="973218"/>
            <a:ext cx="1326823" cy="1061459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93" y="4437112"/>
            <a:ext cx="698040" cy="1227672"/>
          </a:xfrm>
          <a:prstGeom prst="rect">
            <a:avLst/>
          </a:prstGeom>
        </p:spPr>
      </p:pic>
      <p:sp>
        <p:nvSpPr>
          <p:cNvPr id="11" name="Правоъгълник 10"/>
          <p:cNvSpPr/>
          <p:nvPr/>
        </p:nvSpPr>
        <p:spPr>
          <a:xfrm>
            <a:off x="755576" y="2551836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ПОЖАРНИКАР</a:t>
            </a:r>
            <a:endParaRPr lang="bg-BG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 е той за всички нас – </a:t>
            </a:r>
          </a:p>
          <a:p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смелият пожарникар!</a:t>
            </a:r>
          </a:p>
          <a:p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 той сред буйните </a:t>
            </a:r>
          </a:p>
          <a:p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огньове и бурните реки -</a:t>
            </a:r>
          </a:p>
          <a:p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 е той живота </a:t>
            </a:r>
            <a:r>
              <a:rPr lang="bg-BG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</a:t>
            </a:r>
          </a:p>
          <a:p>
            <a:r>
              <a:rPr lang="bg-BG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подари.</a:t>
            </a:r>
          </a:p>
        </p:txBody>
      </p:sp>
      <p:pic>
        <p:nvPicPr>
          <p:cNvPr id="12" name="Картина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3578659"/>
            <a:ext cx="2211710" cy="2948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606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26503" y="-1491072"/>
            <a:ext cx="7122369" cy="9617701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956134" y="980728"/>
            <a:ext cx="728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България в сърцето</a:t>
            </a:r>
            <a:endParaRPr lang="bg-BG" sz="2800" b="1" i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827584" y="1687788"/>
            <a:ext cx="37601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  ТЕБ,  БЪЛГАРИЙО  СВЕЩЕНА,</a:t>
            </a:r>
            <a:br>
              <a:rPr lang="bg-BG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ПОКЛАНЯМ  ПЕСНИ  СИ  СЕГА!</a:t>
            </a:r>
            <a:br>
              <a:rPr lang="bg-BG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  ТВОЙТЕ  РАНИ,  КРЪВ  БЕЗЦЕННА,</a:t>
            </a:r>
            <a:br>
              <a:rPr lang="bg-BG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  ТВОЙТА  ЖАЛОСТ  И  ТЪГА,</a:t>
            </a:r>
            <a:br>
              <a:rPr lang="bg-BG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  ТВОЙТЕ  СЪЛЗИ  И  ВЪЗДИШКИ,</a:t>
            </a:r>
            <a:br>
              <a:rPr lang="bg-BG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  ТВОЙТЕ  СТРАСТИ  И  ТЕГЛО</a:t>
            </a:r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1516702"/>
            <a:ext cx="1938658" cy="25848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BA5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645024"/>
            <a:ext cx="2700050" cy="2025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446292"/>
            <a:ext cx="2067694" cy="2756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19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23055" y="-1489436"/>
            <a:ext cx="7122369" cy="9617701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956134" y="980728"/>
            <a:ext cx="728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Учим, спортуваме и се забавляваме</a:t>
            </a:r>
            <a:endParaRPr lang="bg-BG" sz="2800" b="1" i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628800"/>
            <a:ext cx="2747798" cy="2060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838539"/>
            <a:ext cx="2204864" cy="2204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BA5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4351" y="3319414"/>
            <a:ext cx="3131840" cy="2348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2488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35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26503" y="-1491072"/>
            <a:ext cx="7122369" cy="9617701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1403648" y="1124744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800" b="1" i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ие сме деца на планетата Земя</a:t>
            </a:r>
            <a:endParaRPr lang="bg-BG" sz="2800" b="1" i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716537"/>
            <a:ext cx="1964630" cy="2620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420887"/>
            <a:ext cx="1876935" cy="2503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672838"/>
            <a:ext cx="1820500" cy="2428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2488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7594" y="1716537"/>
            <a:ext cx="1566355" cy="2089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53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26503" y="-1491072"/>
            <a:ext cx="7122369" cy="9617701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956134" y="980728"/>
            <a:ext cx="728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Добре дошли в група „ВРАБЧЕ“</a:t>
            </a:r>
            <a:endParaRPr lang="bg-BG" sz="2800" b="1" i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015475"/>
            <a:ext cx="2982169" cy="2997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Текстово поле 7"/>
          <p:cNvSpPr txBox="1"/>
          <p:nvPr/>
        </p:nvSpPr>
        <p:spPr>
          <a:xfrm>
            <a:off x="4716015" y="2204864"/>
            <a:ext cx="29778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bg-BG" i="1" kern="0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bg-BG" i="1" kern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bg-BG" i="1" kern="0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bg-BG" i="1" kern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400" b="1" i="1" kern="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Весели </a:t>
            </a:r>
            <a:r>
              <a:rPr lang="bg-BG" sz="2400" b="1" i="1" kern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момичета,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400" b="1" i="1" kern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палави момчета,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400" b="1" i="1" kern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това е </a:t>
            </a:r>
            <a:r>
              <a:rPr lang="bg-BG" sz="2400" b="1" i="1" kern="0" dirty="0" err="1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наща</a:t>
            </a:r>
            <a:r>
              <a:rPr lang="bg-BG" sz="2400" b="1" i="1" kern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чета,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400" b="1" i="1" kern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това е група „Врабче“! </a:t>
            </a:r>
          </a:p>
        </p:txBody>
      </p:sp>
    </p:spTree>
    <p:extLst>
      <p:ext uri="{BB962C8B-B14F-4D97-AF65-F5344CB8AC3E}">
        <p14:creationId xmlns:p14="http://schemas.microsoft.com/office/powerpoint/2010/main" xmlns="" val="28254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23055" y="-1489436"/>
            <a:ext cx="7122369" cy="9617701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956134" y="980728"/>
            <a:ext cx="728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Рисуваме, апликираме, творим</a:t>
            </a:r>
            <a:endParaRPr lang="bg-BG" sz="2800" b="1" i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134" y="2251026"/>
            <a:ext cx="2035740" cy="2715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2488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7656" y="2166223"/>
            <a:ext cx="2355777" cy="1766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BA5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212976"/>
            <a:ext cx="1822865" cy="2430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173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26503" y="-1491072"/>
            <a:ext cx="7122369" cy="9617701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4499992" y="1988840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16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1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16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1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16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1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16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Чака </a:t>
            </a:r>
            <a:r>
              <a:rPr lang="bg-BG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нашата детска градина!</a:t>
            </a:r>
          </a:p>
          <a:p>
            <a:r>
              <a:rPr lang="bg-BG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 ни идваме цяла дружина!</a:t>
            </a:r>
          </a:p>
          <a:p>
            <a:r>
              <a:rPr lang="bg-BG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мънички стъпки ситним в редици, </a:t>
            </a:r>
          </a:p>
          <a:p>
            <a:r>
              <a:rPr lang="bg-BG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 ще бъдем и </a:t>
            </a:r>
            <a:r>
              <a:rPr lang="bg-BG" sz="1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ний</a:t>
            </a:r>
            <a:r>
              <a:rPr lang="bg-BG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ученици!</a:t>
            </a:r>
          </a:p>
          <a:p>
            <a:r>
              <a:rPr lang="bg-BG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още е рано, имаме време,  </a:t>
            </a:r>
          </a:p>
          <a:p>
            <a:r>
              <a:rPr lang="bg-BG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 да пораснем и ние големи!</a:t>
            </a:r>
          </a:p>
          <a:p>
            <a:r>
              <a:rPr lang="bg-BG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Тук ще намерим игри и подслон,</a:t>
            </a:r>
          </a:p>
          <a:p>
            <a:r>
              <a:rPr lang="bg-BG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градината детска  е наш втори дом.</a:t>
            </a:r>
          </a:p>
        </p:txBody>
      </p:sp>
      <p:sp>
        <p:nvSpPr>
          <p:cNvPr id="6" name="Правоъгълник 5"/>
          <p:cNvSpPr/>
          <p:nvPr/>
        </p:nvSpPr>
        <p:spPr>
          <a:xfrm rot="10800000" flipV="1">
            <a:off x="1475656" y="1005263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kern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i="1" kern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радината</a:t>
            </a:r>
            <a:r>
              <a:rPr lang="ru-RU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kern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детска</a:t>
            </a:r>
            <a:r>
              <a:rPr lang="ru-RU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 наш </a:t>
            </a:r>
            <a:r>
              <a:rPr lang="ru-RU" sz="2800" b="1" i="1" kern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втори</a:t>
            </a:r>
            <a:r>
              <a:rPr lang="ru-RU" sz="2800" b="1" i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дом</a:t>
            </a:r>
            <a:endParaRPr lang="bg-BG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6374" y="1700808"/>
            <a:ext cx="2631454" cy="1808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1928802"/>
            <a:ext cx="3366841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BA5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53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33320" y="-1512035"/>
            <a:ext cx="7122369" cy="9617701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2143108" y="857232"/>
            <a:ext cx="5001626" cy="9541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bg-BG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Разделяме с детската градина,</a:t>
            </a:r>
          </a:p>
          <a:p>
            <a:pPr algn="ctr"/>
            <a:r>
              <a:rPr lang="bg-BG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</a:t>
            </a:r>
            <a:r>
              <a:rPr lang="bg-BG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отови сме за първи клас!</a:t>
            </a:r>
            <a:endParaRPr lang="bg-BG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Картина 3" descr="308745147_3283857358523082_614487996688343788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143116"/>
            <a:ext cx="2338577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 descr="308649979_411646954449583_6033161693729798670_n.jpg"/>
          <p:cNvPicPr>
            <a:picLocks noChangeAspect="1"/>
          </p:cNvPicPr>
          <p:nvPr/>
        </p:nvPicPr>
        <p:blipFill>
          <a:blip r:embed="rId4" cstate="print"/>
          <a:srcRect l="7031" t="20755" b="15533"/>
          <a:stretch>
            <a:fillRect/>
          </a:stretch>
        </p:blipFill>
        <p:spPr>
          <a:xfrm>
            <a:off x="1214414" y="1785926"/>
            <a:ext cx="3762777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Картина 5" descr="309148689_494507132223181_6306946414826514639_n.jpg"/>
          <p:cNvPicPr>
            <a:picLocks noChangeAspect="1"/>
          </p:cNvPicPr>
          <p:nvPr/>
        </p:nvPicPr>
        <p:blipFill>
          <a:blip r:embed="rId5" cstate="print"/>
          <a:srcRect l="13281" t="22844"/>
          <a:stretch>
            <a:fillRect/>
          </a:stretch>
        </p:blipFill>
        <p:spPr>
          <a:xfrm>
            <a:off x="1571604" y="3500438"/>
            <a:ext cx="3313849" cy="2205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33320" y="-1512035"/>
            <a:ext cx="7122369" cy="9617701"/>
          </a:xfrm>
          <a:prstGeom prst="rect">
            <a:avLst/>
          </a:prstGeom>
        </p:spPr>
      </p:pic>
      <p:pic>
        <p:nvPicPr>
          <p:cNvPr id="3" name="Картина 2" descr="285230832_488582429726184_560166257827285653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142984"/>
            <a:ext cx="3998904" cy="2990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Картина 3" descr="285316103_488581456392948_732713506783870793_n.jpg"/>
          <p:cNvPicPr>
            <a:picLocks noChangeAspect="1"/>
          </p:cNvPicPr>
          <p:nvPr/>
        </p:nvPicPr>
        <p:blipFill>
          <a:blip r:embed="rId4"/>
          <a:srcRect l="8593" t="32242" r="7031"/>
          <a:stretch>
            <a:fillRect/>
          </a:stretch>
        </p:blipFill>
        <p:spPr>
          <a:xfrm>
            <a:off x="4000496" y="3286124"/>
            <a:ext cx="4162953" cy="2500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26503" y="-1491072"/>
            <a:ext cx="7122369" cy="9617701"/>
          </a:xfrm>
          <a:prstGeom prst="rect">
            <a:avLst/>
          </a:prstGeom>
        </p:spPr>
      </p:pic>
      <p:pic>
        <p:nvPicPr>
          <p:cNvPr id="3" name="Картина 2" descr="285115068_488583706392723_669993650702389267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928802"/>
            <a:ext cx="3152027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Картина 3" descr="285140598_488583943059366_4490737901659372891_n.jpg"/>
          <p:cNvPicPr>
            <a:picLocks noChangeAspect="1"/>
          </p:cNvPicPr>
          <p:nvPr/>
        </p:nvPicPr>
        <p:blipFill>
          <a:blip r:embed="rId4"/>
          <a:srcRect l="18207" t="15625" r="17366" b="12500"/>
          <a:stretch>
            <a:fillRect/>
          </a:stretch>
        </p:blipFill>
        <p:spPr>
          <a:xfrm>
            <a:off x="1285852" y="1071546"/>
            <a:ext cx="3095647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26503" y="-1491072"/>
            <a:ext cx="7122369" cy="9617701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956134" y="980728"/>
            <a:ext cx="7288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за  група „Врабче“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800" b="1" i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учебната 2021-2022 година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sz="2800" b="1" i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827584" y="1916832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Врабче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на ДГ „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Еделвайс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се 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посещава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30 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16 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момичета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14 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момчета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 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четвърта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възрастова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21 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трета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възрастова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Групата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посещава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едно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специални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образователни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потребности.</a:t>
            </a:r>
            <a:endParaRPr lang="bg-BG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3175" y="3717032"/>
            <a:ext cx="2009168" cy="2019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2488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4221088"/>
            <a:ext cx="2331112" cy="2343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0AE5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000548"/>
            <a:ext cx="3038012" cy="1959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225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26502" y="-1539178"/>
            <a:ext cx="7122369" cy="9617701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755576" y="836711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възпитанието и обучението на децата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 грижи екип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sz="2800" b="1" i="1" kern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971600" y="1700809"/>
            <a:ext cx="741682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16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Силвия </a:t>
            </a:r>
            <a:r>
              <a:rPr lang="bg-BG" sz="16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Божилова – старши учител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16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Елка Иванова – старши </a:t>
            </a:r>
            <a:r>
              <a:rPr lang="bg-BG" sz="16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16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Горица Николова – помощник възпитател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bg-BG" b="1" i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000" b="1" i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Екипът </a:t>
            </a:r>
            <a:r>
              <a:rPr lang="bg-BG" sz="2000" b="1" i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2000" b="1" i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 стреми  </a:t>
            </a:r>
            <a:r>
              <a:rPr lang="ru-RU" sz="2000" b="1" i="1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sz="2000" b="1" i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максимална</a:t>
            </a:r>
            <a:r>
              <a:rPr lang="ru-RU" sz="2000" b="1" i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ефективност</a:t>
            </a:r>
            <a:r>
              <a:rPr lang="bg-BG" sz="2000" b="1" i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i="1" kern="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детското</a:t>
            </a:r>
            <a:r>
              <a:rPr lang="ru-RU" sz="2000" b="1" i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kern="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и</a:t>
            </a:r>
            <a:r>
              <a:rPr lang="en-US" sz="2000" b="1" i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възпитание</a:t>
            </a:r>
            <a:r>
              <a:rPr lang="ru-RU" sz="2000" b="1" i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съобразена</a:t>
            </a:r>
            <a:r>
              <a:rPr lang="ru-RU" sz="2000" b="1" i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000" b="1" i="1" kern="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индивидуалните</a:t>
            </a:r>
            <a:r>
              <a:rPr lang="ru-RU" sz="2000" b="1" i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kern="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личностни</a:t>
            </a:r>
            <a:r>
              <a:rPr lang="ru-RU" sz="2000" b="1" i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особености</a:t>
            </a:r>
            <a:endParaRPr lang="ru-RU" sz="2000" b="1" i="1" kern="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i="1" kern="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детето</a:t>
            </a:r>
            <a:r>
              <a:rPr lang="ru-RU" sz="2000" b="1" i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приобщаване</a:t>
            </a:r>
            <a:r>
              <a:rPr lang="ru-RU" sz="2000" b="1" i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kern="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sz="2000" b="1" i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kern="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общочовешките</a:t>
            </a:r>
            <a:r>
              <a:rPr lang="ru-RU" sz="2000" b="1" i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kern="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ценност</a:t>
            </a:r>
            <a:r>
              <a:rPr lang="bg-BG" sz="2000" b="1" i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i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i="1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национални</a:t>
            </a:r>
            <a:endParaRPr lang="ru-RU" sz="2000" b="1" i="1" kern="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традиции. </a:t>
            </a:r>
            <a:r>
              <a:rPr lang="ru-RU" sz="2000" b="1" i="1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Осигуряване</a:t>
            </a:r>
            <a:r>
              <a:rPr lang="ru-RU" sz="2000" b="1" i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i="1" kern="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щастливо</a:t>
            </a:r>
            <a:r>
              <a:rPr lang="ru-RU" sz="2000" b="1" i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kern="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детство на </a:t>
            </a:r>
            <a:r>
              <a:rPr lang="ru-RU" sz="2000" b="1" i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всяко </a:t>
            </a:r>
            <a:r>
              <a:rPr lang="ru-RU" sz="2000" b="1" i="1" kern="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</a:t>
            </a:r>
            <a:r>
              <a:rPr lang="ru-RU" sz="2000" b="1" i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i="1" kern="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изграждане</a:t>
            </a:r>
            <a:r>
              <a:rPr lang="ru-RU" sz="2000" b="1" i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kern="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i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мотивация </a:t>
            </a:r>
            <a:r>
              <a:rPr lang="ru-RU" sz="2000" b="1" i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увереност</a:t>
            </a:r>
            <a:r>
              <a:rPr lang="ru-RU" sz="2000" b="1" i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kern="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собствените</a:t>
            </a:r>
            <a:r>
              <a:rPr lang="ru-RU" sz="2000" b="1" i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kern="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2000" b="1" i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kern="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възможности</a:t>
            </a:r>
            <a:r>
              <a:rPr lang="ru-RU" sz="2000" b="1" i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7976" y="1660774"/>
            <a:ext cx="1719030" cy="1608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3794" y="3501008"/>
            <a:ext cx="2866425" cy="1717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2488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96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26503" y="-1491072"/>
            <a:ext cx="7122369" cy="9617701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956134" y="980728"/>
            <a:ext cx="7288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септември – ден наситен с много песни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весели игри</a:t>
            </a: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779" y="1986365"/>
            <a:ext cx="2510410" cy="1774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0AE5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8539" y="3933056"/>
            <a:ext cx="1894239" cy="1755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772816"/>
            <a:ext cx="2475129" cy="2488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933056"/>
            <a:ext cx="2219372" cy="2230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2488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62083"/>
            <a:ext cx="2088232" cy="2099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2488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271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26503" y="-1491072"/>
            <a:ext cx="7122369" cy="9617701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956134" y="980728"/>
            <a:ext cx="728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на   група „Врабче“</a:t>
            </a: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412776"/>
            <a:ext cx="6264696" cy="4639523"/>
          </a:xfrm>
          <a:prstGeom prst="rect">
            <a:avLst/>
          </a:prstGeom>
        </p:spPr>
      </p:pic>
      <p:sp>
        <p:nvSpPr>
          <p:cNvPr id="7" name="Текстово поле 6"/>
          <p:cNvSpPr txBox="1"/>
          <p:nvPr/>
        </p:nvSpPr>
        <p:spPr>
          <a:xfrm>
            <a:off x="2915816" y="6525344"/>
            <a:ext cx="1008112" cy="51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259632" y="5589239"/>
            <a:ext cx="6984776" cy="72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bg-BG" dirty="0">
              <a:noFill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2555776" y="1799959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 smtClean="0"/>
          </a:p>
          <a:p>
            <a:r>
              <a:rPr lang="bg-BG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ОТСТЪПВАЙ ИГРАЧКИТЕ</a:t>
            </a:r>
            <a:endParaRPr lang="bg-BG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5436096" y="256490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БЪДИ </a:t>
            </a:r>
          </a:p>
          <a:p>
            <a:pPr lvl="0"/>
            <a:r>
              <a:rPr lang="bg-BG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ПРИЯТЕЛ</a:t>
            </a:r>
            <a:endParaRPr lang="bg-BG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2411760" y="386104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УВАЖАВАЙ</a:t>
            </a:r>
          </a:p>
          <a:p>
            <a:pPr lvl="0"/>
            <a:r>
              <a:rPr lang="bg-BG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ВЪЗРАСТНИТЕ</a:t>
            </a:r>
            <a:endParaRPr lang="bg-BG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6156176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5436096" y="4507210"/>
            <a:ext cx="162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ИГРАЙ ЗАДРУЖНО</a:t>
            </a:r>
            <a:endParaRPr lang="bg-BG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26503" y="-1491072"/>
            <a:ext cx="7122369" cy="9617701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956134" y="980728"/>
            <a:ext cx="728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Дневен режим на   група „Врабче“</a:t>
            </a:r>
          </a:p>
        </p:txBody>
      </p:sp>
      <p:sp>
        <p:nvSpPr>
          <p:cNvPr id="6" name="Правоъгълник 5"/>
          <p:cNvSpPr/>
          <p:nvPr/>
        </p:nvSpPr>
        <p:spPr>
          <a:xfrm>
            <a:off x="2051720" y="1772816"/>
            <a:ext cx="3744416" cy="1737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2555776" y="1628801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26497"/>
            <a:ext cx="3095500" cy="454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76796"/>
            <a:ext cx="3082528" cy="431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VVB\Desktop\Нова папка (3)\197106235_382341063235141_587395897437948174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217" y="1702162"/>
            <a:ext cx="2270958" cy="1703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BA5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3840" y="3645024"/>
            <a:ext cx="2067693" cy="2756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0AE5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95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26503" y="-1491072"/>
            <a:ext cx="7122369" cy="9617701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755576" y="980728"/>
            <a:ext cx="747479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Седмично разпределение на педагогическите ситуации в </a:t>
            </a:r>
            <a:r>
              <a:rPr lang="en-US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та</a:t>
            </a:r>
            <a:r>
              <a:rPr lang="en-US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група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sz="2800" b="1" i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sz="2800" b="1" i="1" kern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sz="2800" b="1" i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sz="2800" b="1" i="1" kern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sz="2800" b="1" i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sz="2800" b="1" i="1" kern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sz="2800" b="1" i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sz="2800" b="1" i="1" kern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sz="2800" b="1" i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sz="2800" b="1" i="1" kern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sz="2800" b="1" i="1" kern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2060848"/>
            <a:ext cx="733078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00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26503" y="-1491072"/>
            <a:ext cx="7122369" cy="9617701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755576" y="980728"/>
            <a:ext cx="747479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Седмично разпределение на педагогическите ситуации в </a:t>
            </a:r>
            <a:r>
              <a:rPr lang="en-US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та</a:t>
            </a:r>
            <a:r>
              <a:rPr lang="en-US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b="1" i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група</a:t>
            </a:r>
            <a:endParaRPr lang="en-US" sz="2800" b="1" i="1" kern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i="1" kern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i="1" kern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sz="2800" b="1" i="1" kern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sz="2800" b="1" i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sz="2800" b="1" i="1" kern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sz="2800" b="1" i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sz="2800" b="1" i="1" kern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sz="2800" b="1" i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sz="2800" b="1" i="1" kern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sz="2800" b="1" i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sz="2800" b="1" i="1" kern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sz="2800" b="1" i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sz="2800" b="1" i="1" kern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g-BG" sz="2800" b="1" i="1" kern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796" y="2131115"/>
            <a:ext cx="7313782" cy="376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53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439</Words>
  <Application>Microsoft Office PowerPoint</Application>
  <PresentationFormat>Презентация на цял екран (4:3)</PresentationFormat>
  <Paragraphs>127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24</vt:i4>
      </vt:variant>
    </vt:vector>
  </HeadingPairs>
  <TitlesOfParts>
    <vt:vector size="25" baseType="lpstr">
      <vt:lpstr>Office тема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SiLViA</dc:creator>
  <cp:lastModifiedBy>Nadenceto</cp:lastModifiedBy>
  <cp:revision>40</cp:revision>
  <dcterms:created xsi:type="dcterms:W3CDTF">2021-09-26T11:22:01Z</dcterms:created>
  <dcterms:modified xsi:type="dcterms:W3CDTF">2022-09-27T12:23:37Z</dcterms:modified>
</cp:coreProperties>
</file>