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6" r:id="rId10"/>
    <p:sldId id="261" r:id="rId11"/>
    <p:sldId id="262" r:id="rId12"/>
    <p:sldId id="268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ен сти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Без стил, без мрежа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 с тема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 с тема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066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D0DFC-6AF4-4700-97D8-6FE10FE6E20E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AC28C-1386-4D37-97A3-6D48C3DCF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1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AC28C-1386-4D37-97A3-6D48C3DCF1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4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6.11.2017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6.11.2017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6.11.2017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6.11.2017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6.11.2017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6.11.2017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6.11.2017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632"/>
            <a:ext cx="9144000" cy="68580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34" y="4073918"/>
            <a:ext cx="1515438" cy="2648364"/>
          </a:xfrm>
          <a:prstGeom prst="rect">
            <a:avLst/>
          </a:prstGeom>
        </p:spPr>
      </p:pic>
      <p:sp>
        <p:nvSpPr>
          <p:cNvPr id="8" name="Вертикално превъртане 7"/>
          <p:cNvSpPr/>
          <p:nvPr/>
        </p:nvSpPr>
        <p:spPr>
          <a:xfrm>
            <a:off x="2987824" y="1340768"/>
            <a:ext cx="4680520" cy="5112568"/>
          </a:xfrm>
          <a:prstGeom prst="vertic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„МЕЧО“</a:t>
            </a:r>
          </a:p>
          <a:p>
            <a:pPr algn="ctr"/>
            <a:endParaRPr lang="bg-BG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2017-2018г.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53136"/>
            <a:ext cx="1368152" cy="2069146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331" y="3203632"/>
            <a:ext cx="1454549" cy="693420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789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718346"/>
          </a:xfrm>
          <a:prstGeom prst="rect">
            <a:avLst/>
          </a:prstGeom>
        </p:spPr>
      </p:pic>
      <p:sp>
        <p:nvSpPr>
          <p:cNvPr id="3" name="Вълна 2"/>
          <p:cNvSpPr/>
          <p:nvPr/>
        </p:nvSpPr>
        <p:spPr>
          <a:xfrm>
            <a:off x="1403648" y="426266"/>
            <a:ext cx="6336704" cy="1346448"/>
          </a:xfrm>
          <a:prstGeom prst="wave">
            <a:avLst/>
          </a:prstGeom>
          <a:ln>
            <a:solidFill>
              <a:srgbClr val="00B05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МАЛКИТЕ МЕЧЕТА ПРАЗНУВАТ И СЕ ВЕСЕЛЯТ</a:t>
            </a:r>
            <a:endParaRPr lang="en-US" sz="2000" b="1" i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Картина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26" y="1790939"/>
            <a:ext cx="4005842" cy="2485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5" y="1790939"/>
            <a:ext cx="2937520" cy="220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32" y="4509120"/>
            <a:ext cx="2085696" cy="1936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Картина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84711"/>
            <a:ext cx="2904161" cy="2178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87478"/>
            <a:ext cx="2996887" cy="2375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95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498"/>
            <a:ext cx="9144000" cy="7143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Вълна 2"/>
          <p:cNvSpPr/>
          <p:nvPr/>
        </p:nvSpPr>
        <p:spPr>
          <a:xfrm>
            <a:off x="2411760" y="291239"/>
            <a:ext cx="4536504" cy="1202432"/>
          </a:xfrm>
          <a:prstGeom prst="wav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МАЛКИТЕ МЕЧЕТА ТВОРЯТ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96" y="1557564"/>
            <a:ext cx="3456384" cy="2430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8" y="1340768"/>
            <a:ext cx="2987822" cy="2240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7560"/>
            <a:ext cx="2193707" cy="2924943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4173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226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498"/>
            <a:ext cx="9144000" cy="7143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Вълна 2"/>
          <p:cNvSpPr/>
          <p:nvPr/>
        </p:nvSpPr>
        <p:spPr>
          <a:xfrm>
            <a:off x="2411760" y="291239"/>
            <a:ext cx="4536504" cy="1202432"/>
          </a:xfrm>
          <a:prstGeom prst="wav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МАЛКИТЕ МЕЧЕТА </a:t>
            </a:r>
            <a:r>
              <a:rPr lang="bg-BG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ИГРАЯТ НА ОТКРИТО</a:t>
            </a:r>
            <a:endParaRPr lang="bg-BG" sz="20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22" y="4073371"/>
            <a:ext cx="3515883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77656"/>
            <a:ext cx="3507854" cy="46771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81" y="1748028"/>
            <a:ext cx="2891813" cy="2168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64" y="4797152"/>
            <a:ext cx="1324240" cy="1772816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05" y="2205792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9" name="Хоризонтално превъртане 8"/>
          <p:cNvSpPr/>
          <p:nvPr/>
        </p:nvSpPr>
        <p:spPr>
          <a:xfrm>
            <a:off x="755576" y="1844824"/>
            <a:ext cx="6192688" cy="4896544"/>
          </a:xfrm>
          <a:prstGeom prst="horizontalScroll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ЗА ГРУПАТА</a:t>
            </a:r>
          </a:p>
          <a:p>
            <a:endParaRPr lang="bg-BG" sz="2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групата се обучават, възпитават и социализират 18 деца- 10 момчета и 8 момичета.. Групата е </a:t>
            </a:r>
            <a:r>
              <a:rPr lang="bg-BG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разновъзрастова</a:t>
            </a:r>
            <a:r>
              <a:rPr lang="bg-BG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Втора възрастова група (4-5г.) </a:t>
            </a:r>
            <a:r>
              <a:rPr lang="bg-BG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bg-BG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деца, трета възрастова група (5-6г.) отново са 9 деца С децата работят старши учител Даниела Димитрова, учител Емона Станковска и помощник-възпитател Весела </a:t>
            </a:r>
            <a:r>
              <a:rPr lang="bg-BG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Облачка</a:t>
            </a:r>
            <a:r>
              <a:rPr lang="bg-BG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bg-BG" sz="20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429001"/>
            <a:ext cx="180020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539552" y="2780928"/>
            <a:ext cx="828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СЕДМИЧНО РАЗПРЕДЕЛЕНИЕ НА ПЕДАГОГИЧЕСКИТЕ СИТУАЦИИ</a:t>
            </a:r>
          </a:p>
          <a:p>
            <a:pPr algn="ctr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g-BG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ВЪЗРАСТОВА ГРУПА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02137"/>
              </p:ext>
            </p:extLst>
          </p:nvPr>
        </p:nvGraphicFramePr>
        <p:xfrm>
          <a:off x="575554" y="3573016"/>
          <a:ext cx="8208914" cy="283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8"/>
                <a:gridCol w="1765061"/>
                <a:gridCol w="1763331"/>
                <a:gridCol w="1584176"/>
                <a:gridCol w="1512168"/>
              </a:tblGrid>
              <a:tr h="134185">
                <a:tc>
                  <a:txBody>
                    <a:bodyPr/>
                    <a:lstStyle/>
                    <a:p>
                      <a:pPr algn="ctr"/>
                      <a:r>
                        <a:rPr lang="bg-BG" b="1" i="1" u="sng" dirty="0" smtClean="0">
                          <a:solidFill>
                            <a:srgbClr val="C00000"/>
                          </a:solidFill>
                        </a:rPr>
                        <a:t>Понеделник</a:t>
                      </a:r>
                      <a:endParaRPr lang="en-US" b="1" i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i="1" u="sng" dirty="0" smtClean="0">
                          <a:solidFill>
                            <a:srgbClr val="C00000"/>
                          </a:solidFill>
                        </a:rPr>
                        <a:t>Вторник</a:t>
                      </a:r>
                      <a:endParaRPr lang="en-US" b="1" i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i="1" u="sng" dirty="0" smtClean="0">
                          <a:solidFill>
                            <a:srgbClr val="C00000"/>
                          </a:solidFill>
                        </a:rPr>
                        <a:t>Сряда</a:t>
                      </a:r>
                      <a:endParaRPr lang="en-US" b="1" i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i="1" u="sng" dirty="0" smtClean="0">
                          <a:solidFill>
                            <a:srgbClr val="C00000"/>
                          </a:solidFill>
                        </a:rPr>
                        <a:t>Четвъртък</a:t>
                      </a:r>
                      <a:endParaRPr lang="en-US" b="1" i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i="1" u="sng" dirty="0" smtClean="0">
                          <a:solidFill>
                            <a:srgbClr val="C00000"/>
                          </a:solidFill>
                        </a:rPr>
                        <a:t>Петък</a:t>
                      </a:r>
                      <a:endParaRPr lang="en-US" b="1" i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70013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bg-BG" dirty="0" smtClean="0">
                          <a:solidFill>
                            <a:srgbClr val="C00000"/>
                          </a:solidFill>
                        </a:rPr>
                        <a:t>1.Математика</a:t>
                      </a:r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 smtClean="0">
                          <a:solidFill>
                            <a:srgbClr val="C00000"/>
                          </a:solidFill>
                        </a:rPr>
                        <a:t>1. Околен свят</a:t>
                      </a:r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 smtClean="0">
                          <a:solidFill>
                            <a:srgbClr val="C00000"/>
                          </a:solidFill>
                        </a:rPr>
                        <a:t>1.Конструиране и технологии</a:t>
                      </a:r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 smtClean="0">
                          <a:solidFill>
                            <a:srgbClr val="C00000"/>
                          </a:solidFill>
                        </a:rPr>
                        <a:t>1.Български</a:t>
                      </a:r>
                      <a:r>
                        <a:rPr lang="bg-BG" baseline="0" dirty="0" smtClean="0">
                          <a:solidFill>
                            <a:srgbClr val="C00000"/>
                          </a:solidFill>
                        </a:rPr>
                        <a:t> език и литература</a:t>
                      </a:r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 smtClean="0">
                          <a:solidFill>
                            <a:srgbClr val="C00000"/>
                          </a:solidFill>
                        </a:rPr>
                        <a:t>1.Околен свят</a:t>
                      </a:r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9009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bg-BG" dirty="0" smtClean="0">
                          <a:solidFill>
                            <a:srgbClr val="C00000"/>
                          </a:solidFill>
                        </a:rPr>
                        <a:t>2. Музика</a:t>
                      </a:r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 smtClean="0">
                          <a:solidFill>
                            <a:srgbClr val="C00000"/>
                          </a:solidFill>
                        </a:rPr>
                        <a:t>2.Физическа култура</a:t>
                      </a:r>
                      <a:endParaRPr lang="bg-BG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 smtClean="0">
                          <a:solidFill>
                            <a:srgbClr val="C00000"/>
                          </a:solidFill>
                        </a:rPr>
                        <a:t>2.Музика</a:t>
                      </a:r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70013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bg-BG" dirty="0" smtClean="0">
                          <a:solidFill>
                            <a:srgbClr val="C00000"/>
                          </a:solidFill>
                        </a:rPr>
                        <a:t>3.Физическа</a:t>
                      </a:r>
                      <a:r>
                        <a:rPr lang="bg-BG" baseline="0" dirty="0" smtClean="0">
                          <a:solidFill>
                            <a:srgbClr val="C00000"/>
                          </a:solidFill>
                        </a:rPr>
                        <a:t> култура</a:t>
                      </a:r>
                      <a:endParaRPr lang="bg-BG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 smtClean="0">
                          <a:solidFill>
                            <a:srgbClr val="C00000"/>
                          </a:solidFill>
                        </a:rPr>
                        <a:t>3.Изобразително изкуство</a:t>
                      </a:r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 smtClean="0">
                          <a:solidFill>
                            <a:srgbClr val="C00000"/>
                          </a:solidFill>
                        </a:rPr>
                        <a:t>3.Български език и литература</a:t>
                      </a:r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 smtClean="0">
                          <a:solidFill>
                            <a:srgbClr val="C00000"/>
                          </a:solidFill>
                        </a:rPr>
                        <a:t>2.Физическа култура</a:t>
                      </a:r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dirty="0" smtClean="0">
                          <a:solidFill>
                            <a:srgbClr val="C00000"/>
                          </a:solidFill>
                        </a:rPr>
                        <a:t>2.Изобразително изкуство</a:t>
                      </a:r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809684" y="2924944"/>
            <a:ext cx="798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СЕДМИЧНО РАЗПРЕДЕЛЕНИЕ НА ПЕДАГОГИЧЕСКИТЕ СИТУАЦИИ</a:t>
            </a:r>
          </a:p>
          <a:p>
            <a:pPr algn="ctr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bg-BG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ВЪЗРАСТОВА ГРУПА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283931"/>
              </p:ext>
            </p:extLst>
          </p:nvPr>
        </p:nvGraphicFramePr>
        <p:xfrm>
          <a:off x="587694" y="3571275"/>
          <a:ext cx="8208912" cy="2921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0050"/>
                <a:gridCol w="1512168"/>
                <a:gridCol w="1584176"/>
                <a:gridCol w="1506202"/>
                <a:gridCol w="1926316"/>
              </a:tblGrid>
              <a:tr h="452621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Понеделник</a:t>
                      </a:r>
                      <a:endParaRPr lang="en-US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Вторник</a:t>
                      </a:r>
                      <a:endParaRPr lang="en-US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Сряда</a:t>
                      </a:r>
                      <a:endParaRPr lang="en-US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Четвъртък</a:t>
                      </a:r>
                      <a:endParaRPr lang="en-US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Петък</a:t>
                      </a:r>
                      <a:endParaRPr lang="en-US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109">
                <a:tc>
                  <a:txBody>
                    <a:bodyPr/>
                    <a:lstStyle/>
                    <a:p>
                      <a:r>
                        <a:rPr lang="bg-BG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1.Математика</a:t>
                      </a:r>
                      <a:endParaRPr lang="en-US" b="1" i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1.Околен свят</a:t>
                      </a:r>
                      <a:endParaRPr lang="en-US" b="1" i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1.Конструиране</a:t>
                      </a:r>
                      <a:r>
                        <a:rPr lang="bg-BG" u="none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технологии</a:t>
                      </a:r>
                      <a:endParaRPr lang="en-US" b="1" i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1.Български език и литература</a:t>
                      </a:r>
                      <a:endParaRPr lang="en-US" b="1" i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1.Околен свят </a:t>
                      </a:r>
                      <a:endParaRPr lang="en-US" b="1" i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3231">
                <a:tc>
                  <a:txBody>
                    <a:bodyPr/>
                    <a:lstStyle/>
                    <a:p>
                      <a:r>
                        <a:rPr lang="bg-BG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2.Музика</a:t>
                      </a:r>
                      <a:endParaRPr lang="en-US" b="1" i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2.Физическа култура</a:t>
                      </a:r>
                      <a:endParaRPr lang="en-US" b="1" i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2.Музика</a:t>
                      </a:r>
                      <a:endParaRPr lang="en-US" b="1" i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2.Физическа култура</a:t>
                      </a:r>
                      <a:endParaRPr lang="en-US" b="1" i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2.Изобразително изкуство</a:t>
                      </a:r>
                      <a:endParaRPr lang="en-US" b="1" i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98376">
                <a:tc>
                  <a:txBody>
                    <a:bodyPr/>
                    <a:lstStyle/>
                    <a:p>
                      <a:r>
                        <a:rPr lang="bg-BG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3.Физическа култура</a:t>
                      </a:r>
                      <a:endParaRPr lang="en-US" b="1" i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3.Изобразително изкуство</a:t>
                      </a:r>
                      <a:endParaRPr lang="en-US" b="1" i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3.Български</a:t>
                      </a:r>
                      <a:r>
                        <a:rPr lang="bg-BG" u="none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език и литература</a:t>
                      </a:r>
                      <a:endParaRPr lang="en-US" b="1" i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3.Математика</a:t>
                      </a:r>
                      <a:endParaRPr lang="en-US" b="1" i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u="none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3.Конструиране и технологии</a:t>
                      </a:r>
                      <a:endParaRPr lang="en-US" b="1" i="1" u="non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0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" y="44624"/>
            <a:ext cx="9143999" cy="6858000"/>
          </a:xfrm>
          <a:prstGeom prst="rect">
            <a:avLst/>
          </a:prstGeom>
        </p:spPr>
      </p:pic>
      <p:sp>
        <p:nvSpPr>
          <p:cNvPr id="5" name="Извита надолу лента 4"/>
          <p:cNvSpPr/>
          <p:nvPr/>
        </p:nvSpPr>
        <p:spPr>
          <a:xfrm>
            <a:off x="1805430" y="908720"/>
            <a:ext cx="7200799" cy="1911080"/>
          </a:xfrm>
          <a:prstGeom prst="ellipse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ЗЛАТНИТЕ ПРАВИЛА НА ГРУПА „МЕЧО“</a:t>
            </a:r>
            <a:endParaRPr lang="en-US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97" y="5782590"/>
            <a:ext cx="1360685" cy="909444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91" y="3068960"/>
            <a:ext cx="6033863" cy="3394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06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" y="44624"/>
            <a:ext cx="9144000" cy="6707601"/>
          </a:xfrm>
          <a:prstGeom prst="rect">
            <a:avLst/>
          </a:prstGeom>
        </p:spPr>
      </p:pic>
      <p:sp>
        <p:nvSpPr>
          <p:cNvPr id="3" name="Вълна 2"/>
          <p:cNvSpPr/>
          <p:nvPr/>
        </p:nvSpPr>
        <p:spPr>
          <a:xfrm>
            <a:off x="1979712" y="2491983"/>
            <a:ext cx="5112568" cy="914400"/>
          </a:xfrm>
          <a:prstGeom prst="wav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НАШИАТА ФИЛОСОФИЯ КАТО ПРЕПОДАВАТЕЛИ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259632" y="3645024"/>
            <a:ext cx="6336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ПРЕПОДАВАНЕТО Е ПРИЗВАНИЕ, МИСИЯ И ГОЛЧМА ОТГОВОРНОСТ. В ПРОЦЕСА НА ОБУЧЕНИЕ СЕ СТРЕМИН ДА РАЗВИВАМЕ ТВОРЧЕСКОТО МИСЛЕНЕ И ВЪОБРАЖЕНИЕ НА ВСЯКО ДЕТЕ. ОТЧИТАМЕ РОЛЯТА НА СЕМЕЙСТВОТО И СМЯТАМЕ, ЧЕ ТРЯБВА ЗАЕДНО ДА РАБОТИМ ВЪРХУ РАЗВИТИЕТО НА ИНДИВИДУАЛНИТЕ ПОТРЕБНОСТИ НА ВСЯКО ДЕТЕ. НИЕ ВЪЗПРИЕМАМЕ РОЛЯТА СИ НА УЧИТЕЛИ НЕ ТОЛКОВА КАТО ОБУЧЕНИЕ, АПО-СКОРО КАТО ВОДЕЩИ ПО ПЪТЯ НА ОБУЧЕНИТО.</a:t>
            </a:r>
            <a:endParaRPr lang="en-US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433694"/>
            <a:ext cx="1547664" cy="203454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" y="5363325"/>
            <a:ext cx="21107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Извита надолу лента 2"/>
          <p:cNvSpPr/>
          <p:nvPr/>
        </p:nvSpPr>
        <p:spPr>
          <a:xfrm>
            <a:off x="1223628" y="2420888"/>
            <a:ext cx="7056784" cy="758952"/>
          </a:xfrm>
          <a:prstGeom prst="ellipse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НАШЕТО МОТО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2195737" y="4149080"/>
            <a:ext cx="5112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„АКО ДНЕС ПРЕПОДАВАМЕ ТАКА, КАКТО СМЕ ПРЕПОДАВАЛИ ВЧЕРА, НИЕ ОГРАБВАМЕ НАШИТЕ ДЕЦА ЗА УТРЕ“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80" y="4437112"/>
            <a:ext cx="1303020" cy="22479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8" y="5686788"/>
            <a:ext cx="1235390" cy="81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" y="4222010"/>
            <a:ext cx="1487418" cy="10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  <p:sp>
        <p:nvSpPr>
          <p:cNvPr id="3" name="Вълна 2"/>
          <p:cNvSpPr/>
          <p:nvPr/>
        </p:nvSpPr>
        <p:spPr>
          <a:xfrm>
            <a:off x="2771800" y="2699079"/>
            <a:ext cx="3888432" cy="91440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НАШАТА ЦЕЛ Е…</a:t>
            </a:r>
            <a:endParaRPr lang="en-US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835696" y="3933056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…СЪЗДАВАНЕ НА ВЪЗПИТАТЕЛНО-ОБРАЗОВАТЕЛЕН ПРОЦЕС, СЪОБРАЗЕН СЪС НОВОТО ВРЕМЕ И НОВИТЕ СТАНДАРТИ ЗА КАЧЕСТВЕНО ОБРАЗОВАНИЕ.</a:t>
            </a:r>
            <a:endParaRPr lang="en-US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717031"/>
            <a:ext cx="1583432" cy="2925749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0620"/>
            <a:ext cx="1512168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7580"/>
          </a:xfrm>
          <a:prstGeom prst="rect">
            <a:avLst/>
          </a:prstGeom>
        </p:spPr>
      </p:pic>
      <p:sp>
        <p:nvSpPr>
          <p:cNvPr id="3" name="Хоризонтално превъртане 2"/>
          <p:cNvSpPr/>
          <p:nvPr/>
        </p:nvSpPr>
        <p:spPr>
          <a:xfrm>
            <a:off x="1547664" y="332656"/>
            <a:ext cx="5256584" cy="1393312"/>
          </a:xfrm>
          <a:prstGeom prst="horizontalScrol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ОТКРИВАНЕ НА НОВААТА УЧЕБНА ГОДИНА</a:t>
            </a:r>
          </a:p>
          <a:p>
            <a:pPr algn="ctr"/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2017-2018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5" y="3403790"/>
            <a:ext cx="4272475" cy="3204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6" y="2558008"/>
            <a:ext cx="4425685" cy="3319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47235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293</Words>
  <Application>Microsoft Office PowerPoint</Application>
  <PresentationFormat>Презентация на цял екран (4:3)</PresentationFormat>
  <Paragraphs>61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Emona</dc:creator>
  <cp:lastModifiedBy>Emona</cp:lastModifiedBy>
  <cp:revision>33</cp:revision>
  <dcterms:created xsi:type="dcterms:W3CDTF">2017-10-31T12:22:56Z</dcterms:created>
  <dcterms:modified xsi:type="dcterms:W3CDTF">2017-11-06T05:54:37Z</dcterms:modified>
</cp:coreProperties>
</file>